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1">
  <p:sldMasterIdLst>
    <p:sldMasterId id="2147483648" r:id="rId1"/>
  </p:sldMasterIdLst>
  <p:notesMasterIdLst>
    <p:notesMasterId r:id="rId43"/>
  </p:notesMasterIdLst>
  <p:sldIdLst>
    <p:sldId id="264" r:id="rId2"/>
    <p:sldId id="328" r:id="rId3"/>
    <p:sldId id="318" r:id="rId4"/>
    <p:sldId id="329" r:id="rId5"/>
    <p:sldId id="330" r:id="rId6"/>
    <p:sldId id="331" r:id="rId7"/>
    <p:sldId id="332" r:id="rId8"/>
    <p:sldId id="333" r:id="rId9"/>
    <p:sldId id="334" r:id="rId10"/>
    <p:sldId id="335" r:id="rId11"/>
    <p:sldId id="339" r:id="rId12"/>
    <p:sldId id="340" r:id="rId13"/>
    <p:sldId id="341" r:id="rId14"/>
    <p:sldId id="342" r:id="rId15"/>
    <p:sldId id="343" r:id="rId16"/>
    <p:sldId id="344" r:id="rId17"/>
    <p:sldId id="356" r:id="rId18"/>
    <p:sldId id="345" r:id="rId19"/>
    <p:sldId id="346" r:id="rId20"/>
    <p:sldId id="347" r:id="rId21"/>
    <p:sldId id="348" r:id="rId22"/>
    <p:sldId id="349" r:id="rId23"/>
    <p:sldId id="350" r:id="rId24"/>
    <p:sldId id="352" r:id="rId25"/>
    <p:sldId id="351" r:id="rId26"/>
    <p:sldId id="353" r:id="rId27"/>
    <p:sldId id="357" r:id="rId28"/>
    <p:sldId id="354" r:id="rId29"/>
    <p:sldId id="358" r:id="rId30"/>
    <p:sldId id="359" r:id="rId31"/>
    <p:sldId id="360" r:id="rId32"/>
    <p:sldId id="361" r:id="rId33"/>
    <p:sldId id="363" r:id="rId34"/>
    <p:sldId id="366" r:id="rId35"/>
    <p:sldId id="367" r:id="rId36"/>
    <p:sldId id="290" r:id="rId37"/>
    <p:sldId id="364" r:id="rId38"/>
    <p:sldId id="365" r:id="rId39"/>
    <p:sldId id="336" r:id="rId40"/>
    <p:sldId id="338" r:id="rId41"/>
    <p:sldId id="33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Ziqi" initials="MZ" lastIdx="1" clrIdx="0">
    <p:extLst>
      <p:ext uri="{19B8F6BF-5375-455C-9EA6-DF929625EA0E}">
        <p15:presenceInfo xmlns:p15="http://schemas.microsoft.com/office/powerpoint/2012/main" userId="796db50b151b95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F3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77922" autoAdjust="0"/>
  </p:normalViewPr>
  <p:slideViewPr>
    <p:cSldViewPr snapToGrid="0">
      <p:cViewPr varScale="1">
        <p:scale>
          <a:sx n="76" d="100"/>
          <a:sy n="76" d="100"/>
        </p:scale>
        <p:origin x="27"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3BD19-E7E0-42D0-BA6A-C6552757CCF0}" type="datetimeFigureOut">
              <a:rPr lang="fr-CA" smtClean="0"/>
              <a:t>2022-08-25</a:t>
            </a:fld>
            <a:endParaRPr lang="fr-CA"/>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CA"/>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E802-16B3-43F4-9B3A-9993DAB91286}" type="slidenum">
              <a:rPr lang="fr-CA" smtClean="0"/>
              <a:t>‹#›</a:t>
            </a:fld>
            <a:endParaRPr lang="fr-CA"/>
          </a:p>
        </p:txBody>
      </p:sp>
    </p:spTree>
    <p:extLst>
      <p:ext uri="{BB962C8B-B14F-4D97-AF65-F5344CB8AC3E}">
        <p14:creationId xmlns:p14="http://schemas.microsoft.com/office/powerpoint/2010/main" val="198993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chniques-ingenieur.fr/base-documentaire/automatique-robotique-th16/conception-modelisation-et-commande-en-robotique-42398210/integration-robot-capteur-s778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Je vais vous présenter le travail pendant mon stage de trois mois,</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a:t>
            </a:fld>
            <a:endParaRPr lang="zh-CN" altLang="en-US"/>
          </a:p>
        </p:txBody>
      </p:sp>
    </p:spTree>
    <p:extLst>
      <p:ext uri="{BB962C8B-B14F-4D97-AF65-F5344CB8AC3E}">
        <p14:creationId xmlns:p14="http://schemas.microsoft.com/office/powerpoint/2010/main" val="4086474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2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Pour faire une comparaison entre les poses détectés par la librairie différente</a:t>
            </a:r>
            <a:r>
              <a:rPr lang="en-US" altLang="zh-CN" dirty="0"/>
              <a:t>, il faut changer le </a:t>
            </a:r>
            <a:r>
              <a:rPr lang="en-US" altLang="zh-CN" dirty="0" err="1"/>
              <a:t>repère</a:t>
            </a:r>
            <a:r>
              <a:rPr lang="en-US" altLang="zh-CN" dirty="0"/>
              <a:t>,</a:t>
            </a:r>
          </a:p>
          <a:p>
            <a:r>
              <a:rPr lang="en-US" altLang="zh-CN" dirty="0"/>
              <a:t>On </a:t>
            </a:r>
            <a:r>
              <a:rPr lang="en-US" altLang="zh-CN" dirty="0" err="1"/>
              <a:t>choisit</a:t>
            </a:r>
            <a:r>
              <a:rPr lang="en-US" altLang="zh-CN" dirty="0"/>
              <a:t> le point au </a:t>
            </a:r>
            <a:r>
              <a:rPr lang="en-US" altLang="zh-CN" dirty="0" err="1"/>
              <a:t>centre</a:t>
            </a:r>
            <a:r>
              <a:rPr lang="en-US" altLang="zh-CN" dirty="0"/>
              <a:t> des </a:t>
            </a:r>
            <a:r>
              <a:rPr lang="fr-CA" altLang="zh-CN" dirty="0"/>
              <a:t>épaules comme point de référence,</a:t>
            </a:r>
          </a:p>
          <a:p>
            <a:r>
              <a:rPr lang="fr-CA" altLang="zh-CN" dirty="0"/>
              <a:t>La distance entre centre des épaules et centre des </a:t>
            </a:r>
            <a:r>
              <a:rPr lang="fr-CA" altLang="zh-CN" dirty="0" err="1"/>
              <a:t>hauches</a:t>
            </a:r>
            <a:r>
              <a:rPr lang="fr-CA" altLang="zh-CN" dirty="0"/>
              <a:t> comme distance de référence,</a:t>
            </a:r>
          </a:p>
          <a:p>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Nous comparons la distance de ces deux points par rapport au point de référence, et nous normalisons par rapport à la distance de référence.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10</a:t>
            </a:fld>
            <a:endParaRPr lang="zh-CN" altLang="en-US"/>
          </a:p>
        </p:txBody>
      </p:sp>
    </p:spTree>
    <p:extLst>
      <p:ext uri="{BB962C8B-B14F-4D97-AF65-F5344CB8AC3E}">
        <p14:creationId xmlns:p14="http://schemas.microsoft.com/office/powerpoint/2010/main" val="1953584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0215" algn="just">
              <a:lnSpc>
                <a:spcPct val="120000"/>
              </a:lnSpc>
            </a:pPr>
            <a:r>
              <a:rPr lang="fr-CA" altLang="zh-CN" sz="1800" kern="50" dirty="0">
                <a:solidFill>
                  <a:srgbClr val="000000"/>
                </a:solidFill>
                <a:effectLst/>
                <a:latin typeface="Cambria" panose="02040503050406030204" pitchFamily="18" charset="0"/>
                <a:ea typeface="等线" panose="02010600030101010101" pitchFamily="2" charset="-122"/>
              </a:rPr>
              <a:t>Nous constatons que la valeur moyenne de l’écart de Openpose est beaucoup plus petite que les deux autres, c’est parce que les end-effecteurs ont souvent plus de l’erreur que d’autre articulation, mais le Openpose ne mesure pas les end-effecteurs. </a:t>
            </a:r>
          </a:p>
          <a:p>
            <a:pPr indent="450215" algn="just">
              <a:lnSpc>
                <a:spcPct val="120000"/>
              </a:lnSpc>
            </a:pPr>
            <a:r>
              <a:rPr lang="fr-CA" altLang="zh-CN" sz="1800" kern="50" dirty="0">
                <a:solidFill>
                  <a:srgbClr val="000000"/>
                </a:solidFill>
                <a:effectLst/>
                <a:latin typeface="Cambria" panose="02040503050406030204" pitchFamily="18" charset="0"/>
                <a:ea typeface="等线" panose="02010600030101010101" pitchFamily="2" charset="-122"/>
              </a:rPr>
              <a:t>Et puis, le Openpose ne mesure que deux dimensions au lieu de trois, ce qui peut aussi réduire l’écart de l’Openpose. Comme Openpose manque la dimension de profondeur pour les données, dans les étapes suivantes, nous ne considérons pas le Openpose.</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11</a:t>
            </a:fld>
            <a:endParaRPr lang="zh-CN" altLang="en-US"/>
          </a:p>
        </p:txBody>
      </p:sp>
    </p:spTree>
    <p:extLst>
      <p:ext uri="{BB962C8B-B14F-4D97-AF65-F5344CB8AC3E}">
        <p14:creationId xmlns:p14="http://schemas.microsoft.com/office/powerpoint/2010/main" val="321323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12</a:t>
            </a:fld>
            <a:endParaRPr lang="zh-CN" altLang="en-US"/>
          </a:p>
        </p:txBody>
      </p:sp>
    </p:spTree>
    <p:extLst>
      <p:ext uri="{BB962C8B-B14F-4D97-AF65-F5344CB8AC3E}">
        <p14:creationId xmlns:p14="http://schemas.microsoft.com/office/powerpoint/2010/main" val="1566815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Dans la </a:t>
            </a:r>
            <a:r>
              <a:rPr lang="en-US" altLang="zh-CN" dirty="0" err="1"/>
              <a:t>partie</a:t>
            </a:r>
            <a:r>
              <a:rPr lang="en-US" altLang="zh-CN" dirty="0"/>
              <a:t> 3,</a:t>
            </a:r>
            <a:r>
              <a:rPr lang="fr-CA" altLang="zh-CN" dirty="0"/>
              <a:t> je vous présente les travaux que j’ai fait pour le re-ciblage de mouvement.</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13</a:t>
            </a:fld>
            <a:endParaRPr lang="zh-CN" altLang="en-US"/>
          </a:p>
        </p:txBody>
      </p:sp>
    </p:spTree>
    <p:extLst>
      <p:ext uri="{BB962C8B-B14F-4D97-AF65-F5344CB8AC3E}">
        <p14:creationId xmlns:p14="http://schemas.microsoft.com/office/powerpoint/2010/main" val="247250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Andale Sans UI"/>
              </a:rPr>
              <a:t>Le squelette des deux personnages peut-être possède les structures différentes, mais ils sont topologiquement équivalents. </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14</a:t>
            </a:fld>
            <a:endParaRPr lang="zh-CN" altLang="en-US"/>
          </a:p>
        </p:txBody>
      </p:sp>
    </p:spTree>
    <p:extLst>
      <p:ext uri="{BB962C8B-B14F-4D97-AF65-F5344CB8AC3E}">
        <p14:creationId xmlns:p14="http://schemas.microsoft.com/office/powerpoint/2010/main" val="64806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Parmis</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tous les articles qu’on a lu, l’article [</a:t>
            </a:r>
            <a:r>
              <a:rPr lang="fr-CA" altLang="zh-CN" sz="18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Aberman</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et al., 2020]</a:t>
            </a:r>
            <a:r>
              <a:rPr lang="fr-CA" altLang="zh-CN" sz="1800" kern="50" dirty="0">
                <a:solidFill>
                  <a:srgbClr val="000000"/>
                </a:solidFill>
                <a:effectLst/>
                <a:latin typeface="Cambria" panose="02040503050406030204" pitchFamily="18" charset="0"/>
                <a:ea typeface="Andale Sans UI"/>
                <a:cs typeface="Times New Roman" panose="02020603050405020304" pitchFamily="18" charset="0"/>
              </a:rPr>
              <a:t> nous offre une bonne inspiration. Dans son article, il voit un squelette comme une topologie de graphe, et fait des opération sur le graphe.</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Andale Sans UI"/>
              </a:rPr>
              <a:t>Leur méthode s'inspire de l'architecture GAN, il apprend à transférer les données d'un domaine A à un domaine B en exploitant des discriminateurs coentraînés sur chaque domaine.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Andale Sans UI"/>
              </a:rPr>
              <a:t>Cet architecture permet d’utiliser que des données non-appariées pour apprendre à recibler des séquences de mouvements</a:t>
            </a:r>
            <a:r>
              <a:rPr lang="fr-CA" altLang="zh-CN" sz="1800" b="1" kern="50" dirty="0">
                <a:solidFill>
                  <a:srgbClr val="000000"/>
                </a:solidFill>
                <a:effectLst/>
                <a:latin typeface="Cambria" panose="02040503050406030204" pitchFamily="18" charset="0"/>
                <a:ea typeface="Andale Sans UI"/>
              </a:rPr>
              <a:t>. Cet atout majeur a fait de cet article notre principale source d'inspiration pour ce travail.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b="1" kern="50" dirty="0">
                <a:solidFill>
                  <a:srgbClr val="000000"/>
                </a:solidFill>
                <a:effectLst/>
                <a:latin typeface="Cambria" panose="02040503050406030204" pitchFamily="18" charset="0"/>
                <a:ea typeface="Andale Sans UI"/>
              </a:rPr>
              <a:t>Après, je vous présente notre méthode en détaille.</a:t>
            </a:r>
            <a:endParaRPr lang="zh-CN" altLang="zh-CN" sz="1800" kern="50" dirty="0">
              <a:effectLst/>
              <a:latin typeface="Times New Roman" panose="02020603050405020304" pitchFamily="18" charset="0"/>
              <a:ea typeface="Andale Sans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50" dirty="0">
              <a:effectLst/>
              <a:latin typeface="Times New Roman" panose="02020603050405020304" pitchFamily="18" charset="0"/>
              <a:ea typeface="Andale Sans UI"/>
            </a:endParaRPr>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15</a:t>
            </a:fld>
            <a:endParaRPr lang="zh-CN" altLang="en-US"/>
          </a:p>
        </p:txBody>
      </p:sp>
    </p:spTree>
    <p:extLst>
      <p:ext uri="{BB962C8B-B14F-4D97-AF65-F5344CB8AC3E}">
        <p14:creationId xmlns:p14="http://schemas.microsoft.com/office/powerpoint/2010/main" val="2360618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Tout d’abord, un mouvement se compose une composante statique et une composante dynamique.</a:t>
            </a:r>
          </a:p>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La composante statique consiste en un ensemble de longueur d’os (vecteurs 3D)</a:t>
            </a:r>
          </a:p>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La composante dynamique spécifie les séquences temporelles des informations de chaque articulation </a:t>
            </a:r>
          </a:p>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Rotation, quaternion(par rapport au cadre de coordonnées de son parent dans la chaîne cinématique), position absolue.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altLang="zh-CN" sz="1800" b="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2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Dans la partie suivante, nous posons L = 1 pour la longueur de l’armature et P = 3 pour les positions de l’articulation par rapport au axes x, y et z. </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16</a:t>
            </a:fld>
            <a:endParaRPr lang="zh-CN" altLang="en-US"/>
          </a:p>
        </p:txBody>
      </p:sp>
    </p:spTree>
    <p:extLst>
      <p:ext uri="{BB962C8B-B14F-4D97-AF65-F5344CB8AC3E}">
        <p14:creationId xmlns:p14="http://schemas.microsoft.com/office/powerpoint/2010/main" val="346180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fr-CA" altLang="zh-CN" sz="1400" i="0" dirty="0">
                    <a:solidFill>
                      <a:schemeClr val="tx1"/>
                    </a:solidFill>
                    <a:effectLst/>
                    <a:latin typeface="Cambria Math" panose="02040503050406030204" pitchFamily="18" charset="0"/>
                    <a:ea typeface="Cambria Math" panose="02040503050406030204" pitchFamily="18" charset="0"/>
                  </a:rPr>
                  <a:t>Donc on peut décrire le problème en mathématique, </a:t>
                </a:r>
              </a:p>
              <a:p>
                <a14:m>
                  <m:oMath xmlns:m="http://schemas.openxmlformats.org/officeDocument/2006/math">
                    <m:sSub>
                      <m:sSubPr>
                        <m:ctrlPr>
                          <a:rPr lang="zh-CN" altLang="zh-CN" sz="1400" i="1" smtClean="0">
                            <a:solidFill>
                              <a:schemeClr val="tx1"/>
                            </a:solidFill>
                            <a:effectLst/>
                            <a:latin typeface="Cambria Math" panose="02040503050406030204" pitchFamily="18" charset="0"/>
                            <a:ea typeface="Cambria Math" panose="02040503050406030204" pitchFamily="18" charset="0"/>
                          </a:rPr>
                        </m:ctrlPr>
                      </m:sSub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𝒮</m:t>
                    </m:r>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est l'ensemble des longueurs des os du squelette et </a:t>
                </a:r>
                <a14:m>
                  <m:oMath xmlns:m="http://schemas.openxmlformats.org/officeDocument/2006/math">
                    <m:sSubSup>
                      <m:sSubSupPr>
                        <m:ctrlPr>
                          <a:rPr lang="zh-CN" altLang="zh-CN" sz="1400" i="1">
                            <a:solidFill>
                              <a:schemeClr val="tx1"/>
                            </a:solidFill>
                            <a:effectLst/>
                            <a:latin typeface="Cambria Math" panose="02040503050406030204" pitchFamily="18" charset="0"/>
                            <a:ea typeface="Cambria Math" panose="02040503050406030204" pitchFamily="18" charset="0"/>
                          </a:rPr>
                        </m:ctrlPr>
                      </m:sSubSup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up>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p>
                    </m:sSubSup>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sont les positions articulaires.</a:t>
                </a:r>
              </a:p>
              <a:p>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Étant donné les longueurs des os d'un squelette cible </a:t>
                </a:r>
                <a14:m>
                  <m:oMath xmlns:m="http://schemas.openxmlformats.org/officeDocument/2006/math">
                    <m:sSub>
                      <m:sSubPr>
                        <m:ctrlPr>
                          <a:rPr lang="zh-CN" altLang="zh-CN" sz="1400" i="1">
                            <a:solidFill>
                              <a:schemeClr val="tx1"/>
                            </a:solidFill>
                            <a:effectLst/>
                            <a:latin typeface="Cambria Math" panose="02040503050406030204" pitchFamily="18" charset="0"/>
                            <a:ea typeface="Cambria Math" panose="02040503050406030204" pitchFamily="18" charset="0"/>
                          </a:rPr>
                        </m:ctrlPr>
                      </m:sSub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𝒮</m:t>
                    </m:r>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notre objectif est de mapper </a:t>
                </a:r>
                <a14:m>
                  <m:oMath xmlns:m="http://schemas.openxmlformats.org/officeDocument/2006/math">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solidFill>
                              <a:schemeClr val="tx1"/>
                            </a:solidFill>
                            <a:effectLst/>
                            <a:latin typeface="Cambria Math" panose="02040503050406030204" pitchFamily="18" charset="0"/>
                            <a:ea typeface="Cambria Math" panose="02040503050406030204" pitchFamily="18" charset="0"/>
                          </a:rPr>
                        </m:ctrlPr>
                      </m:sSub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zh-CN" altLang="zh-CN" sz="1400" i="1">
                            <a:solidFill>
                              <a:schemeClr val="tx1"/>
                            </a:solidFill>
                            <a:effectLst/>
                            <a:latin typeface="Cambria Math" panose="02040503050406030204" pitchFamily="18" charset="0"/>
                            <a:ea typeface="Cambria Math" panose="02040503050406030204" pitchFamily="18" charset="0"/>
                          </a:rPr>
                        </m:ctrlPr>
                      </m:sSubSup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up>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dans un ensemble reciblé de position </a:t>
                </a:r>
                <a14:m>
                  <m:oMath xmlns:m="http://schemas.openxmlformats.org/officeDocument/2006/math">
                    <m:sSubSup>
                      <m:sSubSupPr>
                        <m:ctrlPr>
                          <a:rPr lang="zh-CN" altLang="zh-CN" sz="1400" i="1">
                            <a:solidFill>
                              <a:schemeClr val="tx1"/>
                            </a:solidFill>
                            <a:effectLst/>
                            <a:latin typeface="Cambria Math" panose="02040503050406030204" pitchFamily="18" charset="0"/>
                            <a:ea typeface="Cambria Math" panose="02040503050406030204" pitchFamily="18" charset="0"/>
                          </a:rPr>
                        </m:ctrlPr>
                      </m:sSubSup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up>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p>
                    </m:sSubSup>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qui décrivent le mouvement tel qu'il devrait être effectué par </a:t>
                </a:r>
                <a14:m>
                  <m:oMath xmlns:m="http://schemas.openxmlformats.org/officeDocument/2006/math">
                    <m:sSub>
                      <m:sSubPr>
                        <m:ctrlPr>
                          <a:rPr lang="zh-CN" altLang="zh-CN" sz="1400" i="1">
                            <a:solidFill>
                              <a:schemeClr val="tx1"/>
                            </a:solidFill>
                            <a:effectLst/>
                            <a:latin typeface="Cambria Math" panose="02040503050406030204" pitchFamily="18" charset="0"/>
                            <a:ea typeface="Cambria Math" panose="02040503050406030204" pitchFamily="18" charset="0"/>
                          </a:rPr>
                        </m:ctrlPr>
                      </m:sSubPr>
                      <m:e>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12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Sub>
                  </m:oMath>
                </a14:m>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a:t>
                </a:r>
                <a:endParaRPr lang="zh-CN" altLang="en-US" sz="1400" dirty="0">
                  <a:solidFill>
                    <a:schemeClr val="tx1"/>
                  </a:solidFill>
                  <a:latin typeface="Cambria" panose="02040503050406030204" pitchFamily="18" charset="0"/>
                </a:endParaRPr>
              </a:p>
              <a:p>
                <a:endParaRPr lang="zh-CN" altLang="en-US" dirty="0"/>
              </a:p>
            </p:txBody>
          </p:sp>
        </mc:Choice>
        <mc:Fallback xmlns="">
          <p:sp>
            <p:nvSpPr>
              <p:cNvPr id="3" name="备注占位符 2"/>
              <p:cNvSpPr>
                <a:spLocks noGrp="1"/>
              </p:cNvSpPr>
              <p:nvPr>
                <p:ph type="body" idx="1"/>
              </p:nvPr>
            </p:nvSpPr>
            <p:spPr/>
            <p:txBody>
              <a:bodyPr/>
              <a:lstStyle/>
              <a:p>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𝐿</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𝐴  ∈ 𝒮</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est l'ensemble des longueurs des os du squelette et </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𝐴^𝑖</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sont les positions articulaires.</a:t>
                </a:r>
              </a:p>
              <a:p>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Étant donné les longueurs des os d'un squelette cible </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𝐿</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𝐵  ∈ 𝒮</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notre objectif est de mapper </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(𝐿</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𝐴, 𝑃</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𝐴^𝑖)</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dans un ensemble reciblé de position </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𝐵^𝑖</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qui décrivent le mouvement tel qu'il devrait être effectué par </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𝐿</a:t>
                </a:r>
                <a:r>
                  <a:rPr lang="zh-CN" altLang="zh-CN" sz="14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_</a:t>
                </a:r>
                <a:r>
                  <a:rPr lang="fr-CA" altLang="zh-CN" sz="1200" i="0"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𝐵</a:t>
                </a:r>
                <a:r>
                  <a:rPr lang="fr-CA" altLang="zh-CN" sz="12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a:t>
                </a:r>
                <a:endParaRPr lang="zh-CN" altLang="en-US" sz="1400" dirty="0">
                  <a:solidFill>
                    <a:schemeClr val="tx1"/>
                  </a:solidFill>
                  <a:latin typeface="Cambria" panose="020405030504060302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77FAC00E-C3D4-415A-80DD-83EE5D584881}" type="slidenum">
              <a:rPr lang="zh-CN" altLang="en-US" smtClean="0"/>
              <a:t>17</a:t>
            </a:fld>
            <a:endParaRPr lang="zh-CN" altLang="en-US"/>
          </a:p>
        </p:txBody>
      </p:sp>
    </p:spTree>
    <p:extLst>
      <p:ext uri="{BB962C8B-B14F-4D97-AF65-F5344CB8AC3E}">
        <p14:creationId xmlns:p14="http://schemas.microsoft.com/office/powerpoint/2010/main" val="339350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noProof="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Pour réaliser cette transformation, nous créons deux opérateur en intégrant l’idée de Graph Neural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noProof="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Pour construire un graphe, nous mettons les informations dynamiques dans les nœuds et mettons les informations statiques dans les arrêtes. Chaque frame de la séquence correspond à un graphe illustré ici</a:t>
            </a:r>
            <a:r>
              <a:rPr lang="fr-CA" altLang="zh-CN" sz="1800" kern="50" noProof="0" dirty="0">
                <a:effectLst/>
                <a:latin typeface="Cambria" panose="02040503050406030204" pitchFamily="18" charset="0"/>
                <a:ea typeface="Andale Sans UI"/>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noProof="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définissons deux opérateurs implémentant des convolutions sur graphe en tenant compte des informations de sommets et d'arêtes.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noProof="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L’opérateur de Node2Edge met à jour les caractéristiques d’une armature en s’aidant des caractéristiques des articulations voisines. La couche Edge2Node met à jour les caractéristiques d’une articulation en s’aidant des caractéristiques des armatures voisines.</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noProof="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utilisons les deux opérateur et construisons une couche de GNN. Il prend les données dynamiques et données statique comme entré et il nous rend des caractéristiques statiques après l’opérateur Node2Edge et des caractéristiques dynamiques après l’opérateur Edge2Node.</a:t>
            </a:r>
            <a:endParaRPr lang="fr-CA" altLang="zh-CN" sz="1800" kern="50" noProof="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18</a:t>
            </a:fld>
            <a:endParaRPr lang="zh-CN" altLang="en-US"/>
          </a:p>
        </p:txBody>
      </p:sp>
    </p:spTree>
    <p:extLst>
      <p:ext uri="{BB962C8B-B14F-4D97-AF65-F5344CB8AC3E}">
        <p14:creationId xmlns:p14="http://schemas.microsoft.com/office/powerpoint/2010/main" val="1387693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540000" algn="l"/>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Après nous construisons des modules de l’encodeur, le décodeur et le discriminateur. </a:t>
            </a:r>
          </a:p>
          <a:p>
            <a:pPr indent="540000" algn="l"/>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L’idée de cette construction est d’effectuer des convolutions squelettiques-temporelles en alternant des couches de GNN et des couches de convolution temporelle. </a:t>
            </a:r>
          </a:p>
          <a:p>
            <a:pPr indent="540000" algn="l"/>
            <a:endPar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endParaRPr>
          </a:p>
          <a:p>
            <a:pPr indent="540000" algn="l"/>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La couche de Conv1d est utilisée pour condenser les informations selon l’axe temporel</a:t>
            </a:r>
            <a:r>
              <a:rPr lang="en-US"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t>
            </a:r>
          </a:p>
          <a:p>
            <a:pPr indent="540000" algn="l"/>
            <a:r>
              <a:rPr lang="en-US" altLang="zh-CN" sz="1800" kern="50" dirty="0">
                <a:solidFill>
                  <a:srgbClr val="000000"/>
                </a:solidFill>
                <a:effectLst/>
                <a:ea typeface="Cambria" panose="02040503050406030204" pitchFamily="18" charset="0"/>
                <a:cs typeface="Times New Roman" panose="02020603050405020304" pitchFamily="18" charset="0"/>
              </a:rPr>
              <a:t>L</a:t>
            </a:r>
            <a:r>
              <a:rPr lang="fr-CA" altLang="zh-CN" sz="1800" kern="50" dirty="0">
                <a:solidFill>
                  <a:srgbClr val="000000"/>
                </a:solidFill>
                <a:effectLst/>
                <a:ea typeface="Cambria" panose="02040503050406030204" pitchFamily="18" charset="0"/>
                <a:cs typeface="Times New Roman" panose="02020603050405020304" pitchFamily="18" charset="0"/>
              </a:rPr>
              <a:t>a première couche est une couche de </a:t>
            </a:r>
            <a:r>
              <a:rPr lang="fr-CA" altLang="zh-CN" sz="1800" kern="50" dirty="0" err="1">
                <a:solidFill>
                  <a:srgbClr val="000000"/>
                </a:solidFill>
                <a:effectLst/>
                <a:ea typeface="Cambria" panose="02040503050406030204" pitchFamily="18" charset="0"/>
                <a:cs typeface="Times New Roman" panose="02020603050405020304" pitchFamily="18" charset="0"/>
              </a:rPr>
              <a:t>Upsample</a:t>
            </a:r>
            <a:r>
              <a:rPr lang="fr-CA" altLang="zh-CN" sz="1800" kern="50" dirty="0">
                <a:solidFill>
                  <a:srgbClr val="000000"/>
                </a:solidFill>
                <a:effectLst/>
                <a:ea typeface="Cambria" panose="02040503050406030204" pitchFamily="18" charset="0"/>
                <a:cs typeface="Times New Roman" panose="02020603050405020304" pitchFamily="18" charset="0"/>
              </a:rPr>
              <a:t> qui sert à augmenter artificiellement la longueur de la séquence sans paramètres apprenables. </a:t>
            </a:r>
          </a:p>
          <a:p>
            <a:pPr indent="540000" algn="l"/>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une couche de ConvTranspose1d qui ont un fonctionnement opposé que la Conv1d, c’est pour étirer les informations selon l’axe temporel.</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19</a:t>
            </a:fld>
            <a:endParaRPr lang="zh-CN" altLang="en-US"/>
          </a:p>
        </p:txBody>
      </p:sp>
    </p:spTree>
    <p:extLst>
      <p:ext uri="{BB962C8B-B14F-4D97-AF65-F5344CB8AC3E}">
        <p14:creationId xmlns:p14="http://schemas.microsoft.com/office/powerpoint/2010/main" val="1320245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a:t>
            </a:fld>
            <a:endParaRPr lang="zh-CN" altLang="en-US"/>
          </a:p>
        </p:txBody>
      </p:sp>
    </p:spTree>
    <p:extLst>
      <p:ext uri="{BB962C8B-B14F-4D97-AF65-F5344CB8AC3E}">
        <p14:creationId xmlns:p14="http://schemas.microsoft.com/office/powerpoint/2010/main" val="189695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rPr>
              <a:t>Le discriminateur a la même structure que l’encodeur, et nous ajoutons des couches linéaires à la fin, pour que sa sortie soit un scalaire correspondant au score estimé par le discriminateur.</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20</a:t>
            </a:fld>
            <a:endParaRPr lang="zh-CN" altLang="en-US"/>
          </a:p>
        </p:txBody>
      </p:sp>
    </p:spTree>
    <p:extLst>
      <p:ext uri="{BB962C8B-B14F-4D97-AF65-F5344CB8AC3E}">
        <p14:creationId xmlns:p14="http://schemas.microsoft.com/office/powerpoint/2010/main" val="420870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L’encodeur</a:t>
            </a:r>
            <a:r>
              <a:rPr lang="en-US" altLang="zh-CN" dirty="0"/>
              <a:t> et </a:t>
            </a:r>
            <a:r>
              <a:rPr lang="en-US" altLang="zh-CN" dirty="0" err="1"/>
              <a:t>décodeur</a:t>
            </a:r>
            <a:r>
              <a:rPr lang="en-US" altLang="zh-CN" dirty="0"/>
              <a:t> </a:t>
            </a:r>
            <a:r>
              <a:rPr lang="en-US" altLang="zh-CN" dirty="0" err="1"/>
              <a:t>sont</a:t>
            </a:r>
            <a:r>
              <a:rPr lang="en-US" altLang="zh-CN" dirty="0"/>
              <a:t> dispose </a:t>
            </a:r>
            <a:r>
              <a:rPr lang="en-US" altLang="zh-CN" dirty="0" err="1"/>
              <a:t>en</a:t>
            </a:r>
            <a:r>
              <a:rPr lang="en-US" altLang="zh-CN" dirty="0"/>
              <a:t> </a:t>
            </a:r>
            <a:r>
              <a:rPr lang="en-US" altLang="zh-CN" dirty="0" err="1"/>
              <a:t>série</a:t>
            </a:r>
            <a:r>
              <a:rPr lang="en-US" altLang="zh-CN" dirty="0"/>
              <a:t> </a:t>
            </a:r>
            <a:r>
              <a:rPr lang="en-US" altLang="zh-CN" dirty="0" err="1"/>
              <a:t>comme</a:t>
            </a:r>
            <a:r>
              <a:rPr lang="en-US" altLang="zh-CN" dirty="0"/>
              <a:t> </a:t>
            </a:r>
            <a:r>
              <a:rPr lang="en-US" altLang="zh-CN" dirty="0" err="1"/>
              <a:t>une</a:t>
            </a:r>
            <a:r>
              <a:rPr lang="en-US" altLang="zh-CN" dirty="0"/>
              <a:t> </a:t>
            </a:r>
            <a:r>
              <a:rPr lang="en-US" altLang="zh-CN" dirty="0" err="1"/>
              <a:t>ligne</a:t>
            </a:r>
            <a:r>
              <a:rPr lang="en-US" altLang="zh-CN" dirty="0"/>
              <a:t> </a:t>
            </a:r>
            <a:r>
              <a:rPr lang="en-US" altLang="zh-CN" dirty="0" err="1"/>
              <a:t>d’assemblage</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21</a:t>
            </a:fld>
            <a:endParaRPr lang="zh-CN" altLang="en-US"/>
          </a:p>
        </p:txBody>
      </p:sp>
    </p:spTree>
    <p:extLst>
      <p:ext uri="{BB962C8B-B14F-4D97-AF65-F5344CB8AC3E}">
        <p14:creationId xmlns:p14="http://schemas.microsoft.com/office/powerpoint/2010/main" val="41123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Il est inspiré par l’article de [</a:t>
            </a:r>
            <a:r>
              <a:rPr lang="fr-CA" altLang="zh-CN" sz="18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Aberman</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et al., 2020]</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22</a:t>
            </a:fld>
            <a:endParaRPr lang="zh-CN" altLang="en-US"/>
          </a:p>
        </p:txBody>
      </p:sp>
    </p:spTree>
    <p:extLst>
      <p:ext uri="{BB962C8B-B14F-4D97-AF65-F5344CB8AC3E}">
        <p14:creationId xmlns:p14="http://schemas.microsoft.com/office/powerpoint/2010/main" val="355828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construisons un ensemble de </a:t>
            </a:r>
            <a:r>
              <a:rPr lang="fr-CA" altLang="zh-CN" sz="18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donnéesde</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la collection de personnages </a:t>
            </a:r>
            <a:r>
              <a:rPr lang="fr-CA" altLang="zh-CN" sz="18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Mixamo</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3D, il contient 2400 séquences de mouvements, réalisées par 25 personnages distincts,. Pour chaque mouvement, nous choisissons au hasard un seul personnage pour l'exécuter, pour s'assurer que l’ensemble de données ne contient pas de paires de mouvement. </a:t>
            </a:r>
            <a:r>
              <a:rPr lang="fr-CA" altLang="zh-CN" sz="1800" kern="50" dirty="0">
                <a:solidFill>
                  <a:srgbClr val="000000"/>
                </a:solidFill>
                <a:effectLst/>
                <a:latin typeface="Cambria" panose="02040503050406030204" pitchFamily="18" charset="0"/>
                <a:ea typeface="等线" panose="02010600030101010101" pitchFamily="2" charset="-122"/>
              </a:rPr>
              <a:t>Notre entrainons chaque architecture par 40,000 époques.</a:t>
            </a:r>
            <a:endParaRPr lang="zh-CN" altLang="zh-CN" sz="1800" kern="50" dirty="0">
              <a:effectLst/>
              <a:latin typeface="Times New Roman" panose="02020603050405020304" pitchFamily="18" charset="0"/>
              <a:ea typeface="Andale Sans UI"/>
            </a:endParaRPr>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23</a:t>
            </a:fld>
            <a:endParaRPr lang="zh-CN" altLang="en-US"/>
          </a:p>
        </p:txBody>
      </p:sp>
    </p:spTree>
    <p:extLst>
      <p:ext uri="{BB962C8B-B14F-4D97-AF65-F5344CB8AC3E}">
        <p14:creationId xmlns:p14="http://schemas.microsoft.com/office/powerpoint/2010/main" val="2336370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2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Pour évaluer la performance, nous utilisons les données appariées.</a:t>
            </a:r>
          </a:p>
          <a:p>
            <a:r>
              <a:rPr lang="fr-CA" altLang="zh-CN" sz="12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Un ensemble de test par 107 mouvements et 4 personnages. Les mouvements et les personnages n’ont jamais été vus par le réseau pendant l’entraînement. Chaque mouvement est réalisé par 4 personnages.</a:t>
            </a:r>
          </a:p>
          <a:p>
            <a:endParaRPr lang="fr-CA" altLang="zh-CN" dirty="0"/>
          </a:p>
          <a:p>
            <a:r>
              <a:rPr lang="fr-CA" altLang="zh-CN" dirty="0"/>
              <a:t>Nous proposons une évaluation </a:t>
            </a:r>
            <a:r>
              <a:rPr lang="fr-CA" altLang="zh-CN" dirty="0" err="1"/>
              <a:t>quantitatique</a:t>
            </a:r>
            <a:r>
              <a:rPr lang="fr-CA" altLang="zh-CN" dirty="0"/>
              <a:t> de nos méthodes présenté dans le slide.</a:t>
            </a:r>
          </a:p>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calculons l'erreur de re-ciblage avec la vérité terrain pour chaque séquence.</a:t>
            </a:r>
          </a:p>
        </p:txBody>
      </p:sp>
      <p:sp>
        <p:nvSpPr>
          <p:cNvPr id="4" name="灯片编号占位符 3"/>
          <p:cNvSpPr>
            <a:spLocks noGrp="1"/>
          </p:cNvSpPr>
          <p:nvPr>
            <p:ph type="sldNum" sz="quarter" idx="5"/>
          </p:nvPr>
        </p:nvSpPr>
        <p:spPr/>
        <p:txBody>
          <a:bodyPr/>
          <a:lstStyle/>
          <a:p>
            <a:fld id="{77FAC00E-C3D4-415A-80DD-83EE5D584881}" type="slidenum">
              <a:rPr lang="zh-CN" altLang="en-US" smtClean="0"/>
              <a:t>24</a:t>
            </a:fld>
            <a:endParaRPr lang="zh-CN" altLang="en-US"/>
          </a:p>
        </p:txBody>
      </p:sp>
    </p:spTree>
    <p:extLst>
      <p:ext uri="{BB962C8B-B14F-4D97-AF65-F5344CB8AC3E}">
        <p14:creationId xmlns:p14="http://schemas.microsoft.com/office/powerpoint/2010/main" val="152678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présentons le coût évolué pendant l’entraînement. Le générateur de deux réseaux convergent vers une valeur très proche de 1. Mais nous constatons que le coût de reconstruction </a:t>
                </a:r>
                <a:r>
                  <a:rPr lang="fr-CA" altLang="zh-CN" sz="1800" kern="50" dirty="0">
                    <a:solidFill>
                      <a:srgbClr val="000000"/>
                    </a:solidFill>
                    <a:effectLst/>
                    <a:latin typeface="Cambria" panose="02040503050406030204" pitchFamily="18" charset="0"/>
                    <a:ea typeface="+mn-ea"/>
                    <a:cs typeface="Times New Roman" panose="02020603050405020304" pitchFamily="18" charset="0"/>
                  </a:rPr>
                  <a:t>de réseau d’encodeur décodeur  </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converge vers un ordre de grandeur</a:t>
                </a:r>
                <a:r>
                  <a:rPr lang="fr-CA" altLang="zh-CN" sz="1800" kern="50" baseline="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plus petit que</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celui de </a:t>
                </a:r>
                <a:r>
                  <a:rPr lang="fr-CA" altLang="zh-CN" sz="1800" kern="50" dirty="0">
                    <a:solidFill>
                      <a:srgbClr val="000000"/>
                    </a:solidFill>
                    <a:effectLst/>
                    <a:latin typeface="Cambria" panose="02040503050406030204" pitchFamily="18" charset="0"/>
                    <a:ea typeface="+mn-ea"/>
                    <a:cs typeface="Times New Roman" panose="02020603050405020304" pitchFamily="18" charset="0"/>
                  </a:rPr>
                  <a:t>réseau cycle</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t>
                </a:r>
                <a:r>
                  <a:rPr lang="fr-CA" altLang="zh-CN" sz="1200" kern="50" dirty="0">
                    <a:solidFill>
                      <a:srgbClr val="000000"/>
                    </a:solidFill>
                    <a:effectLst/>
                    <a:latin typeface="Cambria" panose="02040503050406030204" pitchFamily="18" charset="0"/>
                    <a:ea typeface="+mn-ea"/>
                    <a:cs typeface="Times New Roman" panose="02020603050405020304" pitchFamily="18" charset="0"/>
                  </a:rPr>
                  <a:t> Ce qui peut expliquer une meilleure performance de réseau d’encodeur décodeur dans le </a:t>
                </a:r>
                <a:r>
                  <a:rPr lang="fr-CA" altLang="zh-CN" sz="1200" kern="50" dirty="0">
                    <a:effectLst/>
                    <a:latin typeface="Cambria" panose="02040503050406030204" pitchFamily="18" charset="0"/>
                    <a:ea typeface="Andale Sans UI"/>
                    <a:cs typeface="Times New Roman" panose="02020603050405020304" pitchFamily="18" charset="0"/>
                  </a:rPr>
                  <a:t>Tab. 2</a:t>
                </a:r>
                <a:r>
                  <a:rPr lang="fr-CA" altLang="zh-CN" sz="1200" kern="50" dirty="0">
                    <a:solidFill>
                      <a:srgbClr val="000000"/>
                    </a:solidFill>
                    <a:effectLst/>
                    <a:latin typeface="Cambria" panose="02040503050406030204" pitchFamily="18" charset="0"/>
                    <a:ea typeface="+mn-ea"/>
                    <a:cs typeface="Times New Roman" panose="02020603050405020304" pitchFamily="18" charset="0"/>
                  </a:rPr>
                  <a:t>, il est évident que le réseau encodeur décodeur apprendre plus d’information viens des données. </a:t>
                </a:r>
                <a:endParaRPr lang="zh-CN" altLang="en-US" dirty="0"/>
              </a:p>
            </p:txBody>
          </p:sp>
        </mc:Choice>
        <mc:Fallback xmlns="">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présentons le coût évolué pendant l’entraînement dans la </a:t>
                </a:r>
                <a:r>
                  <a:rPr lang="fr-CA" altLang="zh-CN" sz="1800" kern="50" dirty="0">
                    <a:effectLst/>
                    <a:latin typeface="Cambria" panose="02040503050406030204" pitchFamily="18" charset="0"/>
                    <a:ea typeface="Andale Sans UI"/>
                    <a:cs typeface="Times New Roman" panose="02020603050405020304" pitchFamily="18" charset="0"/>
                  </a:rPr>
                  <a:t>Fig. 17</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et la </a:t>
                </a:r>
                <a:r>
                  <a:rPr lang="fr-CA" altLang="zh-CN" sz="1800" kern="50" dirty="0">
                    <a:effectLst/>
                    <a:latin typeface="Cambria" panose="02040503050406030204" pitchFamily="18" charset="0"/>
                    <a:ea typeface="Andale Sans UI"/>
                    <a:cs typeface="Times New Roman" panose="02020603050405020304" pitchFamily="18" charset="0"/>
                  </a:rPr>
                  <a:t>Fig. 18</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Le générateur de deux réseaux convergent vers une valeur très proche de 1. Mais nous constatons que le coût de reconstruction de réseau cycle converge vers un ordre de grandeur </a:t>
                </a:r>
                <a:r>
                  <a:rPr lang="fr-CA"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10</a:t>
                </a:r>
                <a:r>
                  <a:rPr lang="zh-CN"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fr-CA"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−2</a:t>
                </a:r>
                <a:r>
                  <a:rPr lang="zh-CN"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fr-CA"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  </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celui de réseau d’encodeur décodeur converge vers un ordre de grandeur </a:t>
                </a:r>
                <a:r>
                  <a:rPr lang="fr-CA"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10</a:t>
                </a:r>
                <a:r>
                  <a:rPr lang="zh-CN"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fr-CA"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−4</a:t>
                </a:r>
                <a:r>
                  <a:rPr lang="zh-CN" altLang="zh-CN" sz="1800" i="0"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5"/>
          </p:nvPr>
        </p:nvSpPr>
        <p:spPr/>
        <p:txBody>
          <a:bodyPr/>
          <a:lstStyle/>
          <a:p>
            <a:fld id="{77FAC00E-C3D4-415A-80DD-83EE5D584881}" type="slidenum">
              <a:rPr lang="zh-CN" altLang="en-US" smtClean="0"/>
              <a:t>25</a:t>
            </a:fld>
            <a:endParaRPr lang="zh-CN" altLang="en-US"/>
          </a:p>
        </p:txBody>
      </p:sp>
    </p:spTree>
    <p:extLst>
      <p:ext uri="{BB962C8B-B14F-4D97-AF65-F5344CB8AC3E}">
        <p14:creationId xmlns:p14="http://schemas.microsoft.com/office/powerpoint/2010/main" val="11265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Avec les visualisations des squelettes, nous constatons que </a:t>
            </a:r>
            <a:r>
              <a:rPr lang="fr-CA" altLang="zh-CN" sz="18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le réseau encodeur décodeur performe mieux que le réseau cycle</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il peut construire l’architecture globale pour un personnage, et nous pouvons voir une différence entre la reconstruction et le re-ciblage, c’est-à-dire que le décodeur considère les données statiques pour construire un squelette d’humain. Et le réseau cycle ont une tendance d’apprendre les données moyennes</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26</a:t>
            </a:fld>
            <a:endParaRPr lang="zh-CN" altLang="en-US"/>
          </a:p>
        </p:txBody>
      </p:sp>
    </p:spTree>
    <p:extLst>
      <p:ext uri="{BB962C8B-B14F-4D97-AF65-F5344CB8AC3E}">
        <p14:creationId xmlns:p14="http://schemas.microsoft.com/office/powerpoint/2010/main" val="266360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rPr>
              <a:t>La raison pour la différence est, afin d’obtenir la reconstruction finale, les données doivent passer deux encodeurs et deux décodeurs dans le réseau cycle mais ils ne passent qu’un encodeur et un décodeur dans le réseau encodeur décodeur. Le réseau cycle ont un chemin plus longue, ça donne plus de difficultés pour le réseau cycle d’apprendre les paramètres en utilisant la même fonction de coût.</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27</a:t>
            </a:fld>
            <a:endParaRPr lang="zh-CN" altLang="en-US"/>
          </a:p>
        </p:txBody>
      </p:sp>
    </p:spTree>
    <p:extLst>
      <p:ext uri="{BB962C8B-B14F-4D97-AF65-F5344CB8AC3E}">
        <p14:creationId xmlns:p14="http://schemas.microsoft.com/office/powerpoint/2010/main" val="3299636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Au contraire, même si le résultat vient du réseau encodeur et décodeur, il n’est pas satisfaisant comme prévu. Nous constatons que le coût de générateur ne converge pas ver 0, et le coût de discriminateur converge toujours vers 1. C’est-à-dire que même si dans le réseau d’encodeur-décodeur, le générateur n’est pas bien entrainé, le mouvement viens de générateur ne peut pas tromper le discriminateur.</a:t>
            </a:r>
            <a:r>
              <a:rPr lang="fr-CA" altLang="zh-CN" sz="18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Nous pensons que les réseaux ont un gros problème de prendre en compte des données statiques pour prédire. Dans l’étape suivante, Il faut que nous continuions à améliorer le générateur. </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28</a:t>
            </a:fld>
            <a:endParaRPr lang="zh-CN" altLang="en-US"/>
          </a:p>
        </p:txBody>
      </p:sp>
    </p:spTree>
    <p:extLst>
      <p:ext uri="{BB962C8B-B14F-4D97-AF65-F5344CB8AC3E}">
        <p14:creationId xmlns:p14="http://schemas.microsoft.com/office/powerpoint/2010/main" val="73453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rPr>
              <a:t>Dans l’article écrit par l’</a:t>
            </a:r>
            <a:r>
              <a:rPr lang="fr-CA" altLang="zh-CN" sz="1800" kern="50" dirty="0" err="1">
                <a:solidFill>
                  <a:srgbClr val="000000"/>
                </a:solidFill>
                <a:effectLst/>
                <a:latin typeface="Cambria" panose="02040503050406030204" pitchFamily="18" charset="0"/>
                <a:ea typeface="等线" panose="02010600030101010101" pitchFamily="2" charset="-122"/>
              </a:rPr>
              <a:t>Aberman</a:t>
            </a:r>
            <a:r>
              <a:rPr lang="fr-CA" altLang="zh-CN" sz="1800" kern="50" dirty="0">
                <a:solidFill>
                  <a:srgbClr val="000000"/>
                </a:solidFill>
                <a:effectLst/>
                <a:latin typeface="Cambria" panose="02040503050406030204" pitchFamily="18" charset="0"/>
                <a:ea typeface="等线" panose="02010600030101010101" pitchFamily="2" charset="-122"/>
              </a:rPr>
              <a:t>, ils utilisent les </a:t>
            </a:r>
            <a:r>
              <a:rPr lang="fr-CA" altLang="zh-CN" sz="1800" b="1" kern="50" dirty="0">
                <a:solidFill>
                  <a:srgbClr val="000000"/>
                </a:solidFill>
                <a:effectLst/>
                <a:latin typeface="Cambria" panose="02040503050406030204" pitchFamily="18" charset="0"/>
                <a:ea typeface="等线" panose="02010600030101010101" pitchFamily="2" charset="-122"/>
              </a:rPr>
              <a:t>poses par défaut des personnages</a:t>
            </a:r>
            <a:r>
              <a:rPr lang="fr-CA" altLang="zh-CN" sz="1800" kern="50" dirty="0">
                <a:solidFill>
                  <a:srgbClr val="000000"/>
                </a:solidFill>
                <a:effectLst/>
                <a:latin typeface="Cambria" panose="02040503050406030204" pitchFamily="18" charset="0"/>
                <a:ea typeface="等线" panose="02010600030101010101" pitchFamily="2" charset="-122"/>
              </a:rPr>
              <a:t> comme les caractéristiques statiques et les </a:t>
            </a:r>
            <a:r>
              <a:rPr lang="fr-CA" altLang="zh-CN" sz="1800" b="1" kern="50" dirty="0">
                <a:solidFill>
                  <a:srgbClr val="000000"/>
                </a:solidFill>
                <a:effectLst/>
                <a:latin typeface="Cambria" panose="02040503050406030204" pitchFamily="18" charset="0"/>
                <a:ea typeface="等线" panose="02010600030101010101" pitchFamily="2" charset="-122"/>
              </a:rPr>
              <a:t>quaternions de chaque articulation (relatif à la pose par défaut)</a:t>
            </a:r>
            <a:r>
              <a:rPr lang="fr-CA" altLang="zh-CN" sz="1800" kern="50" dirty="0">
                <a:solidFill>
                  <a:srgbClr val="000000"/>
                </a:solidFill>
                <a:effectLst/>
                <a:latin typeface="Cambria" panose="02040503050406030204" pitchFamily="18" charset="0"/>
                <a:ea typeface="等线" panose="02010600030101010101" pitchFamily="2" charset="-122"/>
              </a:rPr>
              <a:t> comme les caractéristiques dynamiques, et ils sont donnés au réseau comme entrée. Et les sorties de son réseau sont des quaternions. Après ils recalculent la position globale par la cinématique directe en utilisant les pose par défaut qui est déjà connus et les quaternions obtenus. </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29</a:t>
            </a:fld>
            <a:endParaRPr lang="zh-CN" altLang="en-US"/>
          </a:p>
        </p:txBody>
      </p:sp>
    </p:spTree>
    <p:extLst>
      <p:ext uri="{BB962C8B-B14F-4D97-AF65-F5344CB8AC3E}">
        <p14:creationId xmlns:p14="http://schemas.microsoft.com/office/powerpoint/2010/main" val="1228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0215" algn="just">
              <a:lnSpc>
                <a:spcPct val="120000"/>
              </a:lnSpc>
            </a:pPr>
            <a:r>
              <a:rPr lang="fr-CA" altLang="zh-CN" sz="1800" kern="1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Notre travail est une partie du projet Keraal.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50215" algn="just">
              <a:lnSpc>
                <a:spcPct val="120000"/>
              </a:lnSpc>
            </a:pPr>
            <a:r>
              <a:rPr lang="fr-CA" altLang="zh-CN" sz="1800" kern="1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Le projet Keraal a pour l’objectif du </a:t>
            </a:r>
            <a:r>
              <a:rPr lang="fr-CA" altLang="zh-CN" sz="1800" u="none" kern="10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développement d’un </a:t>
            </a:r>
            <a:r>
              <a:rPr lang="fr-CA" altLang="zh-CN" sz="1800" u="none" strike="noStrike" kern="10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robot</a:t>
            </a:r>
            <a:r>
              <a:rPr lang="fr-CA" altLang="zh-CN" sz="1800" u="none" kern="10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kinésithérapeute</a:t>
            </a:r>
            <a:r>
              <a:rPr lang="fr-CA" altLang="zh-CN" sz="1800" u="none" kern="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 </a:t>
            </a:r>
            <a:r>
              <a:rPr lang="fr-CA" altLang="zh-CN" sz="1800" kern="1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appelé Poppy, il est capable d’enseigner les patients durant leurs séances de rééducation. Par exemple, il </a:t>
            </a:r>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peut montrer des exercices de rééducation aux patients, regarder les mouvements du patient, les analyser et faire un retour en encourageant les patients.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a:t>
            </a:fld>
            <a:endParaRPr lang="zh-CN" altLang="en-US"/>
          </a:p>
        </p:txBody>
      </p:sp>
    </p:spTree>
    <p:extLst>
      <p:ext uri="{BB962C8B-B14F-4D97-AF65-F5344CB8AC3E}">
        <p14:creationId xmlns:p14="http://schemas.microsoft.com/office/powerpoint/2010/main" val="2135494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rPr>
              <a:t>Mais en réalité, En analysant le réseau pré-entraîné fourni dans leur article, nous observons que le décodeur appris n'utilise pas les données statiques pour prédire les rotations en sortie. En réalité, leur encodeur décodeur réalise une fonction identité, et leurs résultats visuels sont dus au fait qu'ils utilisent la cinématique directe avec les données statiques du squelette B pour leur reconstruction. </a:t>
            </a:r>
            <a:r>
              <a:rPr lang="fr-CA" altLang="zh-CN" sz="1800" b="1" kern="50" dirty="0">
                <a:solidFill>
                  <a:srgbClr val="000000"/>
                </a:solidFill>
                <a:effectLst/>
                <a:latin typeface="Cambria" panose="02040503050406030204" pitchFamily="18" charset="0"/>
                <a:ea typeface="等线" panose="02010600030101010101" pitchFamily="2" charset="-122"/>
              </a:rPr>
              <a:t>Leur modèle a le même problème que nos.</a:t>
            </a:r>
            <a:endParaRPr lang="zh-CN" altLang="zh-CN" sz="1800" kern="50" dirty="0">
              <a:effectLst/>
              <a:latin typeface="Times New Roman" panose="02020603050405020304" pitchFamily="18" charset="0"/>
              <a:ea typeface="Andale Sans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30</a:t>
            </a:fld>
            <a:endParaRPr lang="zh-CN" altLang="en-US"/>
          </a:p>
        </p:txBody>
      </p:sp>
    </p:spTree>
    <p:extLst>
      <p:ext uri="{BB962C8B-B14F-4D97-AF65-F5344CB8AC3E}">
        <p14:creationId xmlns:p14="http://schemas.microsoft.com/office/powerpoint/2010/main" val="3467181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effectLst/>
                <a:latin typeface="Cambria" panose="02040503050406030204" pitchFamily="18" charset="0"/>
                <a:ea typeface="等线" panose="02010600030101010101" pitchFamily="2" charset="-122"/>
              </a:rPr>
              <a:t>Pour le travail au futur, nous proposons d’utiliser les données appariées pour entrainer le réseau.</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effectLst/>
                <a:latin typeface="Cambria" panose="02040503050406030204" pitchFamily="18" charset="0"/>
                <a:ea typeface="等线" panose="02010600030101010101" pitchFamily="2" charset="-122"/>
                <a:cs typeface="Times New Roman" panose="02020603050405020304" pitchFamily="18" charset="0"/>
              </a:rPr>
              <a:t>Nous le vérifions en construisant un encodeur et décodeur présenté dans le slide.</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31</a:t>
            </a:fld>
            <a:endParaRPr lang="zh-CN" altLang="en-US"/>
          </a:p>
        </p:txBody>
      </p:sp>
    </p:spTree>
    <p:extLst>
      <p:ext uri="{BB962C8B-B14F-4D97-AF65-F5344CB8AC3E}">
        <p14:creationId xmlns:p14="http://schemas.microsoft.com/office/powerpoint/2010/main" val="1074321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ltLang="zh-CN" sz="1800" kern="50" dirty="0">
                <a:effectLst/>
                <a:latin typeface="Cambria" panose="02040503050406030204" pitchFamily="18" charset="0"/>
                <a:ea typeface="等线" panose="02010600030101010101" pitchFamily="2" charset="-122"/>
              </a:rPr>
              <a:t>Nous constatons qu’avec des données appairées, le re-ciblage est beaucoup plus mieux que notre réseau. Et le décodeur prend en compte bien des données statiques. Mais d’après le </a:t>
            </a:r>
            <a:r>
              <a:rPr lang="fr-CA" altLang="zh-CN" sz="1800" kern="50" dirty="0" err="1">
                <a:effectLst/>
                <a:latin typeface="Cambria" panose="02040503050406030204" pitchFamily="18" charset="0"/>
                <a:ea typeface="Andale Sans UI"/>
              </a:rPr>
              <a:t>Tab.</a:t>
            </a:r>
            <a:r>
              <a:rPr lang="fr-CA" altLang="zh-CN" sz="1800" kern="50" dirty="0">
                <a:effectLst/>
                <a:latin typeface="Cambria" panose="02040503050406030204" pitchFamily="18" charset="0"/>
                <a:ea typeface="Andale Sans UI"/>
              </a:rPr>
              <a:t> 3</a:t>
            </a:r>
            <a:r>
              <a:rPr lang="fr-CA" altLang="zh-CN" sz="1800" kern="50" dirty="0">
                <a:effectLst/>
                <a:latin typeface="Cambria" panose="02040503050406030204" pitchFamily="18" charset="0"/>
                <a:ea typeface="等线" panose="02010600030101010101" pitchFamily="2" charset="-122"/>
              </a:rPr>
              <a:t>, nous trouvons que la performance pour les squelettes non vus est moins bien que les squelettes vus, c’est-à-dire qu’il faut ajouter plus de type de squelettes dans l’ensemble d’entraînement pour améliorer la capacité de généralisation au futur.</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32</a:t>
            </a:fld>
            <a:endParaRPr lang="zh-CN" altLang="en-US"/>
          </a:p>
        </p:txBody>
      </p:sp>
    </p:spTree>
    <p:extLst>
      <p:ext uri="{BB962C8B-B14F-4D97-AF65-F5344CB8AC3E}">
        <p14:creationId xmlns:p14="http://schemas.microsoft.com/office/powerpoint/2010/main" val="96608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Alors, pour conclure</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33</a:t>
            </a:fld>
            <a:endParaRPr lang="zh-CN" altLang="en-US"/>
          </a:p>
        </p:txBody>
      </p:sp>
    </p:spTree>
    <p:extLst>
      <p:ext uri="{BB962C8B-B14F-4D97-AF65-F5344CB8AC3E}">
        <p14:creationId xmlns:p14="http://schemas.microsoft.com/office/powerpoint/2010/main" val="359852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0215" algn="just">
              <a:lnSpc>
                <a:spcPct val="120000"/>
              </a:lnSpc>
            </a:pPr>
            <a:r>
              <a:rPr lang="fr-CA" altLang="zh-CN" sz="1200" kern="0" dirty="0">
                <a:solidFill>
                  <a:srgbClr val="000000"/>
                </a:solidFill>
                <a:effectLst/>
                <a:latin typeface="Cambria" panose="02040503050406030204" pitchFamily="18" charset="0"/>
                <a:ea typeface="宋体" panose="02010600030101010101" pitchFamily="2" charset="-122"/>
              </a:rPr>
              <a:t>L’objectif de notre travail est de détecter et imiter des mouvements humains par le robot Poppy. Et nous faisons le travail en deux parties:</a:t>
            </a:r>
            <a:endParaRPr lang="zh-CN" altLang="zh-CN" sz="1200" kern="50" dirty="0">
              <a:effectLst/>
              <a:latin typeface="Times New Roman" panose="02020603050405020304" pitchFamily="18" charset="0"/>
              <a:ea typeface="Andale Sans UI"/>
            </a:endParaRPr>
          </a:p>
          <a:p>
            <a:pPr indent="450215" algn="just">
              <a:lnSpc>
                <a:spcPct val="120000"/>
              </a:lnSpc>
            </a:pPr>
            <a:r>
              <a:rPr lang="fr-CA" altLang="zh-CN" sz="1200" kern="0" dirty="0">
                <a:solidFill>
                  <a:srgbClr val="000000"/>
                </a:solidFill>
                <a:effectLst/>
                <a:latin typeface="Cambria" panose="02040503050406030204" pitchFamily="18" charset="0"/>
                <a:ea typeface="宋体" panose="02010600030101010101" pitchFamily="2" charset="-122"/>
              </a:rPr>
              <a:t>Dans la première partie, nous cherchons une librairie de détection de pose – Blazepose, et traiter les vidéos de mouvement humain données par Mai. Et puis, nous comparons la pose détectée par les librairies Blazepose, Kinect, OpenPose et Vicon et nous pensons que la librairie Kinect est la plus adaptée aux taches de re-ciblage de mouvement humain à robot.</a:t>
            </a:r>
            <a:endParaRPr lang="zh-CN" altLang="zh-CN" sz="1200" kern="50" dirty="0">
              <a:effectLst/>
              <a:latin typeface="Times New Roman" panose="02020603050405020304" pitchFamily="18" charset="0"/>
              <a:ea typeface="Andale Sans UI"/>
            </a:endParaRPr>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34</a:t>
            </a:fld>
            <a:endParaRPr lang="zh-CN" altLang="en-US"/>
          </a:p>
        </p:txBody>
      </p:sp>
    </p:spTree>
    <p:extLst>
      <p:ext uri="{BB962C8B-B14F-4D97-AF65-F5344CB8AC3E}">
        <p14:creationId xmlns:p14="http://schemas.microsoft.com/office/powerpoint/2010/main" val="1175811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0215" algn="just">
              <a:lnSpc>
                <a:spcPct val="120000"/>
              </a:lnSpc>
            </a:pPr>
            <a:r>
              <a:rPr lang="fr-CA" altLang="zh-CN" sz="1800" kern="0" dirty="0">
                <a:solidFill>
                  <a:srgbClr val="000000"/>
                </a:solidFill>
                <a:effectLst/>
                <a:latin typeface="Cambria" panose="02040503050406030204" pitchFamily="18" charset="0"/>
                <a:ea typeface="宋体" panose="02010600030101010101" pitchFamily="2" charset="-122"/>
              </a:rPr>
              <a:t>Dans la deuxième partie, nous concevons notre modèle de re-ciblage de mouvement avec les données non-appariées, nous proposons les opérateurs GNN pour traiter la structure squelettique, et puis nous l’utilisons pour construisons la partie principale du réseau, un encodeur, un décodeur et un discriminateur. Après nous utilisons trois parties et construisons deux architectures : une architecture cycle et une architecture d’encodeur décodeur. Après avoir évalué les deux réseaux, nous pensons que </a:t>
            </a:r>
            <a:r>
              <a:rPr lang="fr-CA" altLang="zh-CN" sz="1800" kern="50" dirty="0">
                <a:solidFill>
                  <a:srgbClr val="000000"/>
                </a:solidFill>
                <a:effectLst/>
                <a:latin typeface="Cambria" panose="02040503050406030204" pitchFamily="18" charset="0"/>
                <a:ea typeface="等线" panose="02010600030101010101" pitchFamily="2" charset="-122"/>
              </a:rPr>
              <a:t>le réseau encodeur décodeur performe mieux que le réseau cycle</a:t>
            </a:r>
            <a:r>
              <a:rPr lang="fr-CA" altLang="zh-CN" sz="1800" kern="0" dirty="0">
                <a:solidFill>
                  <a:srgbClr val="000000"/>
                </a:solidFill>
                <a:effectLst/>
                <a:latin typeface="Cambria" panose="02040503050406030204" pitchFamily="18" charset="0"/>
                <a:ea typeface="宋体" panose="02010600030101010101" pitchFamily="2" charset="-122"/>
              </a:rPr>
              <a:t> mais le générateur dans le réseau encodeur décodeur est encore mauvais. Nous expliquons la raison pour laquelle qu’ils ne fonctionnent pas bien. En fin, nous proposons que les travaux au futur est exploiter les méthodes avec les données appariées.</a:t>
            </a: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35</a:t>
            </a:fld>
            <a:endParaRPr lang="zh-CN" altLang="en-US"/>
          </a:p>
        </p:txBody>
      </p:sp>
    </p:spTree>
    <p:extLst>
      <p:ext uri="{BB962C8B-B14F-4D97-AF65-F5344CB8AC3E}">
        <p14:creationId xmlns:p14="http://schemas.microsoft.com/office/powerpoint/2010/main" val="316420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36</a:t>
            </a:fld>
            <a:endParaRPr lang="zh-CN" altLang="en-US"/>
          </a:p>
        </p:txBody>
      </p:sp>
    </p:spTree>
    <p:extLst>
      <p:ext uri="{BB962C8B-B14F-4D97-AF65-F5344CB8AC3E}">
        <p14:creationId xmlns:p14="http://schemas.microsoft.com/office/powerpoint/2010/main" val="2491458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37</a:t>
            </a:fld>
            <a:endParaRPr lang="zh-CN" altLang="en-US"/>
          </a:p>
        </p:txBody>
      </p:sp>
    </p:spTree>
    <p:extLst>
      <p:ext uri="{BB962C8B-B14F-4D97-AF65-F5344CB8AC3E}">
        <p14:creationId xmlns:p14="http://schemas.microsoft.com/office/powerpoint/2010/main" val="925260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50" dirty="0">
              <a:effectLst/>
              <a:latin typeface="Times New Roman" panose="02020603050405020304" pitchFamily="18" charset="0"/>
              <a:ea typeface="Andale Sans UI"/>
            </a:endParaRPr>
          </a:p>
        </p:txBody>
      </p:sp>
      <p:sp>
        <p:nvSpPr>
          <p:cNvPr id="4" name="灯片编号占位符 3"/>
          <p:cNvSpPr>
            <a:spLocks noGrp="1"/>
          </p:cNvSpPr>
          <p:nvPr>
            <p:ph type="sldNum" sz="quarter" idx="5"/>
          </p:nvPr>
        </p:nvSpPr>
        <p:spPr/>
        <p:txBody>
          <a:bodyPr/>
          <a:lstStyle/>
          <a:p>
            <a:fld id="{77FAC00E-C3D4-415A-80DD-83EE5D584881}" type="slidenum">
              <a:rPr lang="zh-CN" altLang="en-US" smtClean="0"/>
              <a:t>38</a:t>
            </a:fld>
            <a:endParaRPr lang="zh-CN" altLang="en-US"/>
          </a:p>
        </p:txBody>
      </p:sp>
    </p:spTree>
    <p:extLst>
      <p:ext uri="{BB962C8B-B14F-4D97-AF65-F5344CB8AC3E}">
        <p14:creationId xmlns:p14="http://schemas.microsoft.com/office/powerpoint/2010/main" val="1778778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Pour comparer le squelette de </a:t>
            </a:r>
            <a:r>
              <a:rPr lang="fr-CA" altLang="zh-CN" dirty="0" err="1"/>
              <a:t>blazepose</a:t>
            </a:r>
            <a:r>
              <a:rPr lang="fr-CA" altLang="zh-CN" dirty="0"/>
              <a:t>, </a:t>
            </a:r>
            <a:r>
              <a:rPr lang="fr-CA" altLang="zh-CN" dirty="0" err="1"/>
              <a:t>kinect</a:t>
            </a:r>
            <a:r>
              <a:rPr lang="fr-CA" altLang="zh-CN" dirty="0"/>
              <a:t>, </a:t>
            </a:r>
            <a:r>
              <a:rPr lang="fr-CA" altLang="zh-CN" dirty="0" err="1"/>
              <a:t>openpose</a:t>
            </a:r>
            <a:r>
              <a:rPr lang="fr-CA" altLang="zh-CN" dirty="0"/>
              <a:t>.</a:t>
            </a:r>
          </a:p>
          <a:p>
            <a:r>
              <a:rPr lang="fr-CA" altLang="zh-CN" dirty="0"/>
              <a:t>Nous transférons le repère de Kinect et Blazepose au repère de Openpose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39</a:t>
            </a:fld>
            <a:endParaRPr lang="zh-CN" altLang="en-US"/>
          </a:p>
        </p:txBody>
      </p:sp>
    </p:spTree>
    <p:extLst>
      <p:ext uri="{BB962C8B-B14F-4D97-AF65-F5344CB8AC3E}">
        <p14:creationId xmlns:p14="http://schemas.microsoft.com/office/powerpoint/2010/main" val="218119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0215" algn="just">
              <a:lnSpc>
                <a:spcPct val="120000"/>
              </a:lnSpc>
            </a:pPr>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Pour que le robot puisse regarder les mouvements du patient et puisse faire une démonstration de l’exercice au patient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20000"/>
              </a:lnSpc>
            </a:pPr>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L’objectif de notre travail est de détecter et imiter des mouvements humains par le robot Poppy. Donc nous séparons le travail en trois étapes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Détecter les mouvements d’humain.</a:t>
            </a:r>
            <a:endParaRPr lang="zh-CN" altLang="zh-CN" sz="1800" kern="50" dirty="0">
              <a:effectLst/>
              <a:latin typeface="Times New Roman" panose="02020603050405020304" pitchFamily="18" charset="0"/>
              <a:ea typeface="Andale Sans UI"/>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Apprendre les mouvements humains par robot en utilisant la méthode re-ciblage</a:t>
            </a:r>
            <a:endParaRPr lang="zh-CN" altLang="zh-CN" sz="1800" kern="50" dirty="0">
              <a:effectLst/>
              <a:latin typeface="Times New Roman" panose="02020603050405020304" pitchFamily="18" charset="0"/>
              <a:ea typeface="Andale Sans UI"/>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Transférer un mouvement robotique en commande en utilisant le cinématique inverse spécifique.</a:t>
            </a:r>
            <a:endParaRPr lang="zh-CN" altLang="zh-CN" sz="1800" kern="50" dirty="0">
              <a:effectLst/>
              <a:latin typeface="Times New Roman" panose="02020603050405020304" pitchFamily="18" charset="0"/>
              <a:ea typeface="Andale Sans UI"/>
            </a:endParaRPr>
          </a:p>
          <a:p>
            <a:pPr indent="266700" algn="just">
              <a:lnSpc>
                <a:spcPct val="120000"/>
              </a:lnSpc>
            </a:pPr>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À cause de la limitation du temps, nous réalisons que deux premières étapes pendant le période du stage.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4</a:t>
            </a:fld>
            <a:endParaRPr lang="zh-CN" altLang="en-US"/>
          </a:p>
        </p:txBody>
      </p:sp>
    </p:spTree>
    <p:extLst>
      <p:ext uri="{BB962C8B-B14F-4D97-AF65-F5344CB8AC3E}">
        <p14:creationId xmlns:p14="http://schemas.microsoft.com/office/powerpoint/2010/main" val="3968107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Après, nous voyons le Vicon comme la vérité terrain. Nous transférons le repère de Kinect, Openpose et Blazepose au repère de Vicon</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40</a:t>
            </a:fld>
            <a:endParaRPr lang="zh-CN" altLang="en-US"/>
          </a:p>
        </p:txBody>
      </p:sp>
    </p:spTree>
    <p:extLst>
      <p:ext uri="{BB962C8B-B14F-4D97-AF65-F5344CB8AC3E}">
        <p14:creationId xmlns:p14="http://schemas.microsoft.com/office/powerpoint/2010/main" val="377115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Nous observons que le squelette obtenu via Blazepose est plus proche du squelette réalisé par Openpose que celui de Kinect. Quand nous comparons l’écart entre Blazepose et Kinect, les écarts des points </a:t>
            </a: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lAnkle</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a:t>
            </a: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rAnkle</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a:t>
            </a: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lKnee</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et </a:t>
            </a: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rKnee</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sont très élevés comparé aux autres. Nous pensons que cela est dû au fait que tous les mouvements soient assis, il est alors plus difficile de détecter les articulations en bas, car les mouvements en bas sont moins étirés.</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41</a:t>
            </a:fld>
            <a:endParaRPr lang="zh-CN" altLang="en-US"/>
          </a:p>
        </p:txBody>
      </p:sp>
    </p:spTree>
    <p:extLst>
      <p:ext uri="{BB962C8B-B14F-4D97-AF65-F5344CB8AC3E}">
        <p14:creationId xmlns:p14="http://schemas.microsoft.com/office/powerpoint/2010/main" val="350962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5</a:t>
            </a:fld>
            <a:endParaRPr lang="zh-CN" altLang="en-US"/>
          </a:p>
        </p:txBody>
      </p:sp>
    </p:spTree>
    <p:extLst>
      <p:ext uri="{BB962C8B-B14F-4D97-AF65-F5344CB8AC3E}">
        <p14:creationId xmlns:p14="http://schemas.microsoft.com/office/powerpoint/2010/main" val="20377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En premier temps, nous trouvons les articles et les codes pour un re-ciblage de mouvement et nous essayons de transférer nos données sous forme de ses entrées, mais nous avons obtenus de mauvais résultat avec leur modèle pré-entraîné (car il ne se transfert pas correctement à nos données) . </a:t>
            </a:r>
          </a:p>
          <a:p>
            <a:r>
              <a:rPr lang="fr-CA" altLang="zh-CN" sz="18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Au contraire, en inspirant par ce que nous avons vu, nous essayons de construire notre modèle de re-ciblage de mouvement.</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6</a:t>
            </a:fld>
            <a:endParaRPr lang="zh-CN" altLang="en-US"/>
          </a:p>
        </p:txBody>
      </p:sp>
    </p:spTree>
    <p:extLst>
      <p:ext uri="{BB962C8B-B14F-4D97-AF65-F5344CB8AC3E}">
        <p14:creationId xmlns:p14="http://schemas.microsoft.com/office/powerpoint/2010/main" val="323900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Apr</a:t>
            </a:r>
            <a:r>
              <a:rPr lang="fr-CA" altLang="zh-CN" dirty="0"/>
              <a:t>ès, je vais vous présenter la détection de mouvement en détaillé</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7</a:t>
            </a:fld>
            <a:endParaRPr lang="zh-CN" altLang="en-US"/>
          </a:p>
        </p:txBody>
      </p:sp>
    </p:spTree>
    <p:extLst>
      <p:ext uri="{BB962C8B-B14F-4D97-AF65-F5344CB8AC3E}">
        <p14:creationId xmlns:p14="http://schemas.microsoft.com/office/powerpoint/2010/main" val="39013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Le Blazepose détecte 32 articulations d’humain en dimension de </a:t>
            </a:r>
            <a:r>
              <a:rPr lang="fr-CA" altLang="zh-CN" dirty="0" err="1"/>
              <a:t>x,y,z</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8</a:t>
            </a:fld>
            <a:endParaRPr lang="zh-CN" altLang="en-US"/>
          </a:p>
        </p:txBody>
      </p:sp>
    </p:spTree>
    <p:extLst>
      <p:ext uri="{BB962C8B-B14F-4D97-AF65-F5344CB8AC3E}">
        <p14:creationId xmlns:p14="http://schemas.microsoft.com/office/powerpoint/2010/main" val="322378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CA" altLang="zh-CN" dirty="0"/>
              <a:t>Openpose: 2d, Kinect, Vicon: 3d</a:t>
            </a:r>
          </a:p>
          <a:p>
            <a:r>
              <a:rPr lang="fr-CA" altLang="zh-CN" dirty="0"/>
              <a:t>Donc tous les vidéo sont traités par 4 librairies.</a:t>
            </a:r>
            <a:endParaRPr lang="zh-CN" altLang="en-US" dirty="0"/>
          </a:p>
        </p:txBody>
      </p:sp>
      <p:sp>
        <p:nvSpPr>
          <p:cNvPr id="4" name="灯片编号占位符 3"/>
          <p:cNvSpPr>
            <a:spLocks noGrp="1"/>
          </p:cNvSpPr>
          <p:nvPr>
            <p:ph type="sldNum" sz="quarter" idx="5"/>
          </p:nvPr>
        </p:nvSpPr>
        <p:spPr/>
        <p:txBody>
          <a:bodyPr/>
          <a:lstStyle/>
          <a:p>
            <a:fld id="{77FAC00E-C3D4-415A-80DD-83EE5D584881}" type="slidenum">
              <a:rPr lang="zh-CN" altLang="en-US" smtClean="0"/>
              <a:t>9</a:t>
            </a:fld>
            <a:endParaRPr lang="zh-CN" altLang="en-US"/>
          </a:p>
        </p:txBody>
      </p:sp>
    </p:spTree>
    <p:extLst>
      <p:ext uri="{BB962C8B-B14F-4D97-AF65-F5344CB8AC3E}">
        <p14:creationId xmlns:p14="http://schemas.microsoft.com/office/powerpoint/2010/main" val="73529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DC7D5-6E0B-4140-B350-0AC3AA64CBD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403BC0-2BE9-44B7-83CF-A11434B213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2BBC78-00FA-4F4D-B418-4D200678B07D}"/>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B727B9FD-183F-42C7-849C-D38A9421C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34D03F-7535-4A5C-8DD4-3ABCD8EED824}"/>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3184428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A1FC7-0153-41AE-B2FC-7C5FFC0DD2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C81251-B535-4D5C-90B5-C5BF992892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687FCA-E524-471E-AB35-192E7A2DD31E}"/>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6F0480E5-0C8C-4BD9-95A3-4574B5F62F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D3723-5A35-4790-A23F-114320EF3ED4}"/>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140548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815859-2DA6-45A8-B3B7-F1FA064CB1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E57095-71E6-4E74-A16B-B7F7623BFC0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CE653D-1D5F-4F0E-B3A5-B5BCAE6C8FB3}"/>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665BF69F-6748-413B-8D8A-66E610D42D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E7C9F9-357C-4173-A68D-71D6B229F792}"/>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2765831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72463-8762-4FD0-8CE9-C1716DECD0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7D94B2-2859-41F3-ABF8-EE37ED0C10F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87E012-DA15-491D-92E5-40DEB47394DE}"/>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118BB7DE-FB2E-45FD-9C01-3422386264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4DA4FC-FFAE-4719-B0C6-219F2BE17B46}"/>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215893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9490A-B844-49A0-90AC-9D449A7E540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8EDFFA-0B18-41C3-BFC9-0DCFD5334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F561E31-B999-49D7-B20F-7EBD1403E192}"/>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37298BB2-B17A-47D5-A44A-D0BFDAE211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CC7019-02AB-48F1-AB99-3F61E39D0EE4}"/>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367777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04FE1-7438-44FD-B1FD-495B21F9E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C5B94B-1A19-41A4-95AE-75C1C16813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89860F-CC20-48B6-BCF5-F4CD0E40AA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2C7512-E254-4B27-8F64-37A8C5CE8790}"/>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7EC7F9A9-0DA3-41EB-90CA-E8F09F1356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50425D-6CF6-4DA9-A921-AF7E42146886}"/>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40381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51C18-9B95-40B8-B849-DB3FF1F198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3E06AA-D158-442D-9CCB-251E2CE27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A2AFF1-1A10-44C5-9CA2-55A0842B82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AD3823-62AD-47BB-8245-80B502B7F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A61B60-4F53-4990-B192-9010CFADEDF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F03DD07-209B-400F-9D2C-D2B562BAABCD}"/>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8" name="页脚占位符 7">
            <a:extLst>
              <a:ext uri="{FF2B5EF4-FFF2-40B4-BE49-F238E27FC236}">
                <a16:creationId xmlns:a16="http://schemas.microsoft.com/office/drawing/2014/main" id="{9E03CA90-98F8-4DE6-9F76-02D729EB5F9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42546A-B292-42DC-9461-77543BB40DD5}"/>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311720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78B4F-2043-4540-988C-BEECF47E7A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9FA870-F475-4ADB-AB77-F91930569911}"/>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4" name="页脚占位符 3">
            <a:extLst>
              <a:ext uri="{FF2B5EF4-FFF2-40B4-BE49-F238E27FC236}">
                <a16:creationId xmlns:a16="http://schemas.microsoft.com/office/drawing/2014/main" id="{66ECDC04-C48A-49A3-BF7B-796DA62600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95B630F-4394-4C22-BB66-A48F04D8A3CC}"/>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108892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535253-10A0-49EF-BFDF-74692C8D8AE3}"/>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3" name="页脚占位符 2">
            <a:extLst>
              <a:ext uri="{FF2B5EF4-FFF2-40B4-BE49-F238E27FC236}">
                <a16:creationId xmlns:a16="http://schemas.microsoft.com/office/drawing/2014/main" id="{0DF9E5D2-56B6-4471-BA26-D80F2DB060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25F047-0296-48BA-9733-AFC1F3059F68}"/>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96776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E4FF6-3764-4C91-A7DC-74857481C3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0D0408B-57FF-41E2-B273-DEEE980CB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791341-15DF-4D60-AB5E-5CC90657C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53BA20E-B434-407C-8857-2A1246419D98}"/>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91049147-1026-47A3-AE51-52D3A2B1E7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8E35A5-BD67-4696-BF8E-D4E5816C6A23}"/>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384948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AE7B7-8507-48E6-86C7-0BC7BFE7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D7E384-BC36-40C5-A14C-527DA93C3D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DA325F6-739D-46D2-B95E-D2D5255CD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545BE4-2050-4973-A5F1-3EFA331B2DF7}"/>
              </a:ext>
            </a:extLst>
          </p:cNvPr>
          <p:cNvSpPr>
            <a:spLocks noGrp="1"/>
          </p:cNvSpPr>
          <p:nvPr>
            <p:ph type="dt" sz="half" idx="10"/>
          </p:nvPr>
        </p:nvSpPr>
        <p:spPr/>
        <p:txBody>
          <a:bodyPr/>
          <a:lstStyle/>
          <a:p>
            <a:fld id="{5385115D-E088-4840-BCE7-F9A9F27A1DB0}"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2075EE68-D534-4C39-9C12-A359D4E2CA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4AFAEC-1D3D-496A-8E4F-059832EBEFCB}"/>
              </a:ext>
            </a:extLst>
          </p:cNvPr>
          <p:cNvSpPr>
            <a:spLocks noGrp="1"/>
          </p:cNvSpPr>
          <p:nvPr>
            <p:ph type="sldNum" sz="quarter" idx="12"/>
          </p:nvPr>
        </p:nvSpPr>
        <p:spPr/>
        <p:txBody>
          <a:body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1125981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F2C075-A5F3-4AAC-9605-22C9F3458C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A3BDB3-F141-4B89-BCE4-C602236204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6F221E-7B28-4B62-81A2-C5760D4B0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85115D-E088-4840-BCE7-F9A9F27A1DB0}"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F0E0049F-DE28-42FA-8BB3-ECA42288CA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4F9E343-6A45-437B-8716-A75F48D3C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83665-63FC-47E2-BC80-7002A9B06CC7}" type="slidenum">
              <a:rPr lang="zh-CN" altLang="en-US" smtClean="0"/>
              <a:t>‹#›</a:t>
            </a:fld>
            <a:endParaRPr lang="zh-CN" altLang="en-US"/>
          </a:p>
        </p:txBody>
      </p:sp>
    </p:spTree>
    <p:extLst>
      <p:ext uri="{BB962C8B-B14F-4D97-AF65-F5344CB8AC3E}">
        <p14:creationId xmlns:p14="http://schemas.microsoft.com/office/powerpoint/2010/main" val="2157550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0.png"/><Relationship Id="rId21" Type="http://schemas.openxmlformats.org/officeDocument/2006/relationships/image" Target="../media/image30.png"/><Relationship Id="rId7" Type="http://schemas.openxmlformats.org/officeDocument/2006/relationships/image" Target="../media/image160.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1.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140.png"/><Relationship Id="rId15" Type="http://schemas.openxmlformats.org/officeDocument/2006/relationships/image" Target="../media/image24.png"/><Relationship Id="rId10" Type="http://schemas.openxmlformats.org/officeDocument/2006/relationships/image" Target="../media/image190.png"/><Relationship Id="rId19" Type="http://schemas.openxmlformats.org/officeDocument/2006/relationships/image" Target="../media/image28.png"/><Relationship Id="rId4" Type="http://schemas.openxmlformats.org/officeDocument/2006/relationships/image" Target="../media/image130.png"/><Relationship Id="rId9" Type="http://schemas.openxmlformats.org/officeDocument/2006/relationships/image" Target="../media/image180.png"/><Relationship Id="rId14" Type="http://schemas.openxmlformats.org/officeDocument/2006/relationships/image" Target="../media/image23.png"/><Relationship Id="rId22"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image" Target="../media/image61.gif"/></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120.png"/><Relationship Id="rId21" Type="http://schemas.openxmlformats.org/officeDocument/2006/relationships/image" Target="../media/image40.png"/><Relationship Id="rId7" Type="http://schemas.openxmlformats.org/officeDocument/2006/relationships/image" Target="../media/image160.png"/><Relationship Id="rId12" Type="http://schemas.openxmlformats.org/officeDocument/2006/relationships/image" Target="../media/image21.png"/><Relationship Id="rId17" Type="http://schemas.openxmlformats.org/officeDocument/2006/relationships/image" Target="../media/image36.png"/><Relationship Id="rId2" Type="http://schemas.openxmlformats.org/officeDocument/2006/relationships/notesSlide" Target="../notesSlides/notesSlide2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67.png"/><Relationship Id="rId5" Type="http://schemas.openxmlformats.org/officeDocument/2006/relationships/image" Target="../media/image65.png"/><Relationship Id="rId15" Type="http://schemas.openxmlformats.org/officeDocument/2006/relationships/image" Target="../media/image34.png"/><Relationship Id="rId10" Type="http://schemas.openxmlformats.org/officeDocument/2006/relationships/image" Target="../media/image190.png"/><Relationship Id="rId19" Type="http://schemas.openxmlformats.org/officeDocument/2006/relationships/image" Target="../media/image38.png"/><Relationship Id="rId4" Type="http://schemas.openxmlformats.org/officeDocument/2006/relationships/image" Target="../media/image130.png"/><Relationship Id="rId9" Type="http://schemas.openxmlformats.org/officeDocument/2006/relationships/image" Target="../media/image180.png"/><Relationship Id="rId14" Type="http://schemas.openxmlformats.org/officeDocument/2006/relationships/image" Target="../media/image33.png"/><Relationship Id="rId22"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64.gif"/><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2.gif"/><Relationship Id="rId5" Type="http://schemas.openxmlformats.org/officeDocument/2006/relationships/image" Target="../media/image71.gif"/><Relationship Id="rId4" Type="http://schemas.openxmlformats.org/officeDocument/2006/relationships/image" Target="../media/image70.gif"/></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7"/>
          <p:cNvSpPr>
            <a:spLocks noChangeArrowheads="1"/>
          </p:cNvSpPr>
          <p:nvPr/>
        </p:nvSpPr>
        <p:spPr bwMode="auto">
          <a:xfrm>
            <a:off x="0" y="1343004"/>
            <a:ext cx="12192000" cy="4780012"/>
          </a:xfrm>
          <a:prstGeom prst="rect">
            <a:avLst/>
          </a:prstGeom>
          <a:solidFill>
            <a:srgbClr val="0F3C89"/>
          </a:solidFill>
          <a:ln>
            <a:noFill/>
          </a:ln>
          <a:effectLst/>
        </p:spPr>
        <p:txBody>
          <a:bodyPr lIns="90170" tIns="46990" rIns="90170" bIns="46990" anchor="ctr"/>
          <a:lstStyle/>
          <a:p>
            <a:pPr algn="ctr" fontAlgn="base">
              <a:spcBef>
                <a:spcPct val="0"/>
              </a:spcBef>
              <a:spcAft>
                <a:spcPct val="0"/>
              </a:spcAft>
              <a:buFont typeface="Arial" panose="020B0604020202020204" pitchFamily="34" charset="0"/>
              <a:buNone/>
              <a:defRPr/>
            </a:pPr>
            <a:endParaRPr lang="fr-CA" altLang="zh-CN" sz="1600"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sp>
        <p:nvSpPr>
          <p:cNvPr id="15" name="文本框 22"/>
          <p:cNvSpPr>
            <a:spLocks noChangeArrowheads="1"/>
          </p:cNvSpPr>
          <p:nvPr/>
        </p:nvSpPr>
        <p:spPr bwMode="auto">
          <a:xfrm>
            <a:off x="528638" y="1588205"/>
            <a:ext cx="868473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fr-CA" altLang="zh-CN" sz="4800" b="1"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rPr>
              <a:t>Projet de Recherche</a:t>
            </a:r>
            <a:r>
              <a:rPr lang="zh-CN" altLang="fr-CA" sz="4800" b="1"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rPr>
              <a:t>：</a:t>
            </a:r>
            <a:endParaRPr lang="fr-CA" altLang="zh-CN" sz="4800" b="1"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endParaRPr>
          </a:p>
          <a:p>
            <a:pPr fontAlgn="base">
              <a:spcBef>
                <a:spcPct val="0"/>
              </a:spcBef>
              <a:spcAft>
                <a:spcPct val="0"/>
              </a:spcAft>
            </a:pPr>
            <a:endParaRPr lang="fr-CA" altLang="zh-CN" sz="900" b="1"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endParaRPr>
          </a:p>
          <a:p>
            <a:pPr fontAlgn="base">
              <a:spcBef>
                <a:spcPct val="0"/>
              </a:spcBef>
              <a:spcAft>
                <a:spcPct val="0"/>
              </a:spcAft>
            </a:pPr>
            <a:r>
              <a:rPr lang="fr-CA" altLang="zh-CN" sz="3200" b="1" dirty="0">
                <a:solidFill>
                  <a:srgbClr val="FFFFFF"/>
                </a:solidFill>
                <a:latin typeface="Arial Black" panose="020B0A04020102020204" pitchFamily="34" charset="0"/>
                <a:ea typeface="Microsoft JhengHei UI" panose="020B0604030504040204" pitchFamily="34" charset="-120"/>
              </a:rPr>
              <a:t>Détection et Imitation de Mouvements Humains par un Robot Humanoïde </a:t>
            </a:r>
            <a:endParaRPr lang="fr-CA" altLang="zh-CN" sz="3200" b="1"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sp>
        <p:nvSpPr>
          <p:cNvPr id="17" name="直接连接符 25"/>
          <p:cNvSpPr>
            <a:spLocks noChangeShapeType="1"/>
          </p:cNvSpPr>
          <p:nvPr/>
        </p:nvSpPr>
        <p:spPr bwMode="auto">
          <a:xfrm>
            <a:off x="675958" y="4317614"/>
            <a:ext cx="5902325" cy="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fr-CA" altLang="zh-CN" dirty="0">
              <a:solidFill>
                <a:srgbClr val="000000"/>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sp>
        <p:nvSpPr>
          <p:cNvPr id="31" name="Freeform 5">
            <a:extLst>
              <a:ext uri="{FF2B5EF4-FFF2-40B4-BE49-F238E27FC236}">
                <a16:creationId xmlns:a16="http://schemas.microsoft.com/office/drawing/2014/main" id="{57FC5C7D-C0E7-4540-9137-D8BA5B166A46}"/>
              </a:ext>
            </a:extLst>
          </p:cNvPr>
          <p:cNvSpPr>
            <a:spLocks noEditPoints="1"/>
          </p:cNvSpPr>
          <p:nvPr/>
        </p:nvSpPr>
        <p:spPr bwMode="auto">
          <a:xfrm flipH="1">
            <a:off x="8602928" y="1504540"/>
            <a:ext cx="5608320" cy="5434198"/>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r>
              <a:rPr lang="fr-CA" altLang="zh-CN" dirty="0">
                <a:solidFill>
                  <a:srgbClr val="000000"/>
                </a:solidFill>
                <a:latin typeface="Arial Black" panose="020B0A04020102020204" pitchFamily="34" charset="0"/>
                <a:ea typeface="Microsoft JhengHei UI" panose="020B0604030504040204" pitchFamily="34" charset="-120"/>
                <a:sym typeface="Microsoft YaHei" panose="020B0503020204020204" pitchFamily="34" charset="-122"/>
              </a:rPr>
              <a:t>·</a:t>
            </a:r>
          </a:p>
        </p:txBody>
      </p:sp>
      <p:grpSp>
        <p:nvGrpSpPr>
          <p:cNvPr id="2" name="组合 1">
            <a:extLst>
              <a:ext uri="{FF2B5EF4-FFF2-40B4-BE49-F238E27FC236}">
                <a16:creationId xmlns:a16="http://schemas.microsoft.com/office/drawing/2014/main" id="{CE2F29DD-61C8-472C-9ECA-2B05C67C1B07}"/>
              </a:ext>
            </a:extLst>
          </p:cNvPr>
          <p:cNvGrpSpPr/>
          <p:nvPr/>
        </p:nvGrpSpPr>
        <p:grpSpPr>
          <a:xfrm>
            <a:off x="629658" y="4367649"/>
            <a:ext cx="7757597" cy="1563185"/>
            <a:chOff x="617078" y="4435543"/>
            <a:chExt cx="6893647" cy="1563185"/>
          </a:xfrm>
        </p:grpSpPr>
        <p:grpSp>
          <p:nvGrpSpPr>
            <p:cNvPr id="4" name="组合 3">
              <a:extLst>
                <a:ext uri="{FF2B5EF4-FFF2-40B4-BE49-F238E27FC236}">
                  <a16:creationId xmlns:a16="http://schemas.microsoft.com/office/drawing/2014/main" id="{D1378975-11DB-4FE6-B878-C4F507272FBE}"/>
                </a:ext>
              </a:extLst>
            </p:cNvPr>
            <p:cNvGrpSpPr/>
            <p:nvPr/>
          </p:nvGrpSpPr>
          <p:grpSpPr>
            <a:xfrm>
              <a:off x="617078" y="4435543"/>
              <a:ext cx="6893647" cy="1563185"/>
              <a:chOff x="449438" y="4432382"/>
              <a:chExt cx="6893647" cy="1563185"/>
            </a:xfrm>
          </p:grpSpPr>
          <p:sp>
            <p:nvSpPr>
              <p:cNvPr id="16" name="文本框 23"/>
              <p:cNvSpPr>
                <a:spLocks noChangeArrowheads="1"/>
              </p:cNvSpPr>
              <p:nvPr/>
            </p:nvSpPr>
            <p:spPr bwMode="auto">
              <a:xfrm>
                <a:off x="759619" y="4432382"/>
                <a:ext cx="6583466" cy="156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fr-CA" altLang="zh-CN" sz="2200"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rPr>
                  <a:t>Élève: Ziqi MA</a:t>
                </a:r>
              </a:p>
              <a:p>
                <a:pPr fontAlgn="base">
                  <a:lnSpc>
                    <a:spcPct val="150000"/>
                  </a:lnSpc>
                  <a:spcBef>
                    <a:spcPct val="0"/>
                  </a:spcBef>
                  <a:spcAft>
                    <a:spcPct val="0"/>
                  </a:spcAft>
                </a:pPr>
                <a:r>
                  <a:rPr lang="fr-FR" altLang="zh-CN" sz="2200" dirty="0">
                    <a:solidFill>
                      <a:srgbClr val="FFFFFF"/>
                    </a:solidFill>
                    <a:latin typeface="Arial Black" panose="020B0A04020102020204" pitchFamily="34" charset="0"/>
                    <a:ea typeface="Microsoft JhengHei UI" panose="020B0604030504040204" pitchFamily="34" charset="-120"/>
                  </a:rPr>
                  <a:t>Tuteur organisme d</a:t>
                </a:r>
                <a:r>
                  <a:rPr lang="fr-CA" altLang="zh-CN" sz="2200" dirty="0">
                    <a:solidFill>
                      <a:srgbClr val="FFFFFF"/>
                    </a:solidFill>
                    <a:latin typeface="Arial Black" panose="020B0A04020102020204" pitchFamily="34" charset="0"/>
                    <a:ea typeface="Microsoft JhengHei UI" panose="020B0604030504040204" pitchFamily="34" charset="-120"/>
                  </a:rPr>
                  <a:t>’</a:t>
                </a:r>
                <a:r>
                  <a:rPr lang="fr-FR" altLang="zh-CN" sz="2200" dirty="0">
                    <a:solidFill>
                      <a:srgbClr val="FFFFFF"/>
                    </a:solidFill>
                    <a:latin typeface="Arial Black" panose="020B0A04020102020204" pitchFamily="34" charset="0"/>
                    <a:ea typeface="Microsoft JhengHei UI" panose="020B0604030504040204" pitchFamily="34" charset="-120"/>
                  </a:rPr>
                  <a:t>accueil : Sao Mai NGUYEN</a:t>
                </a:r>
                <a:endParaRPr lang="fr-CA" altLang="zh-CN" sz="2200"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sp>
            <p:nvSpPr>
              <p:cNvPr id="32" name="Freeform 5">
                <a:extLst>
                  <a:ext uri="{FF2B5EF4-FFF2-40B4-BE49-F238E27FC236}">
                    <a16:creationId xmlns:a16="http://schemas.microsoft.com/office/drawing/2014/main" id="{1B6B113C-E659-48FF-A697-88E08A63D8B0}"/>
                  </a:ext>
                </a:extLst>
              </p:cNvPr>
              <p:cNvSpPr>
                <a:spLocks noChangeAspect="1" noEditPoints="1"/>
              </p:cNvSpPr>
              <p:nvPr/>
            </p:nvSpPr>
            <p:spPr bwMode="auto">
              <a:xfrm>
                <a:off x="449438" y="4634744"/>
                <a:ext cx="313022" cy="28381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fr-CA" altLang="zh-CN" dirty="0">
                  <a:solidFill>
                    <a:schemeClr val="bg1"/>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grpSp>
        <p:sp>
          <p:nvSpPr>
            <p:cNvPr id="11" name="文本框 23">
              <a:extLst>
                <a:ext uri="{FF2B5EF4-FFF2-40B4-BE49-F238E27FC236}">
                  <a16:creationId xmlns:a16="http://schemas.microsoft.com/office/drawing/2014/main" id="{6FD4339C-558C-494E-981F-65532686D0B2}"/>
                </a:ext>
              </a:extLst>
            </p:cNvPr>
            <p:cNvSpPr>
              <a:spLocks noChangeArrowheads="1"/>
            </p:cNvSpPr>
            <p:nvPr/>
          </p:nvSpPr>
          <p:spPr bwMode="auto">
            <a:xfrm>
              <a:off x="927259" y="5415906"/>
              <a:ext cx="5440362" cy="54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fr-CA" altLang="zh-CN" sz="2200" dirty="0">
                  <a:solidFill>
                    <a:srgbClr val="FFFFFF"/>
                  </a:solidFill>
                  <a:latin typeface="Arial Black" panose="020B0A04020102020204" pitchFamily="34" charset="0"/>
                  <a:ea typeface="Microsoft JhengHei UI" panose="020B0604030504040204" pitchFamily="34" charset="-120"/>
                  <a:sym typeface="Microsoft YaHei" panose="020B0503020204020204" pitchFamily="34" charset="-122"/>
                </a:rPr>
                <a:t>Temps: 25-08-2022</a:t>
              </a:r>
            </a:p>
          </p:txBody>
        </p:sp>
        <p:sp>
          <p:nvSpPr>
            <p:cNvPr id="12" name="iconfont-11122-3633784">
              <a:extLst>
                <a:ext uri="{FF2B5EF4-FFF2-40B4-BE49-F238E27FC236}">
                  <a16:creationId xmlns:a16="http://schemas.microsoft.com/office/drawing/2014/main" id="{7FF4D160-D0F2-4B64-B9F1-8E8213C8C380}"/>
                </a:ext>
              </a:extLst>
            </p:cNvPr>
            <p:cNvSpPr>
              <a:spLocks noChangeAspect="1"/>
            </p:cNvSpPr>
            <p:nvPr/>
          </p:nvSpPr>
          <p:spPr bwMode="auto">
            <a:xfrm>
              <a:off x="666826" y="5633907"/>
              <a:ext cx="217973" cy="217933"/>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solidFill>
            <a:ln>
              <a:noFill/>
            </a:ln>
          </p:spPr>
        </p:sp>
      </p:grpSp>
      <p:sp>
        <p:nvSpPr>
          <p:cNvPr id="14" name="Freeform 5">
            <a:extLst>
              <a:ext uri="{FF2B5EF4-FFF2-40B4-BE49-F238E27FC236}">
                <a16:creationId xmlns:a16="http://schemas.microsoft.com/office/drawing/2014/main" id="{90F2FF8E-0CB5-4E3C-B0A1-AC24F1EA4F43}"/>
              </a:ext>
            </a:extLst>
          </p:cNvPr>
          <p:cNvSpPr>
            <a:spLocks noChangeAspect="1" noEditPoints="1"/>
          </p:cNvSpPr>
          <p:nvPr/>
        </p:nvSpPr>
        <p:spPr bwMode="auto">
          <a:xfrm>
            <a:off x="649630" y="5100782"/>
            <a:ext cx="313022" cy="283810"/>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endParaRPr lang="fr-CA" altLang="zh-CN" dirty="0">
              <a:solidFill>
                <a:schemeClr val="bg1"/>
              </a:solidFill>
              <a:latin typeface="Arial Black" panose="020B0A04020102020204" pitchFamily="34" charset="0"/>
              <a:ea typeface="Microsoft JhengHei UI" panose="020B0604030504040204" pitchFamily="34" charset="-120"/>
              <a:sym typeface="Microsoft YaHei" panose="020B0503020204020204" pitchFamily="34" charset="-122"/>
            </a:endParaRPr>
          </a:p>
        </p:txBody>
      </p:sp>
      <p:pic>
        <p:nvPicPr>
          <p:cNvPr id="1026" name="Picture 2" descr="ENSTA Paris - Wikipedia">
            <a:extLst>
              <a:ext uri="{FF2B5EF4-FFF2-40B4-BE49-F238E27FC236}">
                <a16:creationId xmlns:a16="http://schemas.microsoft.com/office/drawing/2014/main" id="{25C7698E-8671-4131-9E91-055EF6002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979"/>
            <a:ext cx="897379" cy="13150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7103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345813" y="1052653"/>
            <a:ext cx="2725874" cy="400110"/>
          </a:xfrm>
          <a:prstGeom prst="rect">
            <a:avLst/>
          </a:prstGeom>
          <a:noFill/>
        </p:spPr>
        <p:txBody>
          <a:bodyPr wrap="none" rtlCol="0">
            <a:spAutoFit/>
          </a:bodyPr>
          <a:lstStyle/>
          <a:p>
            <a:r>
              <a:rPr lang="fr-CA" altLang="zh-CN" sz="2000" dirty="0">
                <a:latin typeface="Cambria" panose="02040503050406030204" pitchFamily="18" charset="0"/>
                <a:ea typeface="Cambria" panose="02040503050406030204" pitchFamily="18" charset="0"/>
              </a:rPr>
              <a:t>Changement de repère:</a:t>
            </a:r>
            <a:endParaRPr lang="fr-CA" altLang="zh-CN" sz="2000" dirty="0">
              <a:latin typeface="Cambria" panose="02040503050406030204" pitchFamily="18" charset="0"/>
            </a:endParaRPr>
          </a:p>
        </p:txBody>
      </p:sp>
      <p:pic>
        <p:nvPicPr>
          <p:cNvPr id="13" name="图片 12">
            <a:extLst>
              <a:ext uri="{FF2B5EF4-FFF2-40B4-BE49-F238E27FC236}">
                <a16:creationId xmlns:a16="http://schemas.microsoft.com/office/drawing/2014/main" id="{A151A220-B473-8138-4951-B3A708722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887" y="1692185"/>
            <a:ext cx="2030953" cy="3727377"/>
          </a:xfrm>
          <a:prstGeom prst="rect">
            <a:avLst/>
          </a:prstGeom>
        </p:spPr>
      </p:pic>
      <p:grpSp>
        <p:nvGrpSpPr>
          <p:cNvPr id="16" name="组合 15">
            <a:extLst>
              <a:ext uri="{FF2B5EF4-FFF2-40B4-BE49-F238E27FC236}">
                <a16:creationId xmlns:a16="http://schemas.microsoft.com/office/drawing/2014/main" id="{E2FE1491-92D2-50DB-91BE-12D83472DEE1}"/>
              </a:ext>
            </a:extLst>
          </p:cNvPr>
          <p:cNvGrpSpPr/>
          <p:nvPr/>
        </p:nvGrpSpPr>
        <p:grpSpPr>
          <a:xfrm>
            <a:off x="5177370" y="1533792"/>
            <a:ext cx="4052543" cy="3949048"/>
            <a:chOff x="4651231" y="1251127"/>
            <a:chExt cx="4076561" cy="4752382"/>
          </a:xfrm>
        </p:grpSpPr>
        <p:pic>
          <p:nvPicPr>
            <p:cNvPr id="20" name="图片 19">
              <a:extLst>
                <a:ext uri="{FF2B5EF4-FFF2-40B4-BE49-F238E27FC236}">
                  <a16:creationId xmlns:a16="http://schemas.microsoft.com/office/drawing/2014/main" id="{78DD1D68-7065-1ACD-E82E-2F9CB8BAB770}"/>
                </a:ext>
              </a:extLst>
            </p:cNvPr>
            <p:cNvPicPr>
              <a:picLocks noChangeAspect="1"/>
            </p:cNvPicPr>
            <p:nvPr/>
          </p:nvPicPr>
          <p:blipFill rotWithShape="1">
            <a:blip r:embed="rId4">
              <a:extLst>
                <a:ext uri="{28A0092B-C50C-407E-A947-70E740481C1C}">
                  <a14:useLocalDpi xmlns:a14="http://schemas.microsoft.com/office/drawing/2010/main" val="0"/>
                </a:ext>
              </a:extLst>
            </a:blip>
            <a:srcRect r="237" b="30703"/>
            <a:stretch/>
          </p:blipFill>
          <p:spPr>
            <a:xfrm>
              <a:off x="4651231" y="1251127"/>
              <a:ext cx="4076561" cy="4752382"/>
            </a:xfrm>
            <a:prstGeom prst="rect">
              <a:avLst/>
            </a:prstGeom>
          </p:spPr>
        </p:pic>
        <p:sp>
          <p:nvSpPr>
            <p:cNvPr id="22" name="矩形 21">
              <a:extLst>
                <a:ext uri="{FF2B5EF4-FFF2-40B4-BE49-F238E27FC236}">
                  <a16:creationId xmlns:a16="http://schemas.microsoft.com/office/drawing/2014/main" id="{0414D964-1CA8-DD15-B7FF-6F167B3D8573}"/>
                </a:ext>
              </a:extLst>
            </p:cNvPr>
            <p:cNvSpPr/>
            <p:nvPr/>
          </p:nvSpPr>
          <p:spPr>
            <a:xfrm>
              <a:off x="6924216" y="3121573"/>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1</a:t>
              </a:r>
              <a:endParaRPr lang="zh-CN" altLang="en-US" sz="700" b="1" dirty="0">
                <a:solidFill>
                  <a:schemeClr val="tx1"/>
                </a:solidFill>
                <a:latin typeface="Cambria" panose="02040503050406030204" pitchFamily="18" charset="0"/>
              </a:endParaRPr>
            </a:p>
          </p:txBody>
        </p:sp>
        <p:sp>
          <p:nvSpPr>
            <p:cNvPr id="24" name="矩形 23">
              <a:extLst>
                <a:ext uri="{FF2B5EF4-FFF2-40B4-BE49-F238E27FC236}">
                  <a16:creationId xmlns:a16="http://schemas.microsoft.com/office/drawing/2014/main" id="{2B9A688B-73D4-70DC-454A-501BAF45608C}"/>
                </a:ext>
              </a:extLst>
            </p:cNvPr>
            <p:cNvSpPr/>
            <p:nvPr/>
          </p:nvSpPr>
          <p:spPr>
            <a:xfrm>
              <a:off x="6652632" y="3992881"/>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0</a:t>
              </a:r>
              <a:endParaRPr lang="zh-CN" altLang="en-US" sz="700" b="1" dirty="0">
                <a:solidFill>
                  <a:schemeClr val="tx1"/>
                </a:solidFill>
                <a:latin typeface="Cambria" panose="02040503050406030204" pitchFamily="18" charset="0"/>
              </a:endParaRPr>
            </a:p>
          </p:txBody>
        </p:sp>
        <p:sp>
          <p:nvSpPr>
            <p:cNvPr id="26" name="矩形 25">
              <a:extLst>
                <a:ext uri="{FF2B5EF4-FFF2-40B4-BE49-F238E27FC236}">
                  <a16:creationId xmlns:a16="http://schemas.microsoft.com/office/drawing/2014/main" id="{F5CF25E2-5DE6-E846-520A-14E21798A5EF}"/>
                </a:ext>
              </a:extLst>
            </p:cNvPr>
            <p:cNvSpPr/>
            <p:nvPr/>
          </p:nvSpPr>
          <p:spPr>
            <a:xfrm>
              <a:off x="6918962" y="1943366"/>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2</a:t>
              </a:r>
              <a:endParaRPr lang="zh-CN" altLang="en-US" sz="700" b="1" dirty="0">
                <a:solidFill>
                  <a:schemeClr val="tx1"/>
                </a:solidFill>
                <a:latin typeface="Cambria" panose="02040503050406030204" pitchFamily="18" charset="0"/>
              </a:endParaRPr>
            </a:p>
          </p:txBody>
        </p:sp>
        <p:sp>
          <p:nvSpPr>
            <p:cNvPr id="27" name="矩形 26">
              <a:extLst>
                <a:ext uri="{FF2B5EF4-FFF2-40B4-BE49-F238E27FC236}">
                  <a16:creationId xmlns:a16="http://schemas.microsoft.com/office/drawing/2014/main" id="{4B3ABC00-3969-62A7-F9EF-C7D0D9FC15F7}"/>
                </a:ext>
              </a:extLst>
            </p:cNvPr>
            <p:cNvSpPr/>
            <p:nvPr/>
          </p:nvSpPr>
          <p:spPr>
            <a:xfrm>
              <a:off x="6649261" y="141469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3</a:t>
              </a:r>
              <a:endParaRPr lang="zh-CN" altLang="en-US" sz="700" b="1" dirty="0">
                <a:solidFill>
                  <a:schemeClr val="tx1"/>
                </a:solidFill>
                <a:latin typeface="Cambria" panose="02040503050406030204" pitchFamily="18" charset="0"/>
              </a:endParaRPr>
            </a:p>
          </p:txBody>
        </p:sp>
        <p:sp>
          <p:nvSpPr>
            <p:cNvPr id="28" name="矩形 27">
              <a:extLst>
                <a:ext uri="{FF2B5EF4-FFF2-40B4-BE49-F238E27FC236}">
                  <a16:creationId xmlns:a16="http://schemas.microsoft.com/office/drawing/2014/main" id="{B2D40122-5A50-FF6E-09AA-1E4674398356}"/>
                </a:ext>
              </a:extLst>
            </p:cNvPr>
            <p:cNvSpPr/>
            <p:nvPr/>
          </p:nvSpPr>
          <p:spPr>
            <a:xfrm>
              <a:off x="5433219" y="2885090"/>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5</a:t>
              </a:r>
              <a:endParaRPr lang="zh-CN" altLang="en-US" sz="700" b="1" dirty="0">
                <a:solidFill>
                  <a:schemeClr val="tx1"/>
                </a:solidFill>
                <a:latin typeface="Cambria" panose="02040503050406030204" pitchFamily="18" charset="0"/>
              </a:endParaRPr>
            </a:p>
          </p:txBody>
        </p:sp>
        <p:sp>
          <p:nvSpPr>
            <p:cNvPr id="29" name="矩形 28">
              <a:extLst>
                <a:ext uri="{FF2B5EF4-FFF2-40B4-BE49-F238E27FC236}">
                  <a16:creationId xmlns:a16="http://schemas.microsoft.com/office/drawing/2014/main" id="{A49B5609-B82C-554C-95DE-EA0CE2672F71}"/>
                </a:ext>
              </a:extLst>
            </p:cNvPr>
            <p:cNvSpPr/>
            <p:nvPr/>
          </p:nvSpPr>
          <p:spPr>
            <a:xfrm>
              <a:off x="5919848" y="3365410"/>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6</a:t>
              </a:r>
              <a:endParaRPr lang="zh-CN" altLang="en-US" sz="700" b="1" dirty="0">
                <a:solidFill>
                  <a:schemeClr val="tx1"/>
                </a:solidFill>
                <a:latin typeface="Cambria" panose="02040503050406030204" pitchFamily="18" charset="0"/>
              </a:endParaRPr>
            </a:p>
          </p:txBody>
        </p:sp>
        <p:sp>
          <p:nvSpPr>
            <p:cNvPr id="30" name="矩形 29">
              <a:extLst>
                <a:ext uri="{FF2B5EF4-FFF2-40B4-BE49-F238E27FC236}">
                  <a16:creationId xmlns:a16="http://schemas.microsoft.com/office/drawing/2014/main" id="{4B9310CA-6534-3A43-44E2-D8ECCC4F7564}"/>
                </a:ext>
              </a:extLst>
            </p:cNvPr>
            <p:cNvSpPr/>
            <p:nvPr/>
          </p:nvSpPr>
          <p:spPr>
            <a:xfrm>
              <a:off x="5927203" y="3637624"/>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7</a:t>
              </a:r>
              <a:endParaRPr lang="zh-CN" altLang="en-US" sz="700" b="1" dirty="0">
                <a:solidFill>
                  <a:schemeClr val="tx1"/>
                </a:solidFill>
                <a:latin typeface="Cambria" panose="02040503050406030204" pitchFamily="18" charset="0"/>
              </a:endParaRPr>
            </a:p>
          </p:txBody>
        </p:sp>
        <p:sp>
          <p:nvSpPr>
            <p:cNvPr id="31" name="矩形 30">
              <a:extLst>
                <a:ext uri="{FF2B5EF4-FFF2-40B4-BE49-F238E27FC236}">
                  <a16:creationId xmlns:a16="http://schemas.microsoft.com/office/drawing/2014/main" id="{9CEDE79A-46CC-6F90-5BC7-EE04F20ED467}"/>
                </a:ext>
              </a:extLst>
            </p:cNvPr>
            <p:cNvSpPr/>
            <p:nvPr/>
          </p:nvSpPr>
          <p:spPr>
            <a:xfrm>
              <a:off x="5492705" y="2202971"/>
              <a:ext cx="215463" cy="262756"/>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4</a:t>
              </a:r>
              <a:endParaRPr lang="zh-CN" altLang="en-US" sz="700" b="1" dirty="0">
                <a:solidFill>
                  <a:schemeClr val="tx1"/>
                </a:solidFill>
                <a:latin typeface="Cambria" panose="020405030504060302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81EAED2-F93E-A44F-8573-D437005E7018}"/>
                </a:ext>
              </a:extLst>
            </p:cNvPr>
            <p:cNvSpPr/>
            <p:nvPr/>
          </p:nvSpPr>
          <p:spPr>
            <a:xfrm>
              <a:off x="7733515" y="225972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8</a:t>
              </a:r>
              <a:endParaRPr lang="zh-CN" altLang="en-US" sz="700" b="1" dirty="0">
                <a:solidFill>
                  <a:schemeClr val="tx1"/>
                </a:solidFill>
                <a:latin typeface="Cambria" panose="02040503050406030204" pitchFamily="18" charset="0"/>
              </a:endParaRPr>
            </a:p>
          </p:txBody>
        </p:sp>
        <p:sp>
          <p:nvSpPr>
            <p:cNvPr id="33" name="矩形 32">
              <a:extLst>
                <a:ext uri="{FF2B5EF4-FFF2-40B4-BE49-F238E27FC236}">
                  <a16:creationId xmlns:a16="http://schemas.microsoft.com/office/drawing/2014/main" id="{61026F51-88F4-50EC-E737-71A790A34D41}"/>
                </a:ext>
              </a:extLst>
            </p:cNvPr>
            <p:cNvSpPr/>
            <p:nvPr/>
          </p:nvSpPr>
          <p:spPr>
            <a:xfrm>
              <a:off x="7829161" y="289139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9</a:t>
              </a:r>
              <a:endParaRPr lang="zh-CN" altLang="en-US" sz="700" b="1" dirty="0">
                <a:solidFill>
                  <a:schemeClr val="tx1"/>
                </a:solidFill>
                <a:latin typeface="Cambria" panose="02040503050406030204" pitchFamily="18" charset="0"/>
              </a:endParaRPr>
            </a:p>
          </p:txBody>
        </p:sp>
        <p:grpSp>
          <p:nvGrpSpPr>
            <p:cNvPr id="34" name="组合 33">
              <a:extLst>
                <a:ext uri="{FF2B5EF4-FFF2-40B4-BE49-F238E27FC236}">
                  <a16:creationId xmlns:a16="http://schemas.microsoft.com/office/drawing/2014/main" id="{104DACE8-4CA7-5214-8095-C0EC0EC05D9C}"/>
                </a:ext>
              </a:extLst>
            </p:cNvPr>
            <p:cNvGrpSpPr/>
            <p:nvPr/>
          </p:nvGrpSpPr>
          <p:grpSpPr>
            <a:xfrm>
              <a:off x="7267904" y="3613461"/>
              <a:ext cx="359454" cy="255400"/>
              <a:chOff x="9210207" y="3474720"/>
              <a:chExt cx="359454" cy="255402"/>
            </a:xfrm>
            <a:noFill/>
          </p:grpSpPr>
          <p:sp>
            <p:nvSpPr>
              <p:cNvPr id="77" name="矩形 76">
                <a:extLst>
                  <a:ext uri="{FF2B5EF4-FFF2-40B4-BE49-F238E27FC236}">
                    <a16:creationId xmlns:a16="http://schemas.microsoft.com/office/drawing/2014/main" id="{835EF5B0-5378-0FC0-7C25-B13DBB062A2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8" name="矩形 77">
                <a:extLst>
                  <a:ext uri="{FF2B5EF4-FFF2-40B4-BE49-F238E27FC236}">
                    <a16:creationId xmlns:a16="http://schemas.microsoft.com/office/drawing/2014/main" id="{3178EC3B-807D-E6D3-65CF-F8A05AEBB3E8}"/>
                  </a:ext>
                </a:extLst>
              </p:cNvPr>
              <p:cNvSpPr/>
              <p:nvPr/>
            </p:nvSpPr>
            <p:spPr>
              <a:xfrm>
                <a:off x="9210207" y="3491540"/>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11</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5" name="组合 34">
              <a:extLst>
                <a:ext uri="{FF2B5EF4-FFF2-40B4-BE49-F238E27FC236}">
                  <a16:creationId xmlns:a16="http://schemas.microsoft.com/office/drawing/2014/main" id="{DFB52E0C-2EA7-60DD-3CC0-69F8EE7C8022}"/>
                </a:ext>
              </a:extLst>
            </p:cNvPr>
            <p:cNvGrpSpPr/>
            <p:nvPr/>
          </p:nvGrpSpPr>
          <p:grpSpPr>
            <a:xfrm>
              <a:off x="7931105" y="3486292"/>
              <a:ext cx="359454" cy="246984"/>
              <a:chOff x="9222819" y="3466316"/>
              <a:chExt cx="359454" cy="246986"/>
            </a:xfrm>
            <a:noFill/>
          </p:grpSpPr>
          <p:sp>
            <p:nvSpPr>
              <p:cNvPr id="75" name="矩形 74">
                <a:extLst>
                  <a:ext uri="{FF2B5EF4-FFF2-40B4-BE49-F238E27FC236}">
                    <a16:creationId xmlns:a16="http://schemas.microsoft.com/office/drawing/2014/main" id="{9C6A9238-0EF9-23B6-88C7-8B5D63497E49}"/>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6" name="矩形 75">
                <a:extLst>
                  <a:ext uri="{FF2B5EF4-FFF2-40B4-BE49-F238E27FC236}">
                    <a16:creationId xmlns:a16="http://schemas.microsoft.com/office/drawing/2014/main" id="{0692B9EE-C4DF-3400-B0F7-48B956E22EAB}"/>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24</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6" name="组合 35">
              <a:extLst>
                <a:ext uri="{FF2B5EF4-FFF2-40B4-BE49-F238E27FC236}">
                  <a16:creationId xmlns:a16="http://schemas.microsoft.com/office/drawing/2014/main" id="{FF1AAB7D-44C7-ED75-0DCC-544C939B281F}"/>
                </a:ext>
              </a:extLst>
            </p:cNvPr>
            <p:cNvGrpSpPr/>
            <p:nvPr/>
          </p:nvGrpSpPr>
          <p:grpSpPr>
            <a:xfrm>
              <a:off x="7869096" y="3846798"/>
              <a:ext cx="359454" cy="246984"/>
              <a:chOff x="9222819" y="3466316"/>
              <a:chExt cx="359454" cy="246986"/>
            </a:xfrm>
            <a:noFill/>
          </p:grpSpPr>
          <p:sp>
            <p:nvSpPr>
              <p:cNvPr id="73" name="矩形 72">
                <a:extLst>
                  <a:ext uri="{FF2B5EF4-FFF2-40B4-BE49-F238E27FC236}">
                    <a16:creationId xmlns:a16="http://schemas.microsoft.com/office/drawing/2014/main" id="{DCAE6C21-59B7-3D2E-75B9-BF963D93C179}"/>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4" name="矩形 73">
                <a:extLst>
                  <a:ext uri="{FF2B5EF4-FFF2-40B4-BE49-F238E27FC236}">
                    <a16:creationId xmlns:a16="http://schemas.microsoft.com/office/drawing/2014/main" id="{3FC6F9EE-97C5-6F7B-9B2C-9E6758A6CE5D}"/>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23</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7" name="组合 36">
              <a:extLst>
                <a:ext uri="{FF2B5EF4-FFF2-40B4-BE49-F238E27FC236}">
                  <a16:creationId xmlns:a16="http://schemas.microsoft.com/office/drawing/2014/main" id="{0722583A-21E3-3126-F31F-800EF592582A}"/>
                </a:ext>
              </a:extLst>
            </p:cNvPr>
            <p:cNvGrpSpPr/>
            <p:nvPr/>
          </p:nvGrpSpPr>
          <p:grpSpPr>
            <a:xfrm>
              <a:off x="7283673" y="3324438"/>
              <a:ext cx="359454" cy="246984"/>
              <a:chOff x="9222819" y="3466316"/>
              <a:chExt cx="359454" cy="246986"/>
            </a:xfrm>
            <a:noFill/>
          </p:grpSpPr>
          <p:sp>
            <p:nvSpPr>
              <p:cNvPr id="71" name="矩形 70">
                <a:extLst>
                  <a:ext uri="{FF2B5EF4-FFF2-40B4-BE49-F238E27FC236}">
                    <a16:creationId xmlns:a16="http://schemas.microsoft.com/office/drawing/2014/main" id="{03E5FD11-B4A2-F582-3CD1-67CA83B300A3}"/>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2" name="矩形 71">
                <a:extLst>
                  <a:ext uri="{FF2B5EF4-FFF2-40B4-BE49-F238E27FC236}">
                    <a16:creationId xmlns:a16="http://schemas.microsoft.com/office/drawing/2014/main" id="{1BCA7378-4381-A9B0-7810-FBCC67DCAB2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10</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8" name="组合 37">
              <a:extLst>
                <a:ext uri="{FF2B5EF4-FFF2-40B4-BE49-F238E27FC236}">
                  <a16:creationId xmlns:a16="http://schemas.microsoft.com/office/drawing/2014/main" id="{1A079E62-368D-75DB-B892-DA6CE9BE4190}"/>
                </a:ext>
              </a:extLst>
            </p:cNvPr>
            <p:cNvGrpSpPr/>
            <p:nvPr/>
          </p:nvGrpSpPr>
          <p:grpSpPr>
            <a:xfrm>
              <a:off x="6312517" y="1804641"/>
              <a:ext cx="359454" cy="246984"/>
              <a:chOff x="9222819" y="3466316"/>
              <a:chExt cx="359454" cy="246986"/>
            </a:xfrm>
            <a:noFill/>
          </p:grpSpPr>
          <p:sp>
            <p:nvSpPr>
              <p:cNvPr id="69" name="矩形 68">
                <a:extLst>
                  <a:ext uri="{FF2B5EF4-FFF2-40B4-BE49-F238E27FC236}">
                    <a16:creationId xmlns:a16="http://schemas.microsoft.com/office/drawing/2014/main" id="{883A8971-4B53-C25D-3C8B-587009D8A15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0" name="矩形 69">
                <a:extLst>
                  <a:ext uri="{FF2B5EF4-FFF2-40B4-BE49-F238E27FC236}">
                    <a16:creationId xmlns:a16="http://schemas.microsoft.com/office/drawing/2014/main" id="{D54E0F9B-B7D5-CE05-4252-815832270A96}"/>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20</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9" name="组合 38">
              <a:extLst>
                <a:ext uri="{FF2B5EF4-FFF2-40B4-BE49-F238E27FC236}">
                  <a16:creationId xmlns:a16="http://schemas.microsoft.com/office/drawing/2014/main" id="{A1C039B1-108B-1282-6211-A9EDFA33696F}"/>
                </a:ext>
              </a:extLst>
            </p:cNvPr>
            <p:cNvGrpSpPr/>
            <p:nvPr/>
          </p:nvGrpSpPr>
          <p:grpSpPr>
            <a:xfrm>
              <a:off x="6206363" y="3609261"/>
              <a:ext cx="359454" cy="246984"/>
              <a:chOff x="9222819" y="3466316"/>
              <a:chExt cx="359454" cy="246986"/>
            </a:xfrm>
            <a:noFill/>
          </p:grpSpPr>
          <p:sp>
            <p:nvSpPr>
              <p:cNvPr id="67" name="矩形 66">
                <a:extLst>
                  <a:ext uri="{FF2B5EF4-FFF2-40B4-BE49-F238E27FC236}">
                    <a16:creationId xmlns:a16="http://schemas.microsoft.com/office/drawing/2014/main" id="{697275F1-AF41-42F9-8D7A-A925AEA01985}"/>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8" name="矩形 67">
                <a:extLst>
                  <a:ext uri="{FF2B5EF4-FFF2-40B4-BE49-F238E27FC236}">
                    <a16:creationId xmlns:a16="http://schemas.microsoft.com/office/drawing/2014/main" id="{A238FC70-8B80-367B-64AA-85B7EBF6E48B}"/>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12</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0" name="组合 39">
              <a:extLst>
                <a:ext uri="{FF2B5EF4-FFF2-40B4-BE49-F238E27FC236}">
                  <a16:creationId xmlns:a16="http://schemas.microsoft.com/office/drawing/2014/main" id="{1F31CF07-48B1-1D5E-5D9E-B33E101A94A0}"/>
                </a:ext>
              </a:extLst>
            </p:cNvPr>
            <p:cNvGrpSpPr/>
            <p:nvPr/>
          </p:nvGrpSpPr>
          <p:grpSpPr>
            <a:xfrm>
              <a:off x="5904719" y="4600381"/>
              <a:ext cx="359454" cy="246984"/>
              <a:chOff x="9222819" y="3466316"/>
              <a:chExt cx="359454" cy="246986"/>
            </a:xfrm>
            <a:noFill/>
          </p:grpSpPr>
          <p:sp>
            <p:nvSpPr>
              <p:cNvPr id="65" name="矩形 64">
                <a:extLst>
                  <a:ext uri="{FF2B5EF4-FFF2-40B4-BE49-F238E27FC236}">
                    <a16:creationId xmlns:a16="http://schemas.microsoft.com/office/drawing/2014/main" id="{B1171170-9339-CC70-788F-87658E12845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6" name="矩形 65">
                <a:extLst>
                  <a:ext uri="{FF2B5EF4-FFF2-40B4-BE49-F238E27FC236}">
                    <a16:creationId xmlns:a16="http://schemas.microsoft.com/office/drawing/2014/main" id="{6588855F-3A9D-39C6-94BC-7E754FD56FAD}"/>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13</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1" name="组合 40">
              <a:extLst>
                <a:ext uri="{FF2B5EF4-FFF2-40B4-BE49-F238E27FC236}">
                  <a16:creationId xmlns:a16="http://schemas.microsoft.com/office/drawing/2014/main" id="{90DF3C03-35AB-F5D0-B21C-227752FA45CF}"/>
                </a:ext>
              </a:extLst>
            </p:cNvPr>
            <p:cNvGrpSpPr/>
            <p:nvPr/>
          </p:nvGrpSpPr>
          <p:grpSpPr>
            <a:xfrm>
              <a:off x="5905771" y="5528440"/>
              <a:ext cx="359454" cy="246984"/>
              <a:chOff x="9222819" y="3466316"/>
              <a:chExt cx="359454" cy="246986"/>
            </a:xfrm>
            <a:noFill/>
          </p:grpSpPr>
          <p:sp>
            <p:nvSpPr>
              <p:cNvPr id="63" name="矩形 62">
                <a:extLst>
                  <a:ext uri="{FF2B5EF4-FFF2-40B4-BE49-F238E27FC236}">
                    <a16:creationId xmlns:a16="http://schemas.microsoft.com/office/drawing/2014/main" id="{336B63B4-7516-ABA8-5DC4-84C1336DDE73}"/>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4" name="矩形 63">
                <a:extLst>
                  <a:ext uri="{FF2B5EF4-FFF2-40B4-BE49-F238E27FC236}">
                    <a16:creationId xmlns:a16="http://schemas.microsoft.com/office/drawing/2014/main" id="{8883FA3A-73ED-0769-6CE0-F2BF5E2C0617}"/>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14</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2" name="组合 41">
              <a:extLst>
                <a:ext uri="{FF2B5EF4-FFF2-40B4-BE49-F238E27FC236}">
                  <a16:creationId xmlns:a16="http://schemas.microsoft.com/office/drawing/2014/main" id="{F1875905-9C49-D526-911C-A79D6739F20D}"/>
                </a:ext>
              </a:extLst>
            </p:cNvPr>
            <p:cNvGrpSpPr/>
            <p:nvPr/>
          </p:nvGrpSpPr>
          <p:grpSpPr>
            <a:xfrm>
              <a:off x="6392397" y="5731290"/>
              <a:ext cx="359454" cy="246984"/>
              <a:chOff x="9222819" y="3466316"/>
              <a:chExt cx="359454" cy="246986"/>
            </a:xfrm>
            <a:noFill/>
          </p:grpSpPr>
          <p:sp>
            <p:nvSpPr>
              <p:cNvPr id="61" name="矩形 60">
                <a:extLst>
                  <a:ext uri="{FF2B5EF4-FFF2-40B4-BE49-F238E27FC236}">
                    <a16:creationId xmlns:a16="http://schemas.microsoft.com/office/drawing/2014/main" id="{52BB2027-5263-49C1-AB7E-48FFB0FDFFB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2" name="矩形 61">
                <a:extLst>
                  <a:ext uri="{FF2B5EF4-FFF2-40B4-BE49-F238E27FC236}">
                    <a16:creationId xmlns:a16="http://schemas.microsoft.com/office/drawing/2014/main" id="{097B2C00-B0B9-D9FB-749A-349A8B03114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15</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3" name="组合 42">
              <a:extLst>
                <a:ext uri="{FF2B5EF4-FFF2-40B4-BE49-F238E27FC236}">
                  <a16:creationId xmlns:a16="http://schemas.microsoft.com/office/drawing/2014/main" id="{AD06E399-DDE0-87CE-495A-919C0F066453}"/>
                </a:ext>
              </a:extLst>
            </p:cNvPr>
            <p:cNvGrpSpPr/>
            <p:nvPr/>
          </p:nvGrpSpPr>
          <p:grpSpPr>
            <a:xfrm>
              <a:off x="7188028" y="4584613"/>
              <a:ext cx="359454" cy="246984"/>
              <a:chOff x="9222819" y="3466316"/>
              <a:chExt cx="359454" cy="246986"/>
            </a:xfrm>
            <a:noFill/>
          </p:grpSpPr>
          <p:sp>
            <p:nvSpPr>
              <p:cNvPr id="59" name="矩形 58">
                <a:extLst>
                  <a:ext uri="{FF2B5EF4-FFF2-40B4-BE49-F238E27FC236}">
                    <a16:creationId xmlns:a16="http://schemas.microsoft.com/office/drawing/2014/main" id="{F355E3F9-FB77-499C-F71A-B9B368FBD7B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0" name="矩形 59">
                <a:extLst>
                  <a:ext uri="{FF2B5EF4-FFF2-40B4-BE49-F238E27FC236}">
                    <a16:creationId xmlns:a16="http://schemas.microsoft.com/office/drawing/2014/main" id="{33CD6DE7-1302-8910-A9C9-164AFC54BCA0}"/>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17</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4" name="组合 43">
              <a:extLst>
                <a:ext uri="{FF2B5EF4-FFF2-40B4-BE49-F238E27FC236}">
                  <a16:creationId xmlns:a16="http://schemas.microsoft.com/office/drawing/2014/main" id="{6175A208-5768-472B-1C83-89AFAA122383}"/>
                </a:ext>
              </a:extLst>
            </p:cNvPr>
            <p:cNvGrpSpPr/>
            <p:nvPr/>
          </p:nvGrpSpPr>
          <p:grpSpPr>
            <a:xfrm>
              <a:off x="7189081" y="5537902"/>
              <a:ext cx="359454" cy="246984"/>
              <a:chOff x="9222819" y="3466316"/>
              <a:chExt cx="359454" cy="246986"/>
            </a:xfrm>
            <a:noFill/>
          </p:grpSpPr>
          <p:sp>
            <p:nvSpPr>
              <p:cNvPr id="57" name="矩形 56">
                <a:extLst>
                  <a:ext uri="{FF2B5EF4-FFF2-40B4-BE49-F238E27FC236}">
                    <a16:creationId xmlns:a16="http://schemas.microsoft.com/office/drawing/2014/main" id="{6562C097-F146-1803-470A-5412483112F4}"/>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8" name="矩形 57">
                <a:extLst>
                  <a:ext uri="{FF2B5EF4-FFF2-40B4-BE49-F238E27FC236}">
                    <a16:creationId xmlns:a16="http://schemas.microsoft.com/office/drawing/2014/main" id="{F1033487-E538-F79C-764F-20AB1F2A9B12}"/>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18</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5" name="组合 44">
              <a:extLst>
                <a:ext uri="{FF2B5EF4-FFF2-40B4-BE49-F238E27FC236}">
                  <a16:creationId xmlns:a16="http://schemas.microsoft.com/office/drawing/2014/main" id="{390BBA92-70A5-7D3C-085C-373165156D6F}"/>
                </a:ext>
              </a:extLst>
            </p:cNvPr>
            <p:cNvGrpSpPr/>
            <p:nvPr/>
          </p:nvGrpSpPr>
          <p:grpSpPr>
            <a:xfrm>
              <a:off x="6710866" y="5734444"/>
              <a:ext cx="359454" cy="246984"/>
              <a:chOff x="9222819" y="3466316"/>
              <a:chExt cx="359454" cy="246986"/>
            </a:xfrm>
            <a:noFill/>
          </p:grpSpPr>
          <p:sp>
            <p:nvSpPr>
              <p:cNvPr id="55" name="矩形 54">
                <a:extLst>
                  <a:ext uri="{FF2B5EF4-FFF2-40B4-BE49-F238E27FC236}">
                    <a16:creationId xmlns:a16="http://schemas.microsoft.com/office/drawing/2014/main" id="{9437EC0A-3B7C-2B3F-E8AA-A4D8E60B9A8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6" name="矩形 55">
                <a:extLst>
                  <a:ext uri="{FF2B5EF4-FFF2-40B4-BE49-F238E27FC236}">
                    <a16:creationId xmlns:a16="http://schemas.microsoft.com/office/drawing/2014/main" id="{C119FCC9-2FC4-10B4-850C-7B37AE22536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19</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6" name="组合 45">
              <a:extLst>
                <a:ext uri="{FF2B5EF4-FFF2-40B4-BE49-F238E27FC236}">
                  <a16:creationId xmlns:a16="http://schemas.microsoft.com/office/drawing/2014/main" id="{CC91CB91-915A-6246-8A5E-DD5E36003692}"/>
                </a:ext>
              </a:extLst>
            </p:cNvPr>
            <p:cNvGrpSpPr/>
            <p:nvPr/>
          </p:nvGrpSpPr>
          <p:grpSpPr>
            <a:xfrm>
              <a:off x="5129061" y="3484184"/>
              <a:ext cx="359454" cy="246984"/>
              <a:chOff x="9222819" y="3466316"/>
              <a:chExt cx="359454" cy="246986"/>
            </a:xfrm>
            <a:noFill/>
          </p:grpSpPr>
          <p:sp>
            <p:nvSpPr>
              <p:cNvPr id="53" name="矩形 52">
                <a:extLst>
                  <a:ext uri="{FF2B5EF4-FFF2-40B4-BE49-F238E27FC236}">
                    <a16:creationId xmlns:a16="http://schemas.microsoft.com/office/drawing/2014/main" id="{23A9F35F-4806-D756-5E0E-907A171D2A57}"/>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4" name="矩形 53">
                <a:extLst>
                  <a:ext uri="{FF2B5EF4-FFF2-40B4-BE49-F238E27FC236}">
                    <a16:creationId xmlns:a16="http://schemas.microsoft.com/office/drawing/2014/main" id="{ACC09AB8-2C82-373D-FD2C-1E638FA25558}"/>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22</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7" name="组合 46">
              <a:extLst>
                <a:ext uri="{FF2B5EF4-FFF2-40B4-BE49-F238E27FC236}">
                  <a16:creationId xmlns:a16="http://schemas.microsoft.com/office/drawing/2014/main" id="{2E08DED3-8DCF-6A8C-3BFE-34D56E9BBDDA}"/>
                </a:ext>
              </a:extLst>
            </p:cNvPr>
            <p:cNvGrpSpPr/>
            <p:nvPr/>
          </p:nvGrpSpPr>
          <p:grpSpPr>
            <a:xfrm>
              <a:off x="5262543" y="3850994"/>
              <a:ext cx="359454" cy="246984"/>
              <a:chOff x="9222819" y="3466316"/>
              <a:chExt cx="359454" cy="246986"/>
            </a:xfrm>
            <a:noFill/>
          </p:grpSpPr>
          <p:sp>
            <p:nvSpPr>
              <p:cNvPr id="51" name="矩形 50">
                <a:extLst>
                  <a:ext uri="{FF2B5EF4-FFF2-40B4-BE49-F238E27FC236}">
                    <a16:creationId xmlns:a16="http://schemas.microsoft.com/office/drawing/2014/main" id="{55DB2BA3-FD9D-8D2B-D61D-17E080AD5B5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2" name="矩形 51">
                <a:extLst>
                  <a:ext uri="{FF2B5EF4-FFF2-40B4-BE49-F238E27FC236}">
                    <a16:creationId xmlns:a16="http://schemas.microsoft.com/office/drawing/2014/main" id="{F849F307-5A1F-8E16-C2FA-4FA2100B9F0A}"/>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21</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8" name="组合 47">
              <a:extLst>
                <a:ext uri="{FF2B5EF4-FFF2-40B4-BE49-F238E27FC236}">
                  <a16:creationId xmlns:a16="http://schemas.microsoft.com/office/drawing/2014/main" id="{153E8E66-B238-50E3-8415-3EE9D2215BD3}"/>
                </a:ext>
              </a:extLst>
            </p:cNvPr>
            <p:cNvGrpSpPr/>
            <p:nvPr/>
          </p:nvGrpSpPr>
          <p:grpSpPr>
            <a:xfrm>
              <a:off x="6886383" y="3601898"/>
              <a:ext cx="359454" cy="246984"/>
              <a:chOff x="9222819" y="3466316"/>
              <a:chExt cx="359454" cy="246986"/>
            </a:xfrm>
            <a:noFill/>
          </p:grpSpPr>
          <p:sp>
            <p:nvSpPr>
              <p:cNvPr id="49" name="矩形 48">
                <a:extLst>
                  <a:ext uri="{FF2B5EF4-FFF2-40B4-BE49-F238E27FC236}">
                    <a16:creationId xmlns:a16="http://schemas.microsoft.com/office/drawing/2014/main" id="{23FD243C-6CCE-7135-108C-8E17745D4F42}"/>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0" name="矩形 49">
                <a:extLst>
                  <a:ext uri="{FF2B5EF4-FFF2-40B4-BE49-F238E27FC236}">
                    <a16:creationId xmlns:a16="http://schemas.microsoft.com/office/drawing/2014/main" id="{2CB017DF-DD78-930E-1DC2-BF0552DC4DE2}"/>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16</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sp>
        <p:nvSpPr>
          <p:cNvPr id="18" name="椭圆 17">
            <a:extLst>
              <a:ext uri="{FF2B5EF4-FFF2-40B4-BE49-F238E27FC236}">
                <a16:creationId xmlns:a16="http://schemas.microsoft.com/office/drawing/2014/main" id="{DC8905AE-D6CC-ED65-B2D1-AE39FBD4206B}"/>
              </a:ext>
            </a:extLst>
          </p:cNvPr>
          <p:cNvSpPr/>
          <p:nvPr/>
        </p:nvSpPr>
        <p:spPr>
          <a:xfrm>
            <a:off x="7144690" y="2265805"/>
            <a:ext cx="177970" cy="177970"/>
          </a:xfrm>
          <a:prstGeom prst="ellipse">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AC5921-8731-2BA3-50EF-7011775F6BB9}"/>
              </a:ext>
            </a:extLst>
          </p:cNvPr>
          <p:cNvSpPr/>
          <p:nvPr/>
        </p:nvSpPr>
        <p:spPr>
          <a:xfrm>
            <a:off x="3675087" y="2379238"/>
            <a:ext cx="177970" cy="177970"/>
          </a:xfrm>
          <a:prstGeom prst="ellipse">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162F0722-557F-4D1C-FA4C-049D26280CA1}"/>
              </a:ext>
            </a:extLst>
          </p:cNvPr>
          <p:cNvCxnSpPr/>
          <p:nvPr/>
        </p:nvCxnSpPr>
        <p:spPr>
          <a:xfrm>
            <a:off x="3764072" y="2627648"/>
            <a:ext cx="0" cy="1064779"/>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91A82749-AD2E-9998-70AA-1639169A399F}"/>
              </a:ext>
            </a:extLst>
          </p:cNvPr>
          <p:cNvSpPr/>
          <p:nvPr/>
        </p:nvSpPr>
        <p:spPr>
          <a:xfrm>
            <a:off x="3705772" y="3668061"/>
            <a:ext cx="94806" cy="94806"/>
          </a:xfrm>
          <a:prstGeom prst="ellipse">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BFE5E72D-C907-F2D8-D38C-B2E77909C13C}"/>
              </a:ext>
            </a:extLst>
          </p:cNvPr>
          <p:cNvSpPr txBox="1"/>
          <p:nvPr/>
        </p:nvSpPr>
        <p:spPr>
          <a:xfrm>
            <a:off x="3285276" y="3715464"/>
            <a:ext cx="1030603" cy="276999"/>
          </a:xfrm>
          <a:prstGeom prst="rect">
            <a:avLst/>
          </a:prstGeom>
          <a:noFill/>
        </p:spPr>
        <p:txBody>
          <a:bodyPr wrap="none" rtlCol="0">
            <a:spAutoFit/>
          </a:bodyPr>
          <a:lstStyle/>
          <a:p>
            <a:r>
              <a:rPr lang="fr-CA" altLang="zh-CN" sz="1200" dirty="0">
                <a:latin typeface="Cambria" panose="02040503050406030204" pitchFamily="18" charset="0"/>
                <a:ea typeface="Cambria" panose="02040503050406030204" pitchFamily="18" charset="0"/>
              </a:rPr>
              <a:t>Moyen(8,11)</a:t>
            </a:r>
            <a:endParaRPr lang="zh-CN" altLang="en-US" sz="1200" dirty="0">
              <a:latin typeface="Cambria" panose="02040503050406030204" pitchFamily="18" charset="0"/>
            </a:endParaRPr>
          </a:p>
        </p:txBody>
      </p:sp>
      <p:cxnSp>
        <p:nvCxnSpPr>
          <p:cNvPr id="84" name="直接连接符 83">
            <a:extLst>
              <a:ext uri="{FF2B5EF4-FFF2-40B4-BE49-F238E27FC236}">
                <a16:creationId xmlns:a16="http://schemas.microsoft.com/office/drawing/2014/main" id="{AB0523B3-733C-6C98-F875-7D1EFF357FC7}"/>
              </a:ext>
            </a:extLst>
          </p:cNvPr>
          <p:cNvCxnSpPr>
            <a:cxnSpLocks/>
          </p:cNvCxnSpPr>
          <p:nvPr/>
        </p:nvCxnSpPr>
        <p:spPr>
          <a:xfrm>
            <a:off x="7224870" y="2468223"/>
            <a:ext cx="0" cy="1216545"/>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2C808CF8-2C91-EBC1-8867-C56BF41B340A}"/>
              </a:ext>
            </a:extLst>
          </p:cNvPr>
          <p:cNvSpPr/>
          <p:nvPr/>
        </p:nvSpPr>
        <p:spPr>
          <a:xfrm>
            <a:off x="9325038" y="1983024"/>
            <a:ext cx="177970" cy="177970"/>
          </a:xfrm>
          <a:prstGeom prst="ellipse">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a:extLst>
              <a:ext uri="{FF2B5EF4-FFF2-40B4-BE49-F238E27FC236}">
                <a16:creationId xmlns:a16="http://schemas.microsoft.com/office/drawing/2014/main" id="{FDAB7C76-3F62-3407-4013-79BE751E3365}"/>
              </a:ext>
            </a:extLst>
          </p:cNvPr>
          <p:cNvCxnSpPr>
            <a:cxnSpLocks/>
          </p:cNvCxnSpPr>
          <p:nvPr/>
        </p:nvCxnSpPr>
        <p:spPr>
          <a:xfrm>
            <a:off x="8911356" y="2557439"/>
            <a:ext cx="591652" cy="0"/>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924F0BB-2D9A-1ED5-7857-6291AEBEAC88}"/>
              </a:ext>
            </a:extLst>
          </p:cNvPr>
          <p:cNvSpPr txBox="1"/>
          <p:nvPr/>
        </p:nvSpPr>
        <p:spPr>
          <a:xfrm>
            <a:off x="9598133" y="1887343"/>
            <a:ext cx="1978940"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Point de référence</a:t>
            </a:r>
            <a:endParaRPr lang="zh-CN" altLang="en-US" dirty="0">
              <a:latin typeface="Cambria" panose="02040503050406030204" pitchFamily="18" charset="0"/>
            </a:endParaRPr>
          </a:p>
        </p:txBody>
      </p:sp>
      <p:sp>
        <p:nvSpPr>
          <p:cNvPr id="90" name="文本框 89">
            <a:extLst>
              <a:ext uri="{FF2B5EF4-FFF2-40B4-BE49-F238E27FC236}">
                <a16:creationId xmlns:a16="http://schemas.microsoft.com/office/drawing/2014/main" id="{782BC49D-B6AE-8A55-D7C3-B8B7A3AF0EE8}"/>
              </a:ext>
            </a:extLst>
          </p:cNvPr>
          <p:cNvSpPr txBox="1"/>
          <p:nvPr/>
        </p:nvSpPr>
        <p:spPr>
          <a:xfrm>
            <a:off x="9598133" y="2383299"/>
            <a:ext cx="2307042"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Distance de référence</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D73BD1F-59C7-4BA0-EED8-41389EBC2056}"/>
                  </a:ext>
                </a:extLst>
              </p:cNvPr>
              <p:cNvSpPr txBox="1"/>
              <p:nvPr/>
            </p:nvSpPr>
            <p:spPr>
              <a:xfrm>
                <a:off x="8241494" y="5666619"/>
                <a:ext cx="3844001" cy="737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𝑜𝑝𝑒𝑛</m:t>
                              </m:r>
                            </m:sup>
                          </m:sSubSup>
                          <m:r>
                            <a:rPr lang="en-US" altLang="zh-CN" sz="2000" i="1">
                              <a:latin typeface="Cambria Math" panose="02040503050406030204" pitchFamily="18" charset="0"/>
                            </a:rPr>
                            <m:t> −</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𝑟</m:t>
                              </m:r>
                            </m:sub>
                            <m:sup>
                              <m:r>
                                <a:rPr lang="en-US" altLang="zh-CN" sz="2000" b="0" i="1" smtClean="0">
                                  <a:latin typeface="Cambria Math" panose="02040503050406030204" pitchFamily="18" charset="0"/>
                                </a:rPr>
                                <m:t>𝑜𝑝𝑒𝑛</m:t>
                              </m:r>
                            </m:sup>
                          </m:sSubSup>
                        </m:num>
                        <m:den>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𝑟</m:t>
                              </m:r>
                            </m:sub>
                            <m:sup>
                              <m:r>
                                <a:rPr lang="en-US" altLang="zh-CN" sz="2000" b="0" i="1" smtClean="0">
                                  <a:latin typeface="Cambria Math" panose="02040503050406030204" pitchFamily="18" charset="0"/>
                                </a:rPr>
                                <m:t>𝑜𝑝𝑒𝑛</m:t>
                              </m:r>
                            </m:sup>
                          </m:sSubSup>
                        </m:den>
                      </m:f>
                      <m:r>
                        <a:rPr lang="en-US" altLang="zh-CN" sz="2000" b="0" i="0" smtClean="0">
                          <a:latin typeface="Cambria Math" panose="02040503050406030204" pitchFamily="18" charset="0"/>
                        </a:rPr>
                        <m:t>=</m:t>
                      </m:r>
                      <m:f>
                        <m:fPr>
                          <m:ctrlPr>
                            <a:rPr lang="en-US" altLang="zh-CN" sz="2000" i="1">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𝑘𝑖𝑛𝑒𝑐𝑡</m:t>
                              </m:r>
                            </m:sup>
                          </m:sSubSup>
                          <m:r>
                            <a:rPr lang="en-US" altLang="zh-CN" sz="2000" i="1">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i="1">
                                  <a:latin typeface="Cambria Math" panose="02040503050406030204" pitchFamily="18" charset="0"/>
                                </a:rPr>
                                <m:t>𝑟</m:t>
                              </m:r>
                            </m:sub>
                            <m:sup>
                              <m:r>
                                <a:rPr lang="en-US" altLang="zh-CN" sz="2000" i="1">
                                  <a:latin typeface="Cambria Math" panose="02040503050406030204" pitchFamily="18" charset="0"/>
                                </a:rPr>
                                <m:t>𝑘𝑖𝑛𝑒𝑐𝑡</m:t>
                              </m:r>
                            </m:sup>
                          </m:sSubSup>
                        </m:num>
                        <m:den>
                          <m:sSubSup>
                            <m:sSubSupPr>
                              <m:ctrlPr>
                                <a:rPr lang="en-US" altLang="zh-CN" sz="2000" b="0" i="1" smtClean="0">
                                  <a:latin typeface="Cambria Math" panose="02040503050406030204" pitchFamily="18" charset="0"/>
                                </a:rPr>
                              </m:ctrlPr>
                            </m:sSubSupPr>
                            <m:e>
                              <m:r>
                                <a:rPr lang="en-US" altLang="zh-CN" sz="2000" i="1">
                                  <a:latin typeface="Cambria Math" panose="02040503050406030204" pitchFamily="18" charset="0"/>
                                </a:rPr>
                                <m:t>𝑑</m:t>
                              </m:r>
                            </m:e>
                            <m:sub>
                              <m:r>
                                <a:rPr lang="en-US" altLang="zh-CN" sz="2000" b="0" i="1" smtClean="0">
                                  <a:latin typeface="Cambria Math" panose="02040503050406030204" pitchFamily="18" charset="0"/>
                                </a:rPr>
                                <m:t>𝑟</m:t>
                              </m:r>
                            </m:sub>
                            <m:sup>
                              <m:r>
                                <a:rPr lang="en-US" altLang="zh-CN" sz="2000" b="0" i="1" smtClean="0">
                                  <a:latin typeface="Cambria Math" panose="02040503050406030204" pitchFamily="18" charset="0"/>
                                </a:rPr>
                                <m:t>𝑘𝑖𝑛𝑒𝑐𝑡</m:t>
                              </m:r>
                            </m:sup>
                          </m:sSubSup>
                        </m:den>
                      </m:f>
                    </m:oMath>
                  </m:oMathPara>
                </a14:m>
                <a:endParaRPr lang="zh-CN" altLang="en-US" sz="2000" dirty="0"/>
              </a:p>
            </p:txBody>
          </p:sp>
        </mc:Choice>
        <mc:Fallback xmlns="">
          <p:sp>
            <p:nvSpPr>
              <p:cNvPr id="3" name="文本框 2">
                <a:extLst>
                  <a:ext uri="{FF2B5EF4-FFF2-40B4-BE49-F238E27FC236}">
                    <a16:creationId xmlns:a16="http://schemas.microsoft.com/office/drawing/2014/main" id="{CD73BD1F-59C7-4BA0-EED8-41389EBC2056}"/>
                  </a:ext>
                </a:extLst>
              </p:cNvPr>
              <p:cNvSpPr txBox="1">
                <a:spLocks noRot="1" noChangeAspect="1" noMove="1" noResize="1" noEditPoints="1" noAdjustHandles="1" noChangeArrowheads="1" noChangeShapeType="1" noTextEdit="1"/>
              </p:cNvSpPr>
              <p:nvPr/>
            </p:nvSpPr>
            <p:spPr>
              <a:xfrm>
                <a:off x="8241494" y="5666619"/>
                <a:ext cx="3844001" cy="73725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863FE62-73A6-1C8B-6A14-B973E4F9837A}"/>
                  </a:ext>
                </a:extLst>
              </p:cNvPr>
              <p:cNvSpPr txBox="1"/>
              <p:nvPr/>
            </p:nvSpPr>
            <p:spPr>
              <a:xfrm>
                <a:off x="3790133" y="1968762"/>
                <a:ext cx="775315" cy="38446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𝑟</m:t>
                          </m:r>
                        </m:sub>
                        <m:sup>
                          <m:r>
                            <a:rPr lang="en-US" altLang="zh-CN" sz="1800" b="0" i="1" smtClean="0">
                              <a:latin typeface="Cambria Math" panose="02040503050406030204" pitchFamily="18" charset="0"/>
                            </a:rPr>
                            <m:t>𝑜𝑝𝑒𝑛</m:t>
                          </m:r>
                        </m:sup>
                      </m:sSubSup>
                    </m:oMath>
                  </m:oMathPara>
                </a14:m>
                <a:endParaRPr lang="zh-CN" altLang="en-US" dirty="0"/>
              </a:p>
            </p:txBody>
          </p:sp>
        </mc:Choice>
        <mc:Fallback xmlns="">
          <p:sp>
            <p:nvSpPr>
              <p:cNvPr id="12" name="文本框 11">
                <a:extLst>
                  <a:ext uri="{FF2B5EF4-FFF2-40B4-BE49-F238E27FC236}">
                    <a16:creationId xmlns:a16="http://schemas.microsoft.com/office/drawing/2014/main" id="{F863FE62-73A6-1C8B-6A14-B973E4F9837A}"/>
                  </a:ext>
                </a:extLst>
              </p:cNvPr>
              <p:cNvSpPr txBox="1">
                <a:spLocks noRot="1" noChangeAspect="1" noMove="1" noResize="1" noEditPoints="1" noAdjustHandles="1" noChangeArrowheads="1" noChangeShapeType="1" noTextEdit="1"/>
              </p:cNvSpPr>
              <p:nvPr/>
            </p:nvSpPr>
            <p:spPr>
              <a:xfrm>
                <a:off x="3790133" y="1968762"/>
                <a:ext cx="775315" cy="384464"/>
              </a:xfrm>
              <a:prstGeom prst="rect">
                <a:avLst/>
              </a:prstGeom>
              <a:blipFill>
                <a:blip r:embed="rId6"/>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2E87E17-B641-CB29-1B1B-0550044D7E93}"/>
                  </a:ext>
                </a:extLst>
              </p:cNvPr>
              <p:cNvSpPr txBox="1"/>
              <p:nvPr/>
            </p:nvSpPr>
            <p:spPr>
              <a:xfrm>
                <a:off x="7364516" y="1939047"/>
                <a:ext cx="775314" cy="37824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smtClean="0">
                              <a:latin typeface="Cambria Math" panose="02040503050406030204" pitchFamily="18" charset="0"/>
                            </a:rPr>
                          </m:ctrlPr>
                        </m:sSubSup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𝑟</m:t>
                          </m:r>
                        </m:sub>
                        <m:sup>
                          <m:r>
                            <a:rPr lang="en-US" altLang="zh-CN" sz="1800" b="0" i="1" smtClean="0">
                              <a:latin typeface="Cambria Math" panose="02040503050406030204" pitchFamily="18" charset="0"/>
                            </a:rPr>
                            <m:t>𝑘𝑖𝑛𝑒𝑐𝑡</m:t>
                          </m:r>
                        </m:sup>
                      </m:sSubSup>
                    </m:oMath>
                  </m:oMathPara>
                </a14:m>
                <a:endParaRPr lang="zh-CN" altLang="en-US" dirty="0"/>
              </a:p>
            </p:txBody>
          </p:sp>
        </mc:Choice>
        <mc:Fallback xmlns="">
          <p:sp>
            <p:nvSpPr>
              <p:cNvPr id="15" name="文本框 14">
                <a:extLst>
                  <a:ext uri="{FF2B5EF4-FFF2-40B4-BE49-F238E27FC236}">
                    <a16:creationId xmlns:a16="http://schemas.microsoft.com/office/drawing/2014/main" id="{72E87E17-B641-CB29-1B1B-0550044D7E93}"/>
                  </a:ext>
                </a:extLst>
              </p:cNvPr>
              <p:cNvSpPr txBox="1">
                <a:spLocks noRot="1" noChangeAspect="1" noMove="1" noResize="1" noEditPoints="1" noAdjustHandles="1" noChangeArrowheads="1" noChangeShapeType="1" noTextEdit="1"/>
              </p:cNvSpPr>
              <p:nvPr/>
            </p:nvSpPr>
            <p:spPr>
              <a:xfrm>
                <a:off x="7364516" y="1939047"/>
                <a:ext cx="775314" cy="378245"/>
              </a:xfrm>
              <a:prstGeom prst="rect">
                <a:avLst/>
              </a:prstGeom>
              <a:blipFill>
                <a:blip r:embed="rId7"/>
                <a:stretch>
                  <a:fillRect r="-4724" b="-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D18BF92-E3AA-4EC8-9545-50ECF067EF28}"/>
                  </a:ext>
                </a:extLst>
              </p:cNvPr>
              <p:cNvSpPr txBox="1"/>
              <p:nvPr/>
            </p:nvSpPr>
            <p:spPr>
              <a:xfrm>
                <a:off x="3843178" y="2754742"/>
                <a:ext cx="716872"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𝑟</m:t>
                          </m:r>
                        </m:sub>
                        <m:sup>
                          <m:r>
                            <a:rPr lang="en-US" altLang="zh-CN" sz="1800" b="0" i="1" smtClean="0">
                              <a:latin typeface="Cambria Math" panose="02040503050406030204" pitchFamily="18" charset="0"/>
                            </a:rPr>
                            <m:t>𝑜𝑝𝑒𝑛</m:t>
                          </m:r>
                        </m:sup>
                      </m:sSubSup>
                    </m:oMath>
                  </m:oMathPara>
                </a14:m>
                <a:endParaRPr lang="zh-CN" altLang="en-US" dirty="0"/>
              </a:p>
            </p:txBody>
          </p:sp>
        </mc:Choice>
        <mc:Fallback xmlns="">
          <p:sp>
            <p:nvSpPr>
              <p:cNvPr id="19" name="文本框 18">
                <a:extLst>
                  <a:ext uri="{FF2B5EF4-FFF2-40B4-BE49-F238E27FC236}">
                    <a16:creationId xmlns:a16="http://schemas.microsoft.com/office/drawing/2014/main" id="{2D18BF92-E3AA-4EC8-9545-50ECF067EF28}"/>
                  </a:ext>
                </a:extLst>
              </p:cNvPr>
              <p:cNvSpPr txBox="1">
                <a:spLocks noRot="1" noChangeAspect="1" noMove="1" noResize="1" noEditPoints="1" noAdjustHandles="1" noChangeArrowheads="1" noChangeShapeType="1" noTextEdit="1"/>
              </p:cNvSpPr>
              <p:nvPr/>
            </p:nvSpPr>
            <p:spPr>
              <a:xfrm>
                <a:off x="3843178" y="2754742"/>
                <a:ext cx="716872" cy="3844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B36B5E18-4127-1498-F075-59A5950EE403}"/>
                  </a:ext>
                </a:extLst>
              </p:cNvPr>
              <p:cNvSpPr txBox="1"/>
              <p:nvPr/>
            </p:nvSpPr>
            <p:spPr>
              <a:xfrm>
                <a:off x="7234542" y="2614414"/>
                <a:ext cx="775313"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smtClean="0">
                              <a:latin typeface="Cambria Math" panose="02040503050406030204" pitchFamily="18" charset="0"/>
                            </a:rPr>
                          </m:ctrlPr>
                        </m:sSubSupPr>
                        <m:e>
                          <m:r>
                            <a:rPr lang="en-US" altLang="zh-CN" sz="1800" i="1">
                              <a:latin typeface="Cambria Math" panose="02040503050406030204" pitchFamily="18" charset="0"/>
                            </a:rPr>
                            <m:t>𝑑</m:t>
                          </m:r>
                        </m:e>
                        <m:sub>
                          <m:r>
                            <a:rPr lang="en-US" altLang="zh-CN" sz="1800" b="0" i="1" smtClean="0">
                              <a:latin typeface="Cambria Math" panose="02040503050406030204" pitchFamily="18" charset="0"/>
                            </a:rPr>
                            <m:t>𝑟</m:t>
                          </m:r>
                        </m:sub>
                        <m:sup>
                          <m:r>
                            <a:rPr lang="en-US" altLang="zh-CN" sz="1800" b="0" i="1" smtClean="0">
                              <a:latin typeface="Cambria Math" panose="02040503050406030204" pitchFamily="18" charset="0"/>
                            </a:rPr>
                            <m:t>𝑘𝑖𝑛𝑒𝑐𝑡</m:t>
                          </m:r>
                        </m:sup>
                      </m:sSubSup>
                    </m:oMath>
                  </m:oMathPara>
                </a14:m>
                <a:endParaRPr lang="zh-CN" altLang="en-US" dirty="0"/>
              </a:p>
            </p:txBody>
          </p:sp>
        </mc:Choice>
        <mc:Fallback xmlns="">
          <p:sp>
            <p:nvSpPr>
              <p:cNvPr id="80" name="文本框 79">
                <a:extLst>
                  <a:ext uri="{FF2B5EF4-FFF2-40B4-BE49-F238E27FC236}">
                    <a16:creationId xmlns:a16="http://schemas.microsoft.com/office/drawing/2014/main" id="{B36B5E18-4127-1498-F075-59A5950EE403}"/>
                  </a:ext>
                </a:extLst>
              </p:cNvPr>
              <p:cNvSpPr txBox="1">
                <a:spLocks noRot="1" noChangeAspect="1" noMove="1" noResize="1" noEditPoints="1" noAdjustHandles="1" noChangeArrowheads="1" noChangeShapeType="1" noTextEdit="1"/>
              </p:cNvSpPr>
              <p:nvPr/>
            </p:nvSpPr>
            <p:spPr>
              <a:xfrm>
                <a:off x="7234542" y="2614414"/>
                <a:ext cx="775313" cy="378245"/>
              </a:xfrm>
              <a:prstGeom prst="rect">
                <a:avLst/>
              </a:prstGeom>
              <a:blipFill>
                <a:blip r:embed="rId9"/>
                <a:stretch>
                  <a:fillRect r="-4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53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75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750"/>
                                        <p:tgtEl>
                                          <p:spTgt spid="18"/>
                                        </p:tgtEl>
                                      </p:cBhvr>
                                    </p:animEffect>
                                  </p:childTnLst>
                                </p:cTn>
                              </p:par>
                            </p:childTnLst>
                          </p:cTn>
                        </p:par>
                        <p:par>
                          <p:cTn id="11" fill="hold">
                            <p:stCondLst>
                              <p:cond delay="750"/>
                            </p:stCondLst>
                            <p:childTnLst>
                              <p:par>
                                <p:cTn id="12" presetID="42"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grpId="0" nodeType="afterEffect">
                                  <p:stCondLst>
                                    <p:cond delay="5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1250"/>
                                        <p:tgtEl>
                                          <p:spTgt spid="82"/>
                                        </p:tgtEl>
                                      </p:cBhvr>
                                    </p:animEffect>
                                    <p:anim calcmode="lin" valueType="num">
                                      <p:cBhvr>
                                        <p:cTn id="26" dur="1250" fill="hold"/>
                                        <p:tgtEl>
                                          <p:spTgt spid="82"/>
                                        </p:tgtEl>
                                        <p:attrNameLst>
                                          <p:attrName>ppt_x</p:attrName>
                                        </p:attrNameLst>
                                      </p:cBhvr>
                                      <p:tavLst>
                                        <p:tav tm="0">
                                          <p:val>
                                            <p:strVal val="#ppt_x"/>
                                          </p:val>
                                        </p:tav>
                                        <p:tav tm="100000">
                                          <p:val>
                                            <p:strVal val="#ppt_x"/>
                                          </p:val>
                                        </p:tav>
                                      </p:tavLst>
                                    </p:anim>
                                    <p:anim calcmode="lin" valueType="num">
                                      <p:cBhvr>
                                        <p:cTn id="27" dur="1250" fill="hold"/>
                                        <p:tgtEl>
                                          <p:spTgt spid="8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1250"/>
                                        <p:tgtEl>
                                          <p:spTgt spid="83"/>
                                        </p:tgtEl>
                                      </p:cBhvr>
                                    </p:animEffect>
                                    <p:anim calcmode="lin" valueType="num">
                                      <p:cBhvr>
                                        <p:cTn id="31" dur="1250" fill="hold"/>
                                        <p:tgtEl>
                                          <p:spTgt spid="83"/>
                                        </p:tgtEl>
                                        <p:attrNameLst>
                                          <p:attrName>ppt_x</p:attrName>
                                        </p:attrNameLst>
                                      </p:cBhvr>
                                      <p:tavLst>
                                        <p:tav tm="0">
                                          <p:val>
                                            <p:strVal val="#ppt_x"/>
                                          </p:val>
                                        </p:tav>
                                        <p:tav tm="100000">
                                          <p:val>
                                            <p:strVal val="#ppt_x"/>
                                          </p:val>
                                        </p:tav>
                                      </p:tavLst>
                                    </p:anim>
                                    <p:anim calcmode="lin" valueType="num">
                                      <p:cBhvr>
                                        <p:cTn id="32" dur="1250" fill="hold"/>
                                        <p:tgtEl>
                                          <p:spTgt spid="83"/>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1250"/>
                                        <p:tgtEl>
                                          <p:spTgt spid="79"/>
                                        </p:tgtEl>
                                      </p:cBhvr>
                                    </p:animEffect>
                                    <p:anim calcmode="lin" valueType="num">
                                      <p:cBhvr>
                                        <p:cTn id="37" dur="1250" fill="hold"/>
                                        <p:tgtEl>
                                          <p:spTgt spid="79"/>
                                        </p:tgtEl>
                                        <p:attrNameLst>
                                          <p:attrName>ppt_x</p:attrName>
                                        </p:attrNameLst>
                                      </p:cBhvr>
                                      <p:tavLst>
                                        <p:tav tm="0">
                                          <p:val>
                                            <p:strVal val="#ppt_x"/>
                                          </p:val>
                                        </p:tav>
                                        <p:tav tm="100000">
                                          <p:val>
                                            <p:strVal val="#ppt_x"/>
                                          </p:val>
                                        </p:tav>
                                      </p:tavLst>
                                    </p:anim>
                                    <p:anim calcmode="lin" valueType="num">
                                      <p:cBhvr>
                                        <p:cTn id="38" dur="1250" fill="hold"/>
                                        <p:tgtEl>
                                          <p:spTgt spid="7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1250"/>
                                        <p:tgtEl>
                                          <p:spTgt spid="84"/>
                                        </p:tgtEl>
                                      </p:cBhvr>
                                    </p:animEffect>
                                    <p:anim calcmode="lin" valueType="num">
                                      <p:cBhvr>
                                        <p:cTn id="42" dur="1250" fill="hold"/>
                                        <p:tgtEl>
                                          <p:spTgt spid="84"/>
                                        </p:tgtEl>
                                        <p:attrNameLst>
                                          <p:attrName>ppt_x</p:attrName>
                                        </p:attrNameLst>
                                      </p:cBhvr>
                                      <p:tavLst>
                                        <p:tav tm="0">
                                          <p:val>
                                            <p:strVal val="#ppt_x"/>
                                          </p:val>
                                        </p:tav>
                                        <p:tav tm="100000">
                                          <p:val>
                                            <p:strVal val="#ppt_x"/>
                                          </p:val>
                                        </p:tav>
                                      </p:tavLst>
                                    </p:anim>
                                    <p:anim calcmode="lin" valueType="num">
                                      <p:cBhvr>
                                        <p:cTn id="43" dur="1250" fill="hold"/>
                                        <p:tgtEl>
                                          <p:spTgt spid="84"/>
                                        </p:tgtEl>
                                        <p:attrNameLst>
                                          <p:attrName>ppt_y</p:attrName>
                                        </p:attrNameLst>
                                      </p:cBhvr>
                                      <p:tavLst>
                                        <p:tav tm="0">
                                          <p:val>
                                            <p:strVal val="#ppt_y+.1"/>
                                          </p:val>
                                        </p:tav>
                                        <p:tav tm="100000">
                                          <p:val>
                                            <p:strVal val="#ppt_y"/>
                                          </p:val>
                                        </p:tav>
                                      </p:tavLst>
                                    </p:anim>
                                  </p:childTnLst>
                                </p:cTn>
                              </p:par>
                            </p:childTnLst>
                          </p:cTn>
                        </p:par>
                        <p:par>
                          <p:cTn id="44" fill="hold">
                            <p:stCondLst>
                              <p:cond delay="5250"/>
                            </p:stCondLst>
                            <p:childTnLst>
                              <p:par>
                                <p:cTn id="45" presetID="42"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1000"/>
                                        <p:tgtEl>
                                          <p:spTgt spid="80"/>
                                        </p:tgtEl>
                                      </p:cBhvr>
                                    </p:animEffect>
                                    <p:anim calcmode="lin" valueType="num">
                                      <p:cBhvr>
                                        <p:cTn id="53" dur="1000" fill="hold"/>
                                        <p:tgtEl>
                                          <p:spTgt spid="80"/>
                                        </p:tgtEl>
                                        <p:attrNameLst>
                                          <p:attrName>ppt_x</p:attrName>
                                        </p:attrNameLst>
                                      </p:cBhvr>
                                      <p:tavLst>
                                        <p:tav tm="0">
                                          <p:val>
                                            <p:strVal val="#ppt_x"/>
                                          </p:val>
                                        </p:tav>
                                        <p:tav tm="100000">
                                          <p:val>
                                            <p:strVal val="#ppt_x"/>
                                          </p:val>
                                        </p:tav>
                                      </p:tavLst>
                                    </p:anim>
                                    <p:anim calcmode="lin" valueType="num">
                                      <p:cBhvr>
                                        <p:cTn id="54" dur="1000" fill="hold"/>
                                        <p:tgtEl>
                                          <p:spTgt spid="80"/>
                                        </p:tgtEl>
                                        <p:attrNameLst>
                                          <p:attrName>ppt_y</p:attrName>
                                        </p:attrNameLst>
                                      </p:cBhvr>
                                      <p:tavLst>
                                        <p:tav tm="0">
                                          <p:val>
                                            <p:strVal val="#ppt_y+.1"/>
                                          </p:val>
                                        </p:tav>
                                        <p:tav tm="100000">
                                          <p:val>
                                            <p:strVal val="#ppt_y"/>
                                          </p:val>
                                        </p:tav>
                                      </p:tavLst>
                                    </p:anim>
                                  </p:childTnLst>
                                </p:cTn>
                              </p:par>
                            </p:childTnLst>
                          </p:cTn>
                        </p:par>
                        <p:par>
                          <p:cTn id="55" fill="hold">
                            <p:stCondLst>
                              <p:cond delay="6250"/>
                            </p:stCondLst>
                            <p:childTnLst>
                              <p:par>
                                <p:cTn id="56" presetID="14" presetClass="entr" presetSubtype="10" fill="hold" grpId="0"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randombar(horizontal)">
                                      <p:cBhvr>
                                        <p:cTn id="58" dur="750"/>
                                        <p:tgtEl>
                                          <p:spTgt spid="86"/>
                                        </p:tgtEl>
                                      </p:cBhvr>
                                    </p:animEffect>
                                  </p:childTnLst>
                                </p:cTn>
                              </p:par>
                            </p:childTnLst>
                          </p:cTn>
                        </p:par>
                        <p:par>
                          <p:cTn id="59" fill="hold">
                            <p:stCondLst>
                              <p:cond delay="7000"/>
                            </p:stCondLst>
                            <p:childTnLst>
                              <p:par>
                                <p:cTn id="60" presetID="14" presetClass="entr" presetSubtype="10" fill="hold"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randombar(horizontal)">
                                      <p:cBhvr>
                                        <p:cTn id="62" dur="750"/>
                                        <p:tgtEl>
                                          <p:spTgt spid="87"/>
                                        </p:tgtEl>
                                      </p:cBhvr>
                                    </p:animEffect>
                                  </p:childTnLst>
                                </p:cTn>
                              </p:par>
                            </p:childTnLst>
                          </p:cTn>
                        </p:par>
                        <p:par>
                          <p:cTn id="63" fill="hold">
                            <p:stCondLst>
                              <p:cond delay="7750"/>
                            </p:stCondLst>
                            <p:childTnLst>
                              <p:par>
                                <p:cTn id="64" presetID="14" presetClass="entr" presetSubtype="10" fill="hold" grpId="0" nodeType="after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randombar(horizontal)">
                                      <p:cBhvr>
                                        <p:cTn id="66" dur="750"/>
                                        <p:tgtEl>
                                          <p:spTgt spid="89"/>
                                        </p:tgtEl>
                                      </p:cBhvr>
                                    </p:animEffect>
                                  </p:childTnLst>
                                </p:cTn>
                              </p:par>
                            </p:childTnLst>
                          </p:cTn>
                        </p:par>
                        <p:par>
                          <p:cTn id="67" fill="hold">
                            <p:stCondLst>
                              <p:cond delay="8500"/>
                            </p:stCondLst>
                            <p:childTnLst>
                              <p:par>
                                <p:cTn id="68" presetID="14" presetClass="entr" presetSubtype="1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randombar(horizontal)">
                                      <p:cBhvr>
                                        <p:cTn id="70" dur="750"/>
                                        <p:tgtEl>
                                          <p:spTgt spid="90"/>
                                        </p:tgtEl>
                                      </p:cBhvr>
                                    </p:animEffect>
                                  </p:childTnLst>
                                </p:cTn>
                              </p:par>
                            </p:childTnLst>
                          </p:cTn>
                        </p:par>
                        <p:par>
                          <p:cTn id="71" fill="hold">
                            <p:stCondLst>
                              <p:cond delay="9250"/>
                            </p:stCondLst>
                            <p:childTnLst>
                              <p:par>
                                <p:cTn id="72" presetID="42"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1000"/>
                                        <p:tgtEl>
                                          <p:spTgt spid="3"/>
                                        </p:tgtEl>
                                      </p:cBhvr>
                                    </p:animEffect>
                                    <p:anim calcmode="lin" valueType="num">
                                      <p:cBhvr>
                                        <p:cTn id="75" dur="1000" fill="hold"/>
                                        <p:tgtEl>
                                          <p:spTgt spid="3"/>
                                        </p:tgtEl>
                                        <p:attrNameLst>
                                          <p:attrName>ppt_x</p:attrName>
                                        </p:attrNameLst>
                                      </p:cBhvr>
                                      <p:tavLst>
                                        <p:tav tm="0">
                                          <p:val>
                                            <p:strVal val="#ppt_x"/>
                                          </p:val>
                                        </p:tav>
                                        <p:tav tm="100000">
                                          <p:val>
                                            <p:strVal val="#ppt_x"/>
                                          </p:val>
                                        </p:tav>
                                      </p:tavLst>
                                    </p:anim>
                                    <p:anim calcmode="lin" valueType="num">
                                      <p:cBhvr>
                                        <p:cTn id="7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82" grpId="0" animBg="1"/>
      <p:bldP spid="83" grpId="0"/>
      <p:bldP spid="86" grpId="0" animBg="1"/>
      <p:bldP spid="89" grpId="0"/>
      <p:bldP spid="90" grpId="0"/>
      <p:bldP spid="3" grpId="0"/>
      <p:bldP spid="12" grpId="0" animBg="1"/>
      <p:bldP spid="15" grpId="0" animBg="1"/>
      <p:bldP spid="1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259552" y="1052653"/>
            <a:ext cx="2075055" cy="400110"/>
          </a:xfrm>
          <a:prstGeom prst="rect">
            <a:avLst/>
          </a:prstGeom>
          <a:noFill/>
        </p:spPr>
        <p:txBody>
          <a:bodyPr wrap="none" rtlCol="0">
            <a:spAutoFit/>
          </a:bodyPr>
          <a:lstStyle/>
          <a:p>
            <a:r>
              <a:rPr lang="fr-CA" altLang="zh-CN" sz="2000" dirty="0">
                <a:latin typeface="Cambria" panose="02040503050406030204" pitchFamily="18" charset="0"/>
                <a:ea typeface="Cambria" panose="02040503050406030204" pitchFamily="18" charset="0"/>
              </a:rPr>
              <a:t>La Comparaison: </a:t>
            </a:r>
            <a:endParaRPr lang="fr-CA" altLang="zh-CN" sz="2000" dirty="0">
              <a:latin typeface="Cambria" panose="02040503050406030204" pitchFamily="18" charset="0"/>
            </a:endParaRPr>
          </a:p>
        </p:txBody>
      </p:sp>
      <p:graphicFrame>
        <p:nvGraphicFramePr>
          <p:cNvPr id="3" name="表格 2">
            <a:extLst>
              <a:ext uri="{FF2B5EF4-FFF2-40B4-BE49-F238E27FC236}">
                <a16:creationId xmlns:a16="http://schemas.microsoft.com/office/drawing/2014/main" id="{0B69575A-1930-97BB-AD0A-762187ABB2B0}"/>
              </a:ext>
            </a:extLst>
          </p:cNvPr>
          <p:cNvGraphicFramePr>
            <a:graphicFrameLocks noGrp="1"/>
          </p:cNvGraphicFramePr>
          <p:nvPr>
            <p:extLst>
              <p:ext uri="{D42A27DB-BD31-4B8C-83A1-F6EECF244321}">
                <p14:modId xmlns:p14="http://schemas.microsoft.com/office/powerpoint/2010/main" val="1715141157"/>
              </p:ext>
            </p:extLst>
          </p:nvPr>
        </p:nvGraphicFramePr>
        <p:xfrm>
          <a:off x="2467905" y="1644886"/>
          <a:ext cx="6241240" cy="4729399"/>
        </p:xfrm>
        <a:graphic>
          <a:graphicData uri="http://schemas.openxmlformats.org/drawingml/2006/table">
            <a:tbl>
              <a:tblPr firstRow="1" firstCol="1" bandRow="1">
                <a:tableStyleId>{5C22544A-7EE6-4342-B048-85BDC9FD1C3A}</a:tableStyleId>
              </a:tblPr>
              <a:tblGrid>
                <a:gridCol w="1566588">
                  <a:extLst>
                    <a:ext uri="{9D8B030D-6E8A-4147-A177-3AD203B41FA5}">
                      <a16:colId xmlns:a16="http://schemas.microsoft.com/office/drawing/2014/main" val="3087171186"/>
                    </a:ext>
                  </a:extLst>
                </a:gridCol>
                <a:gridCol w="1566588">
                  <a:extLst>
                    <a:ext uri="{9D8B030D-6E8A-4147-A177-3AD203B41FA5}">
                      <a16:colId xmlns:a16="http://schemas.microsoft.com/office/drawing/2014/main" val="344015026"/>
                    </a:ext>
                  </a:extLst>
                </a:gridCol>
                <a:gridCol w="1554032">
                  <a:extLst>
                    <a:ext uri="{9D8B030D-6E8A-4147-A177-3AD203B41FA5}">
                      <a16:colId xmlns:a16="http://schemas.microsoft.com/office/drawing/2014/main" val="35828820"/>
                    </a:ext>
                  </a:extLst>
                </a:gridCol>
                <a:gridCol w="1554032">
                  <a:extLst>
                    <a:ext uri="{9D8B030D-6E8A-4147-A177-3AD203B41FA5}">
                      <a16:colId xmlns:a16="http://schemas.microsoft.com/office/drawing/2014/main" val="2872596017"/>
                    </a:ext>
                  </a:extLst>
                </a:gridCol>
              </a:tblGrid>
              <a:tr h="236151">
                <a:tc rowSpan="2">
                  <a:txBody>
                    <a:bodyPr/>
                    <a:lstStyle/>
                    <a:p>
                      <a:pPr algn="ctr">
                        <a:lnSpc>
                          <a:spcPct val="120000"/>
                        </a:lnSpc>
                      </a:pPr>
                      <a:r>
                        <a:rPr lang="fr-CA" sz="1400" kern="0">
                          <a:effectLst/>
                          <a:latin typeface="Cambria" panose="02040503050406030204" pitchFamily="18" charset="0"/>
                          <a:ea typeface="Cambria" panose="02040503050406030204" pitchFamily="18" charset="0"/>
                        </a:rPr>
                        <a:t>Articulation</a:t>
                      </a:r>
                      <a:endParaRPr lang="zh-CN" sz="1600" kern="50">
                        <a:effectLst/>
                        <a:latin typeface="Cambria" panose="02040503050406030204" pitchFamily="18" charset="0"/>
                        <a:ea typeface="Andale Sans UI"/>
                      </a:endParaRPr>
                    </a:p>
                  </a:txBody>
                  <a:tcPr marL="68580" marR="68580" marT="0" marB="0" anchor="ctr"/>
                </a:tc>
                <a:tc gridSpan="3">
                  <a:txBody>
                    <a:bodyPr/>
                    <a:lstStyle/>
                    <a:p>
                      <a:pPr algn="ctr">
                        <a:lnSpc>
                          <a:spcPct val="120000"/>
                        </a:lnSpc>
                      </a:pPr>
                      <a:r>
                        <a:rPr lang="fr-CA" sz="1400" kern="0">
                          <a:effectLst/>
                          <a:latin typeface="Cambria" panose="02040503050406030204" pitchFamily="18" charset="0"/>
                          <a:ea typeface="Cambria" panose="02040503050406030204" pitchFamily="18" charset="0"/>
                        </a:rPr>
                        <a:t>Type de comparaison</a:t>
                      </a:r>
                      <a:endParaRPr lang="zh-CN" sz="1600" kern="50">
                        <a:effectLst/>
                        <a:latin typeface="Cambria" panose="02040503050406030204" pitchFamily="18" charset="0"/>
                        <a:ea typeface="Andale Sans UI"/>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2457470"/>
                  </a:ext>
                </a:extLst>
              </a:tr>
              <a:tr h="478681">
                <a:tc vMerge="1">
                  <a:txBody>
                    <a:bodyPr/>
                    <a:lstStyle/>
                    <a:p>
                      <a:endParaRPr lang="zh-CN" altLang="en-US"/>
                    </a:p>
                  </a:txBody>
                  <a:tcPr/>
                </a:tc>
                <a:tc>
                  <a:txBody>
                    <a:bodyPr/>
                    <a:lstStyle/>
                    <a:p>
                      <a:pPr>
                        <a:lnSpc>
                          <a:spcPct val="120000"/>
                        </a:lnSpc>
                      </a:pPr>
                      <a:r>
                        <a:rPr lang="fr-CA" sz="1400" kern="0">
                          <a:effectLst/>
                          <a:latin typeface="Cambria" panose="02040503050406030204" pitchFamily="18" charset="0"/>
                          <a:ea typeface="Cambria" panose="02040503050406030204" pitchFamily="18" charset="0"/>
                        </a:rPr>
                        <a:t>Blazepose - Vicon</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Kinect - Vicon</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Openpose - Vicon</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875866862"/>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Right_Forearm</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0.3102+-0.0694</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0.3232+-0.0644</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dirty="0">
                          <a:effectLst/>
                          <a:latin typeface="Cambria" panose="02040503050406030204" pitchFamily="18" charset="0"/>
                          <a:ea typeface="Cambria" panose="02040503050406030204" pitchFamily="18" charset="0"/>
                        </a:rPr>
                        <a:t>0.1423+-0.0387</a:t>
                      </a:r>
                      <a:endParaRPr lang="zh-CN" sz="16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606394031"/>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Left_Forearm</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0.3290+-0.0884</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0.1899+-0.0573</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0.2490+-0.0742</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4040747754"/>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Right_Arm</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0.2282+-0.0616</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0.2788+-0.0442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0.0880+-0.0228</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543541982"/>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Left_Arm</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0.2931+-0.0571</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0.1364+-0.0378</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0.2425+-0.0458</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877170556"/>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Chest</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0.1368+-0.0198</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0.1097+-0.0188</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0.0799+-0.0093</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742729680"/>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Right_Tigh</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0.1611+-0.0332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0.0862+-0.0333</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0.1510+-0.0369</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577692531"/>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Left_Tigh</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0.1036+-0.0372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0.1457+-0.0382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0.0666+-0.0514</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079399801"/>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Right_Shoulder</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0.2436+-0.0525</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0.2456+-0.0381</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0.1159+-0.0204</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755441838"/>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Left_Shoulder</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0.2802+-0.0429</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0.1777+-0.0285</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0.1937+-0.0179</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3901890158"/>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Right_Hand</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0.4125+-0.0811</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0.3731+-0.0848</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nan+-nan</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506690147"/>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Left_Hand</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0.3914+-0.1423</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0.2677+-0.0757</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nan+-nan</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4076944197"/>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Right_Foot</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0.3607+-0.0996</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0.2078+-0.0866</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nan+-nan</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3207425192"/>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Left_Foot</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0.2800+-0.1132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0.3246+-0.0845</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nan+-nan</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043031736"/>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Head</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0.4217+-0.0586</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0.2913+-0.0423</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0.2037+-0.0247</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152275265"/>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Right_Tibia</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0.2756+-0.0783</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0.1308+-0.0800</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0.2759+-0.0602</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337578219"/>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Left_Tibia</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0.1754+-0.0952</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0.2532+-0.0668</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a:effectLst/>
                          <a:latin typeface="Cambria" panose="02040503050406030204" pitchFamily="18" charset="0"/>
                          <a:ea typeface="Cambria" panose="02040503050406030204" pitchFamily="18" charset="0"/>
                        </a:rPr>
                        <a:t>0.1645+-0.0711</a:t>
                      </a:r>
                      <a:endParaRPr lang="zh-CN" sz="16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8587148"/>
                  </a:ext>
                </a:extLst>
              </a:tr>
              <a:tr h="236151">
                <a:tc>
                  <a:txBody>
                    <a:bodyPr/>
                    <a:lstStyle/>
                    <a:p>
                      <a:pPr>
                        <a:lnSpc>
                          <a:spcPct val="120000"/>
                        </a:lnSpc>
                      </a:pPr>
                      <a:r>
                        <a:rPr lang="fr-CA" sz="1400" kern="0">
                          <a:effectLst/>
                          <a:latin typeface="Cambria" panose="02040503050406030204" pitchFamily="18" charset="0"/>
                          <a:ea typeface="Cambria" panose="02040503050406030204" pitchFamily="18" charset="0"/>
                        </a:rPr>
                        <a:t>Moyen</a:t>
                      </a:r>
                      <a:endParaRPr lang="zh-CN" sz="1600" kern="50">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dirty="0">
                          <a:solidFill>
                            <a:srgbClr val="C00000"/>
                          </a:solidFill>
                          <a:effectLst/>
                          <a:latin typeface="Cambria" panose="02040503050406030204" pitchFamily="18" charset="0"/>
                          <a:ea typeface="Cambria" panose="02040503050406030204" pitchFamily="18" charset="0"/>
                        </a:rPr>
                        <a:t>0.2752+-0.0706</a:t>
                      </a:r>
                      <a:endParaRPr lang="zh-CN" sz="1600" kern="50" dirty="0">
                        <a:solidFill>
                          <a:srgbClr val="C00000"/>
                        </a:solidFill>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dirty="0">
                          <a:solidFill>
                            <a:srgbClr val="C00000"/>
                          </a:solidFill>
                          <a:effectLst/>
                          <a:latin typeface="Cambria" panose="02040503050406030204" pitchFamily="18" charset="0"/>
                          <a:ea typeface="Cambria" panose="02040503050406030204" pitchFamily="18" charset="0"/>
                        </a:rPr>
                        <a:t>0.2214+-0.0551</a:t>
                      </a:r>
                      <a:endParaRPr lang="zh-CN" sz="1600" kern="50" dirty="0">
                        <a:solidFill>
                          <a:srgbClr val="C00000"/>
                        </a:solidFill>
                        <a:effectLst/>
                        <a:latin typeface="Cambria" panose="02040503050406030204" pitchFamily="18" charset="0"/>
                        <a:ea typeface="Andale Sans UI"/>
                      </a:endParaRPr>
                    </a:p>
                  </a:txBody>
                  <a:tcPr marL="68580" marR="68580" marT="0" marB="0" anchor="ctr"/>
                </a:tc>
                <a:tc>
                  <a:txBody>
                    <a:bodyPr/>
                    <a:lstStyle/>
                    <a:p>
                      <a:pPr>
                        <a:lnSpc>
                          <a:spcPct val="120000"/>
                        </a:lnSpc>
                      </a:pPr>
                      <a:r>
                        <a:rPr lang="fr-CA" sz="1400" kern="0" dirty="0">
                          <a:solidFill>
                            <a:srgbClr val="C00000"/>
                          </a:solidFill>
                          <a:effectLst/>
                          <a:latin typeface="Cambria" panose="02040503050406030204" pitchFamily="18" charset="0"/>
                          <a:ea typeface="Cambria" panose="02040503050406030204" pitchFamily="18" charset="0"/>
                        </a:rPr>
                        <a:t>0.1644+-0.0395</a:t>
                      </a:r>
                      <a:endParaRPr lang="zh-CN" sz="1600" kern="50" dirty="0">
                        <a:solidFill>
                          <a:srgbClr val="C00000"/>
                        </a:solidFill>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3790220987"/>
                  </a:ext>
                </a:extLst>
              </a:tr>
            </a:tbl>
          </a:graphicData>
        </a:graphic>
      </p:graphicFrame>
      <p:sp>
        <p:nvSpPr>
          <p:cNvPr id="12" name="文本框 11">
            <a:extLst>
              <a:ext uri="{FF2B5EF4-FFF2-40B4-BE49-F238E27FC236}">
                <a16:creationId xmlns:a16="http://schemas.microsoft.com/office/drawing/2014/main" id="{1F332579-9F46-41B2-647C-7D6840768B33}"/>
              </a:ext>
            </a:extLst>
          </p:cNvPr>
          <p:cNvSpPr txBox="1"/>
          <p:nvPr/>
        </p:nvSpPr>
        <p:spPr>
          <a:xfrm>
            <a:off x="8943428" y="3476522"/>
            <a:ext cx="3248572" cy="1659685"/>
          </a:xfrm>
          <a:prstGeom prst="rect">
            <a:avLst/>
          </a:prstGeom>
          <a:noFill/>
        </p:spPr>
        <p:txBody>
          <a:bodyPr wrap="square">
            <a:spAutoFit/>
          </a:bodyPr>
          <a:lstStyle/>
          <a:p>
            <a:pPr algn="just">
              <a:lnSpc>
                <a:spcPct val="120000"/>
              </a:lnSpc>
              <a:spcAft>
                <a:spcPts val="600"/>
              </a:spcAft>
            </a:pPr>
            <a:r>
              <a:rPr lang="fr-CA" altLang="zh-CN" sz="1800" kern="50" dirty="0" err="1">
                <a:effectLst/>
                <a:latin typeface="Cambria" panose="02040503050406030204" pitchFamily="18" charset="0"/>
                <a:ea typeface="等线 Light" panose="02010600030101010101" pitchFamily="2" charset="-122"/>
                <a:cs typeface="Times New Roman" panose="02020603050405020304" pitchFamily="18" charset="0"/>
              </a:rPr>
              <a:t>Tab.</a:t>
            </a:r>
            <a:r>
              <a:rPr lang="fr-CA" altLang="zh-CN" sz="1800" kern="50" dirty="0">
                <a:effectLst/>
                <a:latin typeface="Cambria" panose="02040503050406030204" pitchFamily="18" charset="0"/>
                <a:ea typeface="等线 Light" panose="02010600030101010101" pitchFamily="2" charset="-122"/>
                <a:cs typeface="Times New Roman" panose="02020603050405020304" pitchFamily="18" charset="0"/>
              </a:rPr>
              <a:t> 1: </a:t>
            </a:r>
            <a:r>
              <a:rPr lang="fr-CA" altLang="zh-CN" sz="1800" kern="50" dirty="0">
                <a:effectLst/>
                <a:latin typeface="Cambria" panose="02040503050406030204" pitchFamily="18" charset="0"/>
                <a:ea typeface="等线" panose="02010600030101010101" pitchFamily="2" charset="-122"/>
                <a:cs typeface="Times New Roman" panose="02020603050405020304" pitchFamily="18" charset="0"/>
              </a:rPr>
              <a:t>Les comparaisons du Blazepose, Kinect et Openpose avec Vicon.</a:t>
            </a:r>
            <a:r>
              <a:rPr lang="fr-CA" altLang="zh-CN" sz="1600" kern="50" dirty="0">
                <a:effectLst/>
                <a:latin typeface="Cambria" panose="02040503050406030204" pitchFamily="18" charset="0"/>
                <a:ea typeface="等线" panose="02010600030101010101" pitchFamily="2" charset="-122"/>
                <a:cs typeface="Times New Roman" panose="02020603050405020304" pitchFamily="18" charset="0"/>
              </a:rPr>
              <a:t>(‘nan’ est pour que Openpose ne mesure pas les end-effecteurs)</a:t>
            </a:r>
            <a:endParaRPr lang="zh-CN" altLang="zh-CN" sz="1200"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0BC12C7A-3AF5-546F-A4E5-53C27D6D9DCE}"/>
              </a:ext>
            </a:extLst>
          </p:cNvPr>
          <p:cNvSpPr/>
          <p:nvPr/>
        </p:nvSpPr>
        <p:spPr>
          <a:xfrm>
            <a:off x="4474129" y="255806"/>
            <a:ext cx="6630661"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Blazepose - Kinect - Openpose - Vicon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22006291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7923076" y="255806"/>
            <a:ext cx="3108672"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Petite conclusion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A65A6E36-8EB9-B006-FF9E-26D5C82F8C08}"/>
              </a:ext>
            </a:extLst>
          </p:cNvPr>
          <p:cNvSpPr txBox="1"/>
          <p:nvPr/>
        </p:nvSpPr>
        <p:spPr>
          <a:xfrm>
            <a:off x="2659019" y="1971861"/>
            <a:ext cx="8078251" cy="2353786"/>
          </a:xfrm>
          <a:prstGeom prst="rect">
            <a:avLst/>
          </a:prstGeom>
          <a:noFill/>
        </p:spPr>
        <p:txBody>
          <a:bodyPr wrap="square" rtlCol="0">
            <a:spAutoFit/>
          </a:bodyPr>
          <a:lstStyle/>
          <a:p>
            <a:pPr algn="just">
              <a:lnSpc>
                <a:spcPct val="150000"/>
              </a:lnSpc>
            </a:pPr>
            <a:r>
              <a:rPr lang="fr-CA" altLang="zh-CN" sz="2000" kern="1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D’après le tableau, comme l’écart moyen du Kinect est plus petite que celle de Blazepose, nous pensons que Kinect performe mieux. </a:t>
            </a:r>
          </a:p>
          <a:p>
            <a:pPr algn="just">
              <a:lnSpc>
                <a:spcPct val="150000"/>
              </a:lnSpc>
            </a:pPr>
            <a:r>
              <a:rPr lang="fr-CA" altLang="zh-CN" sz="2000" b="1" kern="100" dirty="0">
                <a:solidFill>
                  <a:srgbClr val="000000"/>
                </a:solidFill>
                <a:latin typeface="Cambria" panose="02040503050406030204" pitchFamily="18" charset="0"/>
                <a:ea typeface="等线" panose="02010600030101010101" pitchFamily="2" charset="-122"/>
                <a:cs typeface="Times New Roman" panose="02020603050405020304" pitchFamily="18" charset="0"/>
              </a:rPr>
              <a:t>D</a:t>
            </a:r>
            <a:r>
              <a:rPr lang="fr-CA" altLang="zh-CN" sz="2000" b="1" kern="1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ans les parties suivantes, nous utilisons les squelettes traités par le Kinect.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endParaRPr lang="zh-CN" altLang="en-US" sz="2000" dirty="0"/>
          </a:p>
        </p:txBody>
      </p:sp>
    </p:spTree>
    <p:extLst>
      <p:ext uri="{BB962C8B-B14F-4D97-AF65-F5344CB8AC3E}">
        <p14:creationId xmlns:p14="http://schemas.microsoft.com/office/powerpoint/2010/main" val="35245766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549CE2-CBE7-D7F6-0D24-97B0382A8FAF}"/>
              </a:ext>
            </a:extLst>
          </p:cNvPr>
          <p:cNvGrpSpPr/>
          <p:nvPr/>
        </p:nvGrpSpPr>
        <p:grpSpPr>
          <a:xfrm>
            <a:off x="1069432" y="2340023"/>
            <a:ext cx="3226407" cy="461665"/>
            <a:chOff x="1069432" y="2358199"/>
            <a:chExt cx="3226407" cy="461665"/>
          </a:xfrm>
        </p:grpSpPr>
        <p:sp>
          <p:nvSpPr>
            <p:cNvPr id="19" name="文本框 18"/>
            <p:cNvSpPr txBox="1"/>
            <p:nvPr/>
          </p:nvSpPr>
          <p:spPr>
            <a:xfrm>
              <a:off x="1442545" y="2358199"/>
              <a:ext cx="2853294"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Introduction</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5" name="Freeform 9"/>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9" name="组合 8">
            <a:extLst>
              <a:ext uri="{FF2B5EF4-FFF2-40B4-BE49-F238E27FC236}">
                <a16:creationId xmlns:a16="http://schemas.microsoft.com/office/drawing/2014/main" id="{4C53050D-4D70-FD8F-3B54-788EAFC2FE30}"/>
              </a:ext>
            </a:extLst>
          </p:cNvPr>
          <p:cNvGrpSpPr/>
          <p:nvPr/>
        </p:nvGrpSpPr>
        <p:grpSpPr>
          <a:xfrm>
            <a:off x="1069432" y="4476434"/>
            <a:ext cx="2859335" cy="461665"/>
            <a:chOff x="1069432" y="4435889"/>
            <a:chExt cx="2859335" cy="461665"/>
          </a:xfrm>
        </p:grpSpPr>
        <p:sp>
          <p:nvSpPr>
            <p:cNvPr id="21" name="文本框 20"/>
            <p:cNvSpPr txBox="1"/>
            <p:nvPr/>
          </p:nvSpPr>
          <p:spPr>
            <a:xfrm>
              <a:off x="1442545" y="4435889"/>
              <a:ext cx="2486222"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Conclusion</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6" name="Freeform 9"/>
            <p:cNvSpPr/>
            <p:nvPr/>
          </p:nvSpPr>
          <p:spPr bwMode="auto">
            <a:xfrm>
              <a:off x="1069432" y="4518974"/>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
        <p:nvSpPr>
          <p:cNvPr id="31" name="矩形 30"/>
          <p:cNvSpPr/>
          <p:nvPr/>
        </p:nvSpPr>
        <p:spPr>
          <a:xfrm>
            <a:off x="2007065" y="852574"/>
            <a:ext cx="3607047" cy="922418"/>
          </a:xfrm>
          <a:prstGeom prst="rect">
            <a:avLst/>
          </a:prstGeom>
          <a:noFill/>
          <a:ln w="38100">
            <a:solidFill>
              <a:srgbClr val="0F3C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4" name="文本框 33"/>
          <p:cNvSpPr txBox="1"/>
          <p:nvPr/>
        </p:nvSpPr>
        <p:spPr>
          <a:xfrm>
            <a:off x="2142050" y="1141321"/>
            <a:ext cx="3337076" cy="523220"/>
          </a:xfrm>
          <a:prstGeom prst="rect">
            <a:avLst/>
          </a:prstGeom>
          <a:noFill/>
        </p:spPr>
        <p:txBody>
          <a:bodyPr wrap="square" rtlCol="0">
            <a:spAutoFit/>
          </a:bodyPr>
          <a:lstStyle/>
          <a:p>
            <a:pPr algn="ctr"/>
            <a:r>
              <a:rPr lang="fr-CA" altLang="zh-CN"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rPr>
              <a:t>CONTENU</a:t>
            </a:r>
            <a:endParaRPr lang="zh-CN" altLang="en-US"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endParaRPr>
          </a:p>
        </p:txBody>
      </p:sp>
      <p:sp>
        <p:nvSpPr>
          <p:cNvPr id="37" name="矩形 36"/>
          <p:cNvSpPr/>
          <p:nvPr/>
        </p:nvSpPr>
        <p:spPr>
          <a:xfrm>
            <a:off x="3427435" y="821658"/>
            <a:ext cx="766308" cy="203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8" name="Freeform 5"/>
          <p:cNvSpPr>
            <a:spLocks noEditPoints="1"/>
          </p:cNvSpPr>
          <p:nvPr/>
        </p:nvSpPr>
        <p:spPr bwMode="auto">
          <a:xfrm>
            <a:off x="3427435" y="493722"/>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pic>
        <p:nvPicPr>
          <p:cNvPr id="14" name="Picture 2" descr="ENSTA Paris - Wikipedia">
            <a:extLst>
              <a:ext uri="{FF2B5EF4-FFF2-40B4-BE49-F238E27FC236}">
                <a16:creationId xmlns:a16="http://schemas.microsoft.com/office/drawing/2014/main" id="{13285154-71D0-4BFA-B9BE-F43FF7D1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5" y="0"/>
            <a:ext cx="46799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D3BD823-6729-04A1-4F9B-48A29F33D627}"/>
              </a:ext>
            </a:extLst>
          </p:cNvPr>
          <p:cNvGrpSpPr/>
          <p:nvPr/>
        </p:nvGrpSpPr>
        <p:grpSpPr>
          <a:xfrm>
            <a:off x="1069432" y="3055620"/>
            <a:ext cx="4946689" cy="461665"/>
            <a:chOff x="1069432" y="2358199"/>
            <a:chExt cx="4946689" cy="461665"/>
          </a:xfrm>
        </p:grpSpPr>
        <p:sp>
          <p:nvSpPr>
            <p:cNvPr id="4" name="文本框 3">
              <a:extLst>
                <a:ext uri="{FF2B5EF4-FFF2-40B4-BE49-F238E27FC236}">
                  <a16:creationId xmlns:a16="http://schemas.microsoft.com/office/drawing/2014/main" id="{289BA80C-7166-7056-96D6-419ED93AF0C8}"/>
                </a:ext>
              </a:extLst>
            </p:cNvPr>
            <p:cNvSpPr txBox="1"/>
            <p:nvPr/>
          </p:nvSpPr>
          <p:spPr>
            <a:xfrm>
              <a:off x="1442544" y="2358199"/>
              <a:ext cx="4573577" cy="461665"/>
            </a:xfrm>
            <a:prstGeom prst="rect">
              <a:avLst/>
            </a:prstGeom>
            <a:noFill/>
          </p:spPr>
          <p:txBody>
            <a:bodyPr wrap="square" rtlCol="0">
              <a:spAutoFit/>
            </a:bodyPr>
            <a:lstStyle>
              <a:defPPr>
                <a:defRPr lang="zh-CN"/>
              </a:defPPr>
              <a:lvl1pPr>
                <a:defRPr sz="2400" b="1">
                  <a:solidFill>
                    <a:schemeClr val="bg2"/>
                  </a:solidFill>
                  <a:latin typeface="Arial Black" panose="020B0A04020102020204" pitchFamily="34" charset="0"/>
                  <a:ea typeface="Microsoft YaHei" panose="020B0503020204020204" pitchFamily="34" charset="-122"/>
                </a:defRPr>
              </a:lvl1pPr>
            </a:lstStyle>
            <a:p>
              <a:r>
                <a:rPr lang="fr-FR" altLang="zh-CN" dirty="0">
                  <a:sym typeface="Microsoft YaHei" panose="020B0503020204020204" pitchFamily="34" charset="-122"/>
                </a:rPr>
                <a:t>Détection de mouvement</a:t>
              </a:r>
              <a:endParaRPr lang="zh-CN" altLang="en-US" dirty="0">
                <a:sym typeface="Microsoft YaHei" panose="020B0503020204020204" pitchFamily="34" charset="-122"/>
              </a:endParaRPr>
            </a:p>
          </p:txBody>
        </p:sp>
        <p:sp>
          <p:nvSpPr>
            <p:cNvPr id="5" name="Freeform 9">
              <a:extLst>
                <a:ext uri="{FF2B5EF4-FFF2-40B4-BE49-F238E27FC236}">
                  <a16:creationId xmlns:a16="http://schemas.microsoft.com/office/drawing/2014/main" id="{238C2ABB-3076-0CAD-FDC8-D256D8A00ABB}"/>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6" name="组合 5">
            <a:extLst>
              <a:ext uri="{FF2B5EF4-FFF2-40B4-BE49-F238E27FC236}">
                <a16:creationId xmlns:a16="http://schemas.microsoft.com/office/drawing/2014/main" id="{D5DFB6E5-0C74-36A7-8E1D-DB6998178D4B}"/>
              </a:ext>
            </a:extLst>
          </p:cNvPr>
          <p:cNvGrpSpPr/>
          <p:nvPr/>
        </p:nvGrpSpPr>
        <p:grpSpPr>
          <a:xfrm>
            <a:off x="1069432" y="3766027"/>
            <a:ext cx="4946689" cy="461665"/>
            <a:chOff x="1069432" y="2358199"/>
            <a:chExt cx="4946689" cy="461665"/>
          </a:xfrm>
        </p:grpSpPr>
        <p:sp>
          <p:nvSpPr>
            <p:cNvPr id="7" name="文本框 6">
              <a:extLst>
                <a:ext uri="{FF2B5EF4-FFF2-40B4-BE49-F238E27FC236}">
                  <a16:creationId xmlns:a16="http://schemas.microsoft.com/office/drawing/2014/main" id="{AFD3839A-1F27-D891-4F5A-7D5BC93B608B}"/>
                </a:ext>
              </a:extLst>
            </p:cNvPr>
            <p:cNvSpPr txBox="1"/>
            <p:nvPr/>
          </p:nvSpPr>
          <p:spPr>
            <a:xfrm>
              <a:off x="1442544" y="2358199"/>
              <a:ext cx="4573577" cy="461665"/>
            </a:xfrm>
            <a:prstGeom prst="rect">
              <a:avLst/>
            </a:prstGeom>
            <a:noFill/>
          </p:spPr>
          <p:txBody>
            <a:bodyPr wrap="square" rtlCol="0">
              <a:spAutoFit/>
            </a:bodyPr>
            <a:lstStyle>
              <a:defPPr>
                <a:defRPr lang="zh-CN"/>
              </a:defPPr>
              <a:lvl1pPr>
                <a:defRPr sz="2400" b="1">
                  <a:solidFill>
                    <a:schemeClr val="tx1">
                      <a:lumMod val="75000"/>
                      <a:lumOff val="25000"/>
                    </a:schemeClr>
                  </a:solidFill>
                  <a:latin typeface="Arial Black" panose="020B0A04020102020204" pitchFamily="34" charset="0"/>
                  <a:ea typeface="Microsoft YaHei" panose="020B0503020204020204" pitchFamily="34" charset="-122"/>
                </a:defRPr>
              </a:lvl1pPr>
            </a:lstStyle>
            <a:p>
              <a:r>
                <a:rPr lang="fr-FR" altLang="zh-CN" dirty="0">
                  <a:sym typeface="Microsoft YaHei" panose="020B0503020204020204" pitchFamily="34" charset="-122"/>
                </a:rPr>
                <a:t>Re-ciblage de mouvement</a:t>
              </a:r>
              <a:endParaRPr lang="zh-CN" altLang="en-US" dirty="0">
                <a:sym typeface="Microsoft YaHei" panose="020B0503020204020204" pitchFamily="34" charset="-122"/>
              </a:endParaRPr>
            </a:p>
          </p:txBody>
        </p:sp>
        <p:sp>
          <p:nvSpPr>
            <p:cNvPr id="8" name="Freeform 9">
              <a:extLst>
                <a:ext uri="{FF2B5EF4-FFF2-40B4-BE49-F238E27FC236}">
                  <a16:creationId xmlns:a16="http://schemas.microsoft.com/office/drawing/2014/main" id="{DDE283A4-E08B-DDDD-96F0-1DBDD12BE117}"/>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Tree>
    <p:extLst>
      <p:ext uri="{BB962C8B-B14F-4D97-AF65-F5344CB8AC3E}">
        <p14:creationId xmlns:p14="http://schemas.microsoft.com/office/powerpoint/2010/main" val="36516313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487991" y="255806"/>
            <a:ext cx="1518364"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Objectif</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DAFD1F7C-BB2B-86BA-E437-166830A4B253}"/>
              </a:ext>
            </a:extLst>
          </p:cNvPr>
          <p:cNvSpPr txBox="1"/>
          <p:nvPr/>
        </p:nvSpPr>
        <p:spPr>
          <a:xfrm>
            <a:off x="2565109" y="1930210"/>
            <a:ext cx="9196443" cy="707886"/>
          </a:xfrm>
          <a:prstGeom prst="rect">
            <a:avLst/>
          </a:prstGeom>
          <a:noFill/>
        </p:spPr>
        <p:txBody>
          <a:bodyPr wrap="square">
            <a:spAutoFit/>
          </a:bodyPr>
          <a:lstStyle/>
          <a:p>
            <a:r>
              <a:rPr lang="fr-CA" altLang="zh-CN" sz="2000" kern="50" dirty="0">
                <a:solidFill>
                  <a:srgbClr val="000000"/>
                </a:solidFill>
                <a:effectLst/>
                <a:latin typeface="Cambria" panose="02040503050406030204" pitchFamily="18" charset="0"/>
                <a:ea typeface="Andale Sans UI"/>
                <a:cs typeface="Times New Roman" panose="02020603050405020304" pitchFamily="18" charset="0"/>
              </a:rPr>
              <a:t>L’objectif de cette partie est de construire un modèle qui peut apprendre des trajectoires d’un personnage par un autre personnage. </a:t>
            </a:r>
            <a:endParaRPr lang="zh-CN" altLang="en-US" sz="2000" dirty="0"/>
          </a:p>
        </p:txBody>
      </p:sp>
      <p:grpSp>
        <p:nvGrpSpPr>
          <p:cNvPr id="13" name="组合 12">
            <a:extLst>
              <a:ext uri="{FF2B5EF4-FFF2-40B4-BE49-F238E27FC236}">
                <a16:creationId xmlns:a16="http://schemas.microsoft.com/office/drawing/2014/main" id="{AB230308-6BDD-5100-EC6F-FE603A7A4B46}"/>
              </a:ext>
            </a:extLst>
          </p:cNvPr>
          <p:cNvGrpSpPr/>
          <p:nvPr/>
        </p:nvGrpSpPr>
        <p:grpSpPr>
          <a:xfrm>
            <a:off x="7322547" y="3538503"/>
            <a:ext cx="2096656" cy="2130247"/>
            <a:chOff x="7322547" y="3538503"/>
            <a:chExt cx="2096656" cy="2130247"/>
          </a:xfrm>
        </p:grpSpPr>
        <p:grpSp>
          <p:nvGrpSpPr>
            <p:cNvPr id="11" name="组合 10">
              <a:extLst>
                <a:ext uri="{FF2B5EF4-FFF2-40B4-BE49-F238E27FC236}">
                  <a16:creationId xmlns:a16="http://schemas.microsoft.com/office/drawing/2014/main" id="{156CC3DE-8D95-DD2C-C252-1EC27596121D}"/>
                </a:ext>
              </a:extLst>
            </p:cNvPr>
            <p:cNvGrpSpPr/>
            <p:nvPr/>
          </p:nvGrpSpPr>
          <p:grpSpPr>
            <a:xfrm>
              <a:off x="9118895" y="4262893"/>
              <a:ext cx="300308" cy="251103"/>
              <a:chOff x="9118895" y="4262893"/>
              <a:chExt cx="300308" cy="251103"/>
            </a:xfrm>
          </p:grpSpPr>
          <p:sp>
            <p:nvSpPr>
              <p:cNvPr id="14" name="椭圆 13">
                <a:extLst>
                  <a:ext uri="{FF2B5EF4-FFF2-40B4-BE49-F238E27FC236}">
                    <a16:creationId xmlns:a16="http://schemas.microsoft.com/office/drawing/2014/main" id="{6E8B2EDB-D8EF-3617-24EF-CDD934013380}"/>
                  </a:ext>
                </a:extLst>
              </p:cNvPr>
              <p:cNvSpPr/>
              <p:nvPr/>
            </p:nvSpPr>
            <p:spPr>
              <a:xfrm rot="8191295">
                <a:off x="9118895" y="4262893"/>
                <a:ext cx="178230" cy="1137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7639FEC8-595B-811A-C038-B004CAF3B1B7}"/>
                  </a:ext>
                </a:extLst>
              </p:cNvPr>
              <p:cNvSpPr/>
              <p:nvPr/>
            </p:nvSpPr>
            <p:spPr>
              <a:xfrm rot="8191295">
                <a:off x="9240973" y="4336704"/>
                <a:ext cx="178230" cy="17729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E577E5A9-B48C-397C-B20A-F6FBBBB78105}"/>
                </a:ext>
              </a:extLst>
            </p:cNvPr>
            <p:cNvGrpSpPr/>
            <p:nvPr/>
          </p:nvGrpSpPr>
          <p:grpSpPr>
            <a:xfrm>
              <a:off x="8236776" y="3538503"/>
              <a:ext cx="178230" cy="291026"/>
              <a:chOff x="3985925" y="1472859"/>
              <a:chExt cx="208655" cy="533910"/>
            </a:xfrm>
          </p:grpSpPr>
          <p:sp>
            <p:nvSpPr>
              <p:cNvPr id="66" name="椭圆 65">
                <a:extLst>
                  <a:ext uri="{FF2B5EF4-FFF2-40B4-BE49-F238E27FC236}">
                    <a16:creationId xmlns:a16="http://schemas.microsoft.com/office/drawing/2014/main" id="{5FB287C5-73C6-298E-4873-EAFF6A7CCC1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CC684658-2575-8F4B-95E2-A2913A9A1C7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77822A08-9852-D1A0-7EB3-4A6BEA8962B4}"/>
                </a:ext>
              </a:extLst>
            </p:cNvPr>
            <p:cNvGrpSpPr/>
            <p:nvPr/>
          </p:nvGrpSpPr>
          <p:grpSpPr>
            <a:xfrm>
              <a:off x="8236775" y="3846255"/>
              <a:ext cx="178230" cy="291026"/>
              <a:chOff x="3985925" y="1472859"/>
              <a:chExt cx="208655" cy="533910"/>
            </a:xfrm>
          </p:grpSpPr>
          <p:sp>
            <p:nvSpPr>
              <p:cNvPr id="64" name="椭圆 63">
                <a:extLst>
                  <a:ext uri="{FF2B5EF4-FFF2-40B4-BE49-F238E27FC236}">
                    <a16:creationId xmlns:a16="http://schemas.microsoft.com/office/drawing/2014/main" id="{42334470-3514-F704-38A7-FB1E16F79DD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a:extLst>
                  <a:ext uri="{FF2B5EF4-FFF2-40B4-BE49-F238E27FC236}">
                    <a16:creationId xmlns:a16="http://schemas.microsoft.com/office/drawing/2014/main" id="{AE233F03-1A4C-BBCD-0C9B-B28C8A515F2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82FB45AE-50D4-587E-FE80-57008610799C}"/>
                </a:ext>
              </a:extLst>
            </p:cNvPr>
            <p:cNvGrpSpPr/>
            <p:nvPr/>
          </p:nvGrpSpPr>
          <p:grpSpPr>
            <a:xfrm>
              <a:off x="8236774" y="4152334"/>
              <a:ext cx="178230" cy="291026"/>
              <a:chOff x="3985925" y="1472859"/>
              <a:chExt cx="208655" cy="533910"/>
            </a:xfrm>
          </p:grpSpPr>
          <p:sp>
            <p:nvSpPr>
              <p:cNvPr id="62" name="椭圆 61">
                <a:extLst>
                  <a:ext uri="{FF2B5EF4-FFF2-40B4-BE49-F238E27FC236}">
                    <a16:creationId xmlns:a16="http://schemas.microsoft.com/office/drawing/2014/main" id="{A81F1A20-05DD-1A7F-3D5C-6CE8855B2C0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52B39476-1473-9844-9B58-A445F6B878C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C3492D4E-6778-84A3-5755-0C00BA92AC6B}"/>
                </a:ext>
              </a:extLst>
            </p:cNvPr>
            <p:cNvGrpSpPr/>
            <p:nvPr/>
          </p:nvGrpSpPr>
          <p:grpSpPr>
            <a:xfrm rot="6631154">
              <a:off x="8871723" y="3957783"/>
              <a:ext cx="113735" cy="456057"/>
              <a:chOff x="3985925" y="1472859"/>
              <a:chExt cx="208655" cy="533910"/>
            </a:xfrm>
          </p:grpSpPr>
          <p:sp>
            <p:nvSpPr>
              <p:cNvPr id="60" name="椭圆 59">
                <a:extLst>
                  <a:ext uri="{FF2B5EF4-FFF2-40B4-BE49-F238E27FC236}">
                    <a16:creationId xmlns:a16="http://schemas.microsoft.com/office/drawing/2014/main" id="{A950053C-B1B9-1204-03BC-7D2DEB57496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0CE6416C-377F-267D-B15B-22F4757DF4B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61D71C9B-46FB-8813-4797-CED7E3BD499A}"/>
                </a:ext>
              </a:extLst>
            </p:cNvPr>
            <p:cNvGrpSpPr/>
            <p:nvPr/>
          </p:nvGrpSpPr>
          <p:grpSpPr>
            <a:xfrm rot="5400000">
              <a:off x="8404484" y="3856278"/>
              <a:ext cx="113735" cy="456057"/>
              <a:chOff x="3985925" y="1472859"/>
              <a:chExt cx="208655" cy="533910"/>
            </a:xfrm>
          </p:grpSpPr>
          <p:sp>
            <p:nvSpPr>
              <p:cNvPr id="58" name="椭圆 57">
                <a:extLst>
                  <a:ext uri="{FF2B5EF4-FFF2-40B4-BE49-F238E27FC236}">
                    <a16:creationId xmlns:a16="http://schemas.microsoft.com/office/drawing/2014/main" id="{02FA4A87-36BF-593A-8E15-680D25EA63A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268EB8D2-A522-A41C-92AC-0AC73C2C662B}"/>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9A41D244-D4A3-67FD-F78A-D52D2E22CDAF}"/>
                </a:ext>
              </a:extLst>
            </p:cNvPr>
            <p:cNvGrpSpPr/>
            <p:nvPr/>
          </p:nvGrpSpPr>
          <p:grpSpPr>
            <a:xfrm rot="14808637">
              <a:off x="7675482" y="3948385"/>
              <a:ext cx="113735" cy="456057"/>
              <a:chOff x="3985925" y="1472859"/>
              <a:chExt cx="208655" cy="533910"/>
            </a:xfrm>
          </p:grpSpPr>
          <p:sp>
            <p:nvSpPr>
              <p:cNvPr id="56" name="椭圆 55">
                <a:extLst>
                  <a:ext uri="{FF2B5EF4-FFF2-40B4-BE49-F238E27FC236}">
                    <a16:creationId xmlns:a16="http://schemas.microsoft.com/office/drawing/2014/main" id="{3C7E3392-2637-9B21-ACA2-AC6D93A0DE2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41236E13-1E4C-2134-D711-A2ABE6F5869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9AE702B4-BC12-073C-36F5-DFEC4570CF7D}"/>
                </a:ext>
              </a:extLst>
            </p:cNvPr>
            <p:cNvGrpSpPr/>
            <p:nvPr/>
          </p:nvGrpSpPr>
          <p:grpSpPr>
            <a:xfrm rot="13490337">
              <a:off x="7322547" y="4240978"/>
              <a:ext cx="178230" cy="291026"/>
              <a:chOff x="3985925" y="1472859"/>
              <a:chExt cx="208655" cy="533910"/>
            </a:xfrm>
          </p:grpSpPr>
          <p:sp>
            <p:nvSpPr>
              <p:cNvPr id="54" name="椭圆 53">
                <a:extLst>
                  <a:ext uri="{FF2B5EF4-FFF2-40B4-BE49-F238E27FC236}">
                    <a16:creationId xmlns:a16="http://schemas.microsoft.com/office/drawing/2014/main" id="{BB67C10A-C073-F9C2-B8C6-1D7385F0079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A3241657-D524-E76A-5BB3-712FB4CAD20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F7F93E8C-AADB-1AFF-2A6D-27BD1B1C81FB}"/>
                </a:ext>
              </a:extLst>
            </p:cNvPr>
            <p:cNvGrpSpPr/>
            <p:nvPr/>
          </p:nvGrpSpPr>
          <p:grpSpPr>
            <a:xfrm rot="16200000">
              <a:off x="8126656" y="3852385"/>
              <a:ext cx="113735" cy="456057"/>
              <a:chOff x="3985925" y="1472859"/>
              <a:chExt cx="208655" cy="533910"/>
            </a:xfrm>
          </p:grpSpPr>
          <p:sp>
            <p:nvSpPr>
              <p:cNvPr id="52" name="椭圆 51">
                <a:extLst>
                  <a:ext uri="{FF2B5EF4-FFF2-40B4-BE49-F238E27FC236}">
                    <a16:creationId xmlns:a16="http://schemas.microsoft.com/office/drawing/2014/main" id="{AF183C08-533F-0587-FB8B-802433334E6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2F39D1E5-543B-2FC1-390B-C3DB5F188BFB}"/>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6DA92F3C-D80D-037F-5B50-7F13D366A2CE}"/>
                </a:ext>
              </a:extLst>
            </p:cNvPr>
            <p:cNvGrpSpPr/>
            <p:nvPr/>
          </p:nvGrpSpPr>
          <p:grpSpPr>
            <a:xfrm>
              <a:off x="8233323" y="4465276"/>
              <a:ext cx="178230" cy="291026"/>
              <a:chOff x="3985925" y="1472859"/>
              <a:chExt cx="208655" cy="533910"/>
            </a:xfrm>
          </p:grpSpPr>
          <p:sp>
            <p:nvSpPr>
              <p:cNvPr id="50" name="椭圆 49">
                <a:extLst>
                  <a:ext uri="{FF2B5EF4-FFF2-40B4-BE49-F238E27FC236}">
                    <a16:creationId xmlns:a16="http://schemas.microsoft.com/office/drawing/2014/main" id="{46F691C3-3896-3F31-3210-2B67D244542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B4506491-53BC-C918-006D-D858544AF071}"/>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16ECF3FA-2811-C456-CDC2-1731E23AD432}"/>
                </a:ext>
              </a:extLst>
            </p:cNvPr>
            <p:cNvGrpSpPr/>
            <p:nvPr/>
          </p:nvGrpSpPr>
          <p:grpSpPr>
            <a:xfrm rot="7549863">
              <a:off x="8760447" y="4752089"/>
              <a:ext cx="193171" cy="391580"/>
              <a:chOff x="3985925" y="1472859"/>
              <a:chExt cx="208655" cy="533910"/>
            </a:xfrm>
          </p:grpSpPr>
          <p:sp>
            <p:nvSpPr>
              <p:cNvPr id="48" name="椭圆 47">
                <a:extLst>
                  <a:ext uri="{FF2B5EF4-FFF2-40B4-BE49-F238E27FC236}">
                    <a16:creationId xmlns:a16="http://schemas.microsoft.com/office/drawing/2014/main" id="{7C7E75FF-3BB6-952D-B9FE-136EE8B5D79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58566BE2-5276-285A-D6ED-CB1D1F1A403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784CE5F8-9695-1D61-81E6-0F93F7832CF9}"/>
                </a:ext>
              </a:extLst>
            </p:cNvPr>
            <p:cNvGrpSpPr/>
            <p:nvPr/>
          </p:nvGrpSpPr>
          <p:grpSpPr>
            <a:xfrm rot="10800000">
              <a:off x="8938560" y="5075083"/>
              <a:ext cx="178230" cy="291026"/>
              <a:chOff x="3985925" y="1472859"/>
              <a:chExt cx="208655" cy="533910"/>
            </a:xfrm>
          </p:grpSpPr>
          <p:sp>
            <p:nvSpPr>
              <p:cNvPr id="46" name="椭圆 45">
                <a:extLst>
                  <a:ext uri="{FF2B5EF4-FFF2-40B4-BE49-F238E27FC236}">
                    <a16:creationId xmlns:a16="http://schemas.microsoft.com/office/drawing/2014/main" id="{83A1359C-BFDA-C32C-2F2B-EE9B5FD0AB3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2D0F107C-4022-22EE-2387-D05AD55AF2C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FC873CC7-A473-8C47-F739-444EEF8BED3C}"/>
                </a:ext>
              </a:extLst>
            </p:cNvPr>
            <p:cNvGrpSpPr/>
            <p:nvPr/>
          </p:nvGrpSpPr>
          <p:grpSpPr>
            <a:xfrm rot="10800000">
              <a:off x="8937780" y="5377724"/>
              <a:ext cx="178230" cy="291026"/>
              <a:chOff x="3985925" y="1472859"/>
              <a:chExt cx="208655" cy="533910"/>
            </a:xfrm>
          </p:grpSpPr>
          <p:sp>
            <p:nvSpPr>
              <p:cNvPr id="44" name="椭圆 43">
                <a:extLst>
                  <a:ext uri="{FF2B5EF4-FFF2-40B4-BE49-F238E27FC236}">
                    <a16:creationId xmlns:a16="http://schemas.microsoft.com/office/drawing/2014/main" id="{1B9B8FA0-50ED-4FBC-D9E1-34959AC8768C}"/>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A048A982-0145-6C61-20CD-4B3734990D9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等腰三角形 42">
              <a:extLst>
                <a:ext uri="{FF2B5EF4-FFF2-40B4-BE49-F238E27FC236}">
                  <a16:creationId xmlns:a16="http://schemas.microsoft.com/office/drawing/2014/main" id="{BE1A6C81-8762-1B13-A800-F68A632F6E4F}"/>
                </a:ext>
              </a:extLst>
            </p:cNvPr>
            <p:cNvSpPr/>
            <p:nvPr/>
          </p:nvSpPr>
          <p:spPr>
            <a:xfrm rot="6873174">
              <a:off x="8475197" y="4635598"/>
              <a:ext cx="113735" cy="277827"/>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9366C3B5-2763-6D20-23C2-35789E99A32F}"/>
                </a:ext>
              </a:extLst>
            </p:cNvPr>
            <p:cNvGrpSpPr/>
            <p:nvPr/>
          </p:nvGrpSpPr>
          <p:grpSpPr>
            <a:xfrm rot="10800000">
              <a:off x="7550916" y="5061904"/>
              <a:ext cx="178230" cy="291026"/>
              <a:chOff x="3985925" y="1472859"/>
              <a:chExt cx="208655" cy="533910"/>
            </a:xfrm>
          </p:grpSpPr>
          <p:sp>
            <p:nvSpPr>
              <p:cNvPr id="40" name="椭圆 39">
                <a:extLst>
                  <a:ext uri="{FF2B5EF4-FFF2-40B4-BE49-F238E27FC236}">
                    <a16:creationId xmlns:a16="http://schemas.microsoft.com/office/drawing/2014/main" id="{66003AA6-6279-5AE9-4DCF-52FD7C5EE5A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FC7704B9-4FDA-946C-F540-DC5583B63D6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BA3EAC4C-7EB1-34F2-0D01-7D35D445A26C}"/>
                </a:ext>
              </a:extLst>
            </p:cNvPr>
            <p:cNvGrpSpPr/>
            <p:nvPr/>
          </p:nvGrpSpPr>
          <p:grpSpPr>
            <a:xfrm rot="10800000">
              <a:off x="7550136" y="5364545"/>
              <a:ext cx="178230" cy="291026"/>
              <a:chOff x="3985925" y="1472859"/>
              <a:chExt cx="208655" cy="533910"/>
            </a:xfrm>
          </p:grpSpPr>
          <p:sp>
            <p:nvSpPr>
              <p:cNvPr id="38" name="椭圆 37">
                <a:extLst>
                  <a:ext uri="{FF2B5EF4-FFF2-40B4-BE49-F238E27FC236}">
                    <a16:creationId xmlns:a16="http://schemas.microsoft.com/office/drawing/2014/main" id="{59E2E2A5-272C-66D2-4B1E-C2D70EF80EDC}"/>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DC6CEFC1-1F72-CA66-3426-B93CE49A3D9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a:extLst>
                <a:ext uri="{FF2B5EF4-FFF2-40B4-BE49-F238E27FC236}">
                  <a16:creationId xmlns:a16="http://schemas.microsoft.com/office/drawing/2014/main" id="{D3ACA5E9-E59A-E6BA-C1CE-1DA8D7563E48}"/>
                </a:ext>
              </a:extLst>
            </p:cNvPr>
            <p:cNvSpPr/>
            <p:nvPr/>
          </p:nvSpPr>
          <p:spPr>
            <a:xfrm rot="14801205">
              <a:off x="8059835" y="4631457"/>
              <a:ext cx="113735" cy="277827"/>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9DEE7B0-5903-7000-3EE9-29264FF32FAF}"/>
                </a:ext>
              </a:extLst>
            </p:cNvPr>
            <p:cNvGrpSpPr/>
            <p:nvPr/>
          </p:nvGrpSpPr>
          <p:grpSpPr>
            <a:xfrm rot="13996273">
              <a:off x="7710952" y="4768453"/>
              <a:ext cx="200260" cy="358852"/>
              <a:chOff x="3985925" y="1472859"/>
              <a:chExt cx="208655" cy="533910"/>
            </a:xfrm>
          </p:grpSpPr>
          <p:sp>
            <p:nvSpPr>
              <p:cNvPr id="34" name="椭圆 33">
                <a:extLst>
                  <a:ext uri="{FF2B5EF4-FFF2-40B4-BE49-F238E27FC236}">
                    <a16:creationId xmlns:a16="http://schemas.microsoft.com/office/drawing/2014/main" id="{F50585A4-3E76-207D-72F5-3DA9E0BFDFA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C952E864-5FD9-F1EE-B40B-194A6701DDB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a:extLst>
              <a:ext uri="{FF2B5EF4-FFF2-40B4-BE49-F238E27FC236}">
                <a16:creationId xmlns:a16="http://schemas.microsoft.com/office/drawing/2014/main" id="{4440F482-3549-2223-E5AF-EA686A46A4D3}"/>
              </a:ext>
            </a:extLst>
          </p:cNvPr>
          <p:cNvGrpSpPr/>
          <p:nvPr/>
        </p:nvGrpSpPr>
        <p:grpSpPr>
          <a:xfrm>
            <a:off x="3540863" y="3149210"/>
            <a:ext cx="1347245" cy="2668584"/>
            <a:chOff x="3540863" y="3149210"/>
            <a:chExt cx="1347245" cy="2668584"/>
          </a:xfrm>
        </p:grpSpPr>
        <p:sp>
          <p:nvSpPr>
            <p:cNvPr id="69" name="椭圆 68">
              <a:extLst>
                <a:ext uri="{FF2B5EF4-FFF2-40B4-BE49-F238E27FC236}">
                  <a16:creationId xmlns:a16="http://schemas.microsoft.com/office/drawing/2014/main" id="{8085497C-910C-EACD-62D9-0B67D1D12083}"/>
                </a:ext>
              </a:extLst>
            </p:cNvPr>
            <p:cNvSpPr/>
            <p:nvPr/>
          </p:nvSpPr>
          <p:spPr>
            <a:xfrm rot="8191295">
              <a:off x="4666783" y="3954270"/>
              <a:ext cx="105957" cy="14622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5434D0A8-D94E-F42D-3B3E-04A3A67FA809}"/>
                </a:ext>
              </a:extLst>
            </p:cNvPr>
            <p:cNvSpPr/>
            <p:nvPr/>
          </p:nvSpPr>
          <p:spPr>
            <a:xfrm rot="8191295">
              <a:off x="4782151" y="4043027"/>
              <a:ext cx="105957" cy="22793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28DAA1B4-5D38-FFAE-414A-A6035D6D327C}"/>
                </a:ext>
              </a:extLst>
            </p:cNvPr>
            <p:cNvGrpSpPr/>
            <p:nvPr/>
          </p:nvGrpSpPr>
          <p:grpSpPr>
            <a:xfrm>
              <a:off x="4124122" y="3149210"/>
              <a:ext cx="105957" cy="374153"/>
              <a:chOff x="3985925" y="1472859"/>
              <a:chExt cx="208655" cy="533910"/>
            </a:xfrm>
          </p:grpSpPr>
          <p:sp>
            <p:nvSpPr>
              <p:cNvPr id="120" name="椭圆 119">
                <a:extLst>
                  <a:ext uri="{FF2B5EF4-FFF2-40B4-BE49-F238E27FC236}">
                    <a16:creationId xmlns:a16="http://schemas.microsoft.com/office/drawing/2014/main" id="{A3358F96-DDA5-8EE7-A4B5-4A749A58B6E0}"/>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等腰三角形 120">
                <a:extLst>
                  <a:ext uri="{FF2B5EF4-FFF2-40B4-BE49-F238E27FC236}">
                    <a16:creationId xmlns:a16="http://schemas.microsoft.com/office/drawing/2014/main" id="{33054E78-A528-9319-6FFE-E3942AC5F8B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75A32368-DA6A-5868-DD19-6E460CDE0F02}"/>
                </a:ext>
              </a:extLst>
            </p:cNvPr>
            <p:cNvGrpSpPr/>
            <p:nvPr/>
          </p:nvGrpSpPr>
          <p:grpSpPr>
            <a:xfrm>
              <a:off x="4124121" y="3544866"/>
              <a:ext cx="105957" cy="374153"/>
              <a:chOff x="3985925" y="1472859"/>
              <a:chExt cx="208655" cy="533910"/>
            </a:xfrm>
          </p:grpSpPr>
          <p:sp>
            <p:nvSpPr>
              <p:cNvPr id="118" name="椭圆 117">
                <a:extLst>
                  <a:ext uri="{FF2B5EF4-FFF2-40B4-BE49-F238E27FC236}">
                    <a16:creationId xmlns:a16="http://schemas.microsoft.com/office/drawing/2014/main" id="{5AE71C84-903B-1397-7189-EF4B83D0AD7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等腰三角形 118">
                <a:extLst>
                  <a:ext uri="{FF2B5EF4-FFF2-40B4-BE49-F238E27FC236}">
                    <a16:creationId xmlns:a16="http://schemas.microsoft.com/office/drawing/2014/main" id="{8FCDC381-FE18-7E00-528A-E35847DD6D1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8B51F746-FE56-E969-5737-1ED16CEF7403}"/>
                </a:ext>
              </a:extLst>
            </p:cNvPr>
            <p:cNvGrpSpPr/>
            <p:nvPr/>
          </p:nvGrpSpPr>
          <p:grpSpPr>
            <a:xfrm>
              <a:off x="4124121" y="3938371"/>
              <a:ext cx="105957" cy="374153"/>
              <a:chOff x="3985925" y="1472859"/>
              <a:chExt cx="208655" cy="533910"/>
            </a:xfrm>
          </p:grpSpPr>
          <p:sp>
            <p:nvSpPr>
              <p:cNvPr id="116" name="椭圆 115">
                <a:extLst>
                  <a:ext uri="{FF2B5EF4-FFF2-40B4-BE49-F238E27FC236}">
                    <a16:creationId xmlns:a16="http://schemas.microsoft.com/office/drawing/2014/main" id="{C571B0B9-0C18-59A9-6588-E665CABABE3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a:extLst>
                  <a:ext uri="{FF2B5EF4-FFF2-40B4-BE49-F238E27FC236}">
                    <a16:creationId xmlns:a16="http://schemas.microsoft.com/office/drawing/2014/main" id="{A97BD792-661D-C7DB-6361-AE9DDC17A31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E89F3A72-BBF9-4616-A7A8-3560B2531EDB}"/>
                </a:ext>
              </a:extLst>
            </p:cNvPr>
            <p:cNvGrpSpPr/>
            <p:nvPr/>
          </p:nvGrpSpPr>
          <p:grpSpPr>
            <a:xfrm rot="6631154">
              <a:off x="4462295" y="3782728"/>
              <a:ext cx="146221" cy="271125"/>
              <a:chOff x="3985925" y="1472859"/>
              <a:chExt cx="208655" cy="533910"/>
            </a:xfrm>
          </p:grpSpPr>
          <p:sp>
            <p:nvSpPr>
              <p:cNvPr id="114" name="椭圆 113">
                <a:extLst>
                  <a:ext uri="{FF2B5EF4-FFF2-40B4-BE49-F238E27FC236}">
                    <a16:creationId xmlns:a16="http://schemas.microsoft.com/office/drawing/2014/main" id="{E6868D91-2CC6-6D70-B38A-54C4BFEB164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114">
                <a:extLst>
                  <a:ext uri="{FF2B5EF4-FFF2-40B4-BE49-F238E27FC236}">
                    <a16:creationId xmlns:a16="http://schemas.microsoft.com/office/drawing/2014/main" id="{109A7C21-9C55-17EE-FC0A-2C4576EA2FA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a16="http://schemas.microsoft.com/office/drawing/2014/main" id="{B1089BCD-A7AD-EBD1-C8C8-5CA013C2780B}"/>
                </a:ext>
              </a:extLst>
            </p:cNvPr>
            <p:cNvGrpSpPr/>
            <p:nvPr/>
          </p:nvGrpSpPr>
          <p:grpSpPr>
            <a:xfrm rot="5400000">
              <a:off x="4184521" y="3715350"/>
              <a:ext cx="146221" cy="271125"/>
              <a:chOff x="3985925" y="1472859"/>
              <a:chExt cx="208655" cy="533910"/>
            </a:xfrm>
          </p:grpSpPr>
          <p:sp>
            <p:nvSpPr>
              <p:cNvPr id="112" name="椭圆 111">
                <a:extLst>
                  <a:ext uri="{FF2B5EF4-FFF2-40B4-BE49-F238E27FC236}">
                    <a16:creationId xmlns:a16="http://schemas.microsoft.com/office/drawing/2014/main" id="{C49AB9D6-6290-3B50-6F9F-2C869C5EC1A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a:extLst>
                  <a:ext uri="{FF2B5EF4-FFF2-40B4-BE49-F238E27FC236}">
                    <a16:creationId xmlns:a16="http://schemas.microsoft.com/office/drawing/2014/main" id="{2A1905D3-90D0-097A-8732-AB865407167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E1EFAA66-9E70-1798-2605-9FFBDE1C1C88}"/>
                </a:ext>
              </a:extLst>
            </p:cNvPr>
            <p:cNvGrpSpPr/>
            <p:nvPr/>
          </p:nvGrpSpPr>
          <p:grpSpPr>
            <a:xfrm rot="14808637">
              <a:off x="3751130" y="3770646"/>
              <a:ext cx="146221" cy="271125"/>
              <a:chOff x="3985925" y="1472859"/>
              <a:chExt cx="208655" cy="533910"/>
            </a:xfrm>
          </p:grpSpPr>
          <p:sp>
            <p:nvSpPr>
              <p:cNvPr id="110" name="椭圆 109">
                <a:extLst>
                  <a:ext uri="{FF2B5EF4-FFF2-40B4-BE49-F238E27FC236}">
                    <a16:creationId xmlns:a16="http://schemas.microsoft.com/office/drawing/2014/main" id="{A652636D-8A7D-D9BD-A35C-03F8CFE3023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等腰三角形 110">
                <a:extLst>
                  <a:ext uri="{FF2B5EF4-FFF2-40B4-BE49-F238E27FC236}">
                    <a16:creationId xmlns:a16="http://schemas.microsoft.com/office/drawing/2014/main" id="{6BB0346C-014B-9664-9B7B-E1A46ACD373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3E74EF07-5647-A04A-F624-2B893FF21327}"/>
                </a:ext>
              </a:extLst>
            </p:cNvPr>
            <p:cNvGrpSpPr/>
            <p:nvPr/>
          </p:nvGrpSpPr>
          <p:grpSpPr>
            <a:xfrm rot="13490337">
              <a:off x="3540863" y="3927242"/>
              <a:ext cx="105957" cy="374153"/>
              <a:chOff x="3985925" y="1472859"/>
              <a:chExt cx="208655" cy="533910"/>
            </a:xfrm>
          </p:grpSpPr>
          <p:sp>
            <p:nvSpPr>
              <p:cNvPr id="108" name="椭圆 107">
                <a:extLst>
                  <a:ext uri="{FF2B5EF4-FFF2-40B4-BE49-F238E27FC236}">
                    <a16:creationId xmlns:a16="http://schemas.microsoft.com/office/drawing/2014/main" id="{CE8EFE3B-7D35-53C6-EAE6-179157B3270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a:extLst>
                  <a:ext uri="{FF2B5EF4-FFF2-40B4-BE49-F238E27FC236}">
                    <a16:creationId xmlns:a16="http://schemas.microsoft.com/office/drawing/2014/main" id="{10D58B4B-01CC-9DF3-0CD9-C3835D3F709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BCEB3816-9B2D-0AA6-9CEA-602A68E82980}"/>
                </a:ext>
              </a:extLst>
            </p:cNvPr>
            <p:cNvGrpSpPr/>
            <p:nvPr/>
          </p:nvGrpSpPr>
          <p:grpSpPr>
            <a:xfrm rot="16200000">
              <a:off x="4019353" y="3710345"/>
              <a:ext cx="146221" cy="271125"/>
              <a:chOff x="3985925" y="1472859"/>
              <a:chExt cx="208655" cy="533910"/>
            </a:xfrm>
          </p:grpSpPr>
          <p:sp>
            <p:nvSpPr>
              <p:cNvPr id="106" name="椭圆 105">
                <a:extLst>
                  <a:ext uri="{FF2B5EF4-FFF2-40B4-BE49-F238E27FC236}">
                    <a16:creationId xmlns:a16="http://schemas.microsoft.com/office/drawing/2014/main" id="{2F0F4284-5548-99CA-872D-20BE0D38850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等腰三角形 106">
                <a:extLst>
                  <a:ext uri="{FF2B5EF4-FFF2-40B4-BE49-F238E27FC236}">
                    <a16:creationId xmlns:a16="http://schemas.microsoft.com/office/drawing/2014/main" id="{E0C92B0D-9C3C-3540-0CBB-5815D135514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38616D9C-AD5D-E192-B692-68854CD297A0}"/>
                </a:ext>
              </a:extLst>
            </p:cNvPr>
            <p:cNvGrpSpPr/>
            <p:nvPr/>
          </p:nvGrpSpPr>
          <p:grpSpPr>
            <a:xfrm>
              <a:off x="4122069" y="4340700"/>
              <a:ext cx="105957" cy="374153"/>
              <a:chOff x="3985925" y="1472859"/>
              <a:chExt cx="208655" cy="533910"/>
            </a:xfrm>
          </p:grpSpPr>
          <p:sp>
            <p:nvSpPr>
              <p:cNvPr id="104" name="椭圆 103">
                <a:extLst>
                  <a:ext uri="{FF2B5EF4-FFF2-40B4-BE49-F238E27FC236}">
                    <a16:creationId xmlns:a16="http://schemas.microsoft.com/office/drawing/2014/main" id="{27937253-E9B9-FF81-1CAD-0FC004ECA4C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4">
                <a:extLst>
                  <a:ext uri="{FF2B5EF4-FFF2-40B4-BE49-F238E27FC236}">
                    <a16:creationId xmlns:a16="http://schemas.microsoft.com/office/drawing/2014/main" id="{3D184A8E-BCAF-E8E0-5415-1E5E26493ED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EF220A28-C94A-EDD7-4371-F114FB1966C2}"/>
                </a:ext>
              </a:extLst>
            </p:cNvPr>
            <p:cNvGrpSpPr/>
            <p:nvPr/>
          </p:nvGrpSpPr>
          <p:grpSpPr>
            <a:xfrm rot="8135389">
              <a:off x="4433697" y="4708576"/>
              <a:ext cx="105957" cy="374153"/>
              <a:chOff x="3985925" y="1472859"/>
              <a:chExt cx="208655" cy="533910"/>
            </a:xfrm>
          </p:grpSpPr>
          <p:sp>
            <p:nvSpPr>
              <p:cNvPr id="102" name="椭圆 101">
                <a:extLst>
                  <a:ext uri="{FF2B5EF4-FFF2-40B4-BE49-F238E27FC236}">
                    <a16:creationId xmlns:a16="http://schemas.microsoft.com/office/drawing/2014/main" id="{BE8CBD92-0862-A386-953B-1CCCF5E9C30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a:extLst>
                  <a:ext uri="{FF2B5EF4-FFF2-40B4-BE49-F238E27FC236}">
                    <a16:creationId xmlns:a16="http://schemas.microsoft.com/office/drawing/2014/main" id="{223B2D6A-69C0-A522-0763-38B9F13000B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a:extLst>
                <a:ext uri="{FF2B5EF4-FFF2-40B4-BE49-F238E27FC236}">
                  <a16:creationId xmlns:a16="http://schemas.microsoft.com/office/drawing/2014/main" id="{9C1BFAC1-1C6C-1521-0D43-DFD1064A9B5B}"/>
                </a:ext>
              </a:extLst>
            </p:cNvPr>
            <p:cNvGrpSpPr/>
            <p:nvPr/>
          </p:nvGrpSpPr>
          <p:grpSpPr>
            <a:xfrm rot="10800000">
              <a:off x="4566871" y="5030008"/>
              <a:ext cx="105957" cy="374153"/>
              <a:chOff x="3985925" y="1472859"/>
              <a:chExt cx="208655" cy="533910"/>
            </a:xfrm>
          </p:grpSpPr>
          <p:sp>
            <p:nvSpPr>
              <p:cNvPr id="100" name="椭圆 99">
                <a:extLst>
                  <a:ext uri="{FF2B5EF4-FFF2-40B4-BE49-F238E27FC236}">
                    <a16:creationId xmlns:a16="http://schemas.microsoft.com/office/drawing/2014/main" id="{0D03CE9D-339E-420A-6DB5-82292B0772E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等腰三角形 100">
                <a:extLst>
                  <a:ext uri="{FF2B5EF4-FFF2-40B4-BE49-F238E27FC236}">
                    <a16:creationId xmlns:a16="http://schemas.microsoft.com/office/drawing/2014/main" id="{76B9DE33-6322-E44C-EFA7-B7B0D127BFD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a:extLst>
                <a:ext uri="{FF2B5EF4-FFF2-40B4-BE49-F238E27FC236}">
                  <a16:creationId xmlns:a16="http://schemas.microsoft.com/office/drawing/2014/main" id="{A45D40FE-EDA3-F519-4BCF-734DD4BC742F}"/>
                </a:ext>
              </a:extLst>
            </p:cNvPr>
            <p:cNvGrpSpPr/>
            <p:nvPr/>
          </p:nvGrpSpPr>
          <p:grpSpPr>
            <a:xfrm rot="10800000">
              <a:off x="4566407" y="5443641"/>
              <a:ext cx="105957" cy="374153"/>
              <a:chOff x="3985925" y="1472859"/>
              <a:chExt cx="208655" cy="533910"/>
            </a:xfrm>
          </p:grpSpPr>
          <p:sp>
            <p:nvSpPr>
              <p:cNvPr id="98" name="椭圆 97">
                <a:extLst>
                  <a:ext uri="{FF2B5EF4-FFF2-40B4-BE49-F238E27FC236}">
                    <a16:creationId xmlns:a16="http://schemas.microsoft.com/office/drawing/2014/main" id="{31A81652-5C40-254A-7E9B-6E16A801EE7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a:extLst>
                  <a:ext uri="{FF2B5EF4-FFF2-40B4-BE49-F238E27FC236}">
                    <a16:creationId xmlns:a16="http://schemas.microsoft.com/office/drawing/2014/main" id="{41E1C171-2F7B-34FB-9B9F-6ACF824770E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等腰三角形 96">
              <a:extLst>
                <a:ext uri="{FF2B5EF4-FFF2-40B4-BE49-F238E27FC236}">
                  <a16:creationId xmlns:a16="http://schemas.microsoft.com/office/drawing/2014/main" id="{5C006708-6023-A170-F743-A2D86B11BF37}"/>
                </a:ext>
              </a:extLst>
            </p:cNvPr>
            <p:cNvSpPr/>
            <p:nvPr/>
          </p:nvSpPr>
          <p:spPr>
            <a:xfrm rot="6873174">
              <a:off x="4226560" y="4630087"/>
              <a:ext cx="146221" cy="165168"/>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A27FA4F-AA2B-FC2F-E1BB-FC6EC45DD983}"/>
                </a:ext>
              </a:extLst>
            </p:cNvPr>
            <p:cNvGrpSpPr/>
            <p:nvPr/>
          </p:nvGrpSpPr>
          <p:grpSpPr>
            <a:xfrm rot="10800000">
              <a:off x="3694488" y="5028845"/>
              <a:ext cx="105957" cy="374153"/>
              <a:chOff x="3985925" y="1472859"/>
              <a:chExt cx="208655" cy="533910"/>
            </a:xfrm>
          </p:grpSpPr>
          <p:sp>
            <p:nvSpPr>
              <p:cNvPr id="94" name="椭圆 93">
                <a:extLst>
                  <a:ext uri="{FF2B5EF4-FFF2-40B4-BE49-F238E27FC236}">
                    <a16:creationId xmlns:a16="http://schemas.microsoft.com/office/drawing/2014/main" id="{E16B033B-052B-D3F1-1CD8-4887B4A9BD2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a:extLst>
                  <a:ext uri="{FF2B5EF4-FFF2-40B4-BE49-F238E27FC236}">
                    <a16:creationId xmlns:a16="http://schemas.microsoft.com/office/drawing/2014/main" id="{38DD4CD3-C0AA-0A8C-CE97-56E132EDD81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id="{193AC27F-E30F-E21C-2AB4-C5606104630F}"/>
                </a:ext>
              </a:extLst>
            </p:cNvPr>
            <p:cNvGrpSpPr/>
            <p:nvPr/>
          </p:nvGrpSpPr>
          <p:grpSpPr>
            <a:xfrm rot="10800000">
              <a:off x="3694025" y="5436342"/>
              <a:ext cx="105957" cy="374153"/>
              <a:chOff x="3985925" y="1472859"/>
              <a:chExt cx="208655" cy="533910"/>
            </a:xfrm>
          </p:grpSpPr>
          <p:sp>
            <p:nvSpPr>
              <p:cNvPr id="92" name="椭圆 91">
                <a:extLst>
                  <a:ext uri="{FF2B5EF4-FFF2-40B4-BE49-F238E27FC236}">
                    <a16:creationId xmlns:a16="http://schemas.microsoft.com/office/drawing/2014/main" id="{A3A0A9D4-FBCF-DC2F-A660-C2A23CA4162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a:extLst>
                  <a:ext uri="{FF2B5EF4-FFF2-40B4-BE49-F238E27FC236}">
                    <a16:creationId xmlns:a16="http://schemas.microsoft.com/office/drawing/2014/main" id="{0C35F2E9-412A-C27D-0CD5-801A3DC570C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等腰三角形 90">
              <a:extLst>
                <a:ext uri="{FF2B5EF4-FFF2-40B4-BE49-F238E27FC236}">
                  <a16:creationId xmlns:a16="http://schemas.microsoft.com/office/drawing/2014/main" id="{34E9ADFA-E45F-B118-EAB4-018A3C052D05}"/>
                </a:ext>
              </a:extLst>
            </p:cNvPr>
            <p:cNvSpPr/>
            <p:nvPr/>
          </p:nvSpPr>
          <p:spPr>
            <a:xfrm rot="14801205">
              <a:off x="3979628" y="4625979"/>
              <a:ext cx="146221" cy="165168"/>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152EBC50-7835-93B7-F073-B1C35137489B}"/>
                </a:ext>
              </a:extLst>
            </p:cNvPr>
            <p:cNvGrpSpPr/>
            <p:nvPr/>
          </p:nvGrpSpPr>
          <p:grpSpPr>
            <a:xfrm rot="12804033">
              <a:off x="3810997" y="4709356"/>
              <a:ext cx="114197" cy="343850"/>
              <a:chOff x="3985925" y="1472859"/>
              <a:chExt cx="208655" cy="533910"/>
            </a:xfrm>
          </p:grpSpPr>
          <p:sp>
            <p:nvSpPr>
              <p:cNvPr id="88" name="椭圆 87">
                <a:extLst>
                  <a:ext uri="{FF2B5EF4-FFF2-40B4-BE49-F238E27FC236}">
                    <a16:creationId xmlns:a16="http://schemas.microsoft.com/office/drawing/2014/main" id="{755D143F-478E-D325-098C-77B03C965F9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a:extLst>
                  <a:ext uri="{FF2B5EF4-FFF2-40B4-BE49-F238E27FC236}">
                    <a16:creationId xmlns:a16="http://schemas.microsoft.com/office/drawing/2014/main" id="{6965E55F-7DDB-3AF1-7151-59227C53E3A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3" name="箭头: 右 122">
            <a:extLst>
              <a:ext uri="{FF2B5EF4-FFF2-40B4-BE49-F238E27FC236}">
                <a16:creationId xmlns:a16="http://schemas.microsoft.com/office/drawing/2014/main" id="{D5026145-1EAA-E06B-8E90-BDAED846087C}"/>
              </a:ext>
            </a:extLst>
          </p:cNvPr>
          <p:cNvSpPr/>
          <p:nvPr/>
        </p:nvSpPr>
        <p:spPr>
          <a:xfrm>
            <a:off x="5591167" y="4470641"/>
            <a:ext cx="1153589"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Tree>
    <p:extLst>
      <p:ext uri="{BB962C8B-B14F-4D97-AF65-F5344CB8AC3E}">
        <p14:creationId xmlns:p14="http://schemas.microsoft.com/office/powerpoint/2010/main" val="1484830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592006" y="255806"/>
            <a:ext cx="2444195"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Travail relatif</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pic>
        <p:nvPicPr>
          <p:cNvPr id="124" name="图片 123">
            <a:extLst>
              <a:ext uri="{FF2B5EF4-FFF2-40B4-BE49-F238E27FC236}">
                <a16:creationId xmlns:a16="http://schemas.microsoft.com/office/drawing/2014/main" id="{F537C145-CB0A-3DC2-FF01-4741EE11AA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789" y="1149231"/>
            <a:ext cx="8811695" cy="2756878"/>
          </a:xfrm>
          <a:prstGeom prst="rect">
            <a:avLst/>
          </a:prstGeom>
          <a:noFill/>
          <a:ln>
            <a:noFill/>
          </a:ln>
        </p:spPr>
      </p:pic>
      <p:sp>
        <p:nvSpPr>
          <p:cNvPr id="126" name="文本框 125">
            <a:extLst>
              <a:ext uri="{FF2B5EF4-FFF2-40B4-BE49-F238E27FC236}">
                <a16:creationId xmlns:a16="http://schemas.microsoft.com/office/drawing/2014/main" id="{7CC8C873-D862-0F8A-3377-809D16670E17}"/>
              </a:ext>
            </a:extLst>
          </p:cNvPr>
          <p:cNvSpPr txBox="1"/>
          <p:nvPr/>
        </p:nvSpPr>
        <p:spPr>
          <a:xfrm>
            <a:off x="2468789" y="3959309"/>
            <a:ext cx="6783334" cy="401328"/>
          </a:xfrm>
          <a:prstGeom prst="rect">
            <a:avLst/>
          </a:prstGeom>
          <a:noFill/>
        </p:spPr>
        <p:txBody>
          <a:bodyPr wrap="square">
            <a:spAutoFit/>
          </a:bodyPr>
          <a:lstStyle/>
          <a:p>
            <a:pPr>
              <a:lnSpc>
                <a:spcPct val="120000"/>
              </a:lnSpc>
              <a:spcAft>
                <a:spcPts val="600"/>
              </a:spcAft>
            </a:pPr>
            <a:r>
              <a:rPr lang="fr-CA" altLang="zh-CN" sz="1800" kern="50" dirty="0">
                <a:effectLst/>
                <a:latin typeface="Cambria" panose="02040503050406030204" pitchFamily="18" charset="0"/>
                <a:ea typeface="等线 Light" panose="02010600030101010101" pitchFamily="2" charset="-122"/>
                <a:cs typeface="Times New Roman" panose="02020603050405020304" pitchFamily="18" charset="0"/>
              </a:rPr>
              <a:t>Fig. 9: La structure de l’article [</a:t>
            </a:r>
            <a:r>
              <a:rPr lang="fr-CA" altLang="zh-CN" sz="1800" kern="50" dirty="0" err="1">
                <a:effectLst/>
                <a:latin typeface="Cambria" panose="02040503050406030204" pitchFamily="18" charset="0"/>
                <a:ea typeface="等线 Light" panose="02010600030101010101" pitchFamily="2" charset="-122"/>
                <a:cs typeface="Times New Roman" panose="02020603050405020304" pitchFamily="18" charset="0"/>
              </a:rPr>
              <a:t>Aberman</a:t>
            </a:r>
            <a:r>
              <a:rPr lang="fr-CA" altLang="zh-CN" sz="1800" kern="50" dirty="0">
                <a:effectLst/>
                <a:latin typeface="Cambria" panose="02040503050406030204" pitchFamily="18" charset="0"/>
                <a:ea typeface="等线 Light" panose="02010600030101010101" pitchFamily="2" charset="-122"/>
                <a:cs typeface="Times New Roman" panose="02020603050405020304" pitchFamily="18" charset="0"/>
              </a:rPr>
              <a:t> et al., 2020].</a:t>
            </a:r>
            <a:endParaRPr lang="zh-CN" altLang="zh-CN" sz="1800"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08F01B7-69DE-0428-1450-21CBF150E5AD}"/>
              </a:ext>
            </a:extLst>
          </p:cNvPr>
          <p:cNvSpPr txBox="1"/>
          <p:nvPr/>
        </p:nvSpPr>
        <p:spPr>
          <a:xfrm>
            <a:off x="10124731" y="3872583"/>
            <a:ext cx="2045753" cy="738664"/>
          </a:xfrm>
          <a:prstGeom prst="rect">
            <a:avLst/>
          </a:prstGeom>
          <a:solidFill>
            <a:schemeClr val="bg1">
              <a:lumMod val="95000"/>
            </a:schemeClr>
          </a:solidFill>
          <a:ln w="19050">
            <a:solidFill>
              <a:schemeClr val="accent1">
                <a:lumMod val="60000"/>
                <a:lumOff val="40000"/>
              </a:schemeClr>
            </a:solidFill>
          </a:ln>
        </p:spPr>
        <p:txBody>
          <a:bodyPr wrap="none" rtlCol="0">
            <a:spAutoFit/>
          </a:bodyPr>
          <a:lstStyle/>
          <a:p>
            <a:r>
              <a:rPr lang="fr-CA" altLang="zh-CN" sz="1400" dirty="0">
                <a:latin typeface="Cambria" panose="02040503050406030204" pitchFamily="18" charset="0"/>
                <a:ea typeface="Cambria" panose="02040503050406030204" pitchFamily="18" charset="0"/>
              </a:rPr>
              <a:t>E pour l’encodeur,</a:t>
            </a:r>
          </a:p>
          <a:p>
            <a:r>
              <a:rPr lang="fr-CA" altLang="zh-CN" sz="1400" dirty="0">
                <a:latin typeface="Cambria" panose="02040503050406030204" pitchFamily="18" charset="0"/>
                <a:ea typeface="Cambria" panose="02040503050406030204" pitchFamily="18" charset="0"/>
              </a:rPr>
              <a:t>D pour le décodeur,</a:t>
            </a:r>
          </a:p>
          <a:p>
            <a:r>
              <a:rPr lang="fr-CA" altLang="zh-CN" sz="1400" dirty="0">
                <a:latin typeface="Cambria" panose="02040503050406030204" pitchFamily="18" charset="0"/>
                <a:ea typeface="Cambria" panose="02040503050406030204" pitchFamily="18" charset="0"/>
              </a:rPr>
              <a:t>C pour le discriminateur</a:t>
            </a:r>
          </a:p>
        </p:txBody>
      </p:sp>
      <p:sp>
        <p:nvSpPr>
          <p:cNvPr id="11" name="文本框 10">
            <a:extLst>
              <a:ext uri="{FF2B5EF4-FFF2-40B4-BE49-F238E27FC236}">
                <a16:creationId xmlns:a16="http://schemas.microsoft.com/office/drawing/2014/main" id="{B21F6339-D7FF-E853-97A4-F6E013896B78}"/>
              </a:ext>
            </a:extLst>
          </p:cNvPr>
          <p:cNvSpPr txBox="1"/>
          <p:nvPr/>
        </p:nvSpPr>
        <p:spPr>
          <a:xfrm>
            <a:off x="2468789" y="4808669"/>
            <a:ext cx="5286960" cy="369332"/>
          </a:xfrm>
          <a:prstGeom prst="rect">
            <a:avLst/>
          </a:prstGeom>
          <a:noFill/>
        </p:spPr>
        <p:txBody>
          <a:bodyPr wrap="none" rtlCol="0">
            <a:spAutoFit/>
          </a:bodyPr>
          <a:lstStyle/>
          <a:p>
            <a:r>
              <a:rPr lang="fr-CA" altLang="zh-CN" sz="1800" b="1" kern="50" dirty="0">
                <a:solidFill>
                  <a:srgbClr val="FF0000"/>
                </a:solidFill>
                <a:effectLst/>
                <a:latin typeface="Cambria" panose="02040503050406030204" pitchFamily="18" charset="0"/>
                <a:ea typeface="Andale Sans UI"/>
              </a:rPr>
              <a:t>Atout: utiliser que des données non-appariées ! </a:t>
            </a:r>
            <a:endParaRPr lang="zh-CN" altLang="en-US" b="1" dirty="0">
              <a:solidFill>
                <a:srgbClr val="FF0000"/>
              </a:solidFill>
            </a:endParaRPr>
          </a:p>
        </p:txBody>
      </p:sp>
    </p:spTree>
    <p:extLst>
      <p:ext uri="{BB962C8B-B14F-4D97-AF65-F5344CB8AC3E}">
        <p14:creationId xmlns:p14="http://schemas.microsoft.com/office/powerpoint/2010/main" val="313408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5596565" y="255806"/>
            <a:ext cx="5511381"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Représentation de mouvements</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11" name="组合 10">
            <a:extLst>
              <a:ext uri="{FF2B5EF4-FFF2-40B4-BE49-F238E27FC236}">
                <a16:creationId xmlns:a16="http://schemas.microsoft.com/office/drawing/2014/main" id="{0B262AA0-3B13-6625-0A5A-C29BB245B07A}"/>
              </a:ext>
            </a:extLst>
          </p:cNvPr>
          <p:cNvGrpSpPr/>
          <p:nvPr/>
        </p:nvGrpSpPr>
        <p:grpSpPr>
          <a:xfrm>
            <a:off x="7688022" y="1928737"/>
            <a:ext cx="2473811" cy="1579456"/>
            <a:chOff x="758992" y="1280184"/>
            <a:chExt cx="1669967" cy="930544"/>
          </a:xfrm>
        </p:grpSpPr>
        <p:sp>
          <p:nvSpPr>
            <p:cNvPr id="12" name="文本框 11">
              <a:extLst>
                <a:ext uri="{FF2B5EF4-FFF2-40B4-BE49-F238E27FC236}">
                  <a16:creationId xmlns:a16="http://schemas.microsoft.com/office/drawing/2014/main" id="{4E3AB304-0767-AA27-730D-DB93402175CE}"/>
                </a:ext>
              </a:extLst>
            </p:cNvPr>
            <p:cNvSpPr txBox="1"/>
            <p:nvPr/>
          </p:nvSpPr>
          <p:spPr>
            <a:xfrm>
              <a:off x="1472842" y="2029399"/>
              <a:ext cx="175078" cy="181329"/>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T</a:t>
              </a:r>
              <a:endParaRPr lang="zh-CN" altLang="en-US" sz="1400" dirty="0">
                <a:latin typeface="Cambria" panose="02040503050406030204" pitchFamily="18" charset="0"/>
              </a:endParaRPr>
            </a:p>
          </p:txBody>
        </p:sp>
        <p:sp>
          <p:nvSpPr>
            <p:cNvPr id="14" name="立方体 13">
              <a:extLst>
                <a:ext uri="{FF2B5EF4-FFF2-40B4-BE49-F238E27FC236}">
                  <a16:creationId xmlns:a16="http://schemas.microsoft.com/office/drawing/2014/main" id="{9301F4DF-A139-D318-F2D4-C10C4EEE5A7B}"/>
                </a:ext>
              </a:extLst>
            </p:cNvPr>
            <p:cNvSpPr/>
            <p:nvPr/>
          </p:nvSpPr>
          <p:spPr>
            <a:xfrm>
              <a:off x="1007553" y="1406577"/>
              <a:ext cx="1421406" cy="589544"/>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cxnSp>
          <p:nvCxnSpPr>
            <p:cNvPr id="15" name="直接箭头连接符 14">
              <a:extLst>
                <a:ext uri="{FF2B5EF4-FFF2-40B4-BE49-F238E27FC236}">
                  <a16:creationId xmlns:a16="http://schemas.microsoft.com/office/drawing/2014/main" id="{35D30C1E-5E56-D75A-DE72-87C7F4BB812C}"/>
                </a:ext>
              </a:extLst>
            </p:cNvPr>
            <p:cNvCxnSpPr>
              <a:cxnSpLocks/>
            </p:cNvCxnSpPr>
            <p:nvPr/>
          </p:nvCxnSpPr>
          <p:spPr>
            <a:xfrm>
              <a:off x="1017525" y="2048924"/>
              <a:ext cx="1237091"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67AEEA5-3E75-1B5A-0571-9D144AFEF141}"/>
                </a:ext>
              </a:extLst>
            </p:cNvPr>
            <p:cNvCxnSpPr>
              <a:cxnSpLocks/>
            </p:cNvCxnSpPr>
            <p:nvPr/>
          </p:nvCxnSpPr>
          <p:spPr>
            <a:xfrm>
              <a:off x="934070" y="1601985"/>
              <a:ext cx="0" cy="407395"/>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CEFED7B-743A-BF83-2D96-6355300DE16B}"/>
                </a:ext>
              </a:extLst>
            </p:cNvPr>
            <p:cNvSpPr txBox="1"/>
            <p:nvPr/>
          </p:nvSpPr>
          <p:spPr>
            <a:xfrm>
              <a:off x="758992" y="1701349"/>
              <a:ext cx="175078" cy="181328"/>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J</a:t>
              </a:r>
              <a:endParaRPr lang="zh-CN" altLang="en-US" sz="1400" dirty="0">
                <a:latin typeface="Cambria" panose="02040503050406030204" pitchFamily="18" charset="0"/>
              </a:endParaRPr>
            </a:p>
          </p:txBody>
        </p:sp>
        <p:cxnSp>
          <p:nvCxnSpPr>
            <p:cNvPr id="18" name="直接箭头连接符 17">
              <a:extLst>
                <a:ext uri="{FF2B5EF4-FFF2-40B4-BE49-F238E27FC236}">
                  <a16:creationId xmlns:a16="http://schemas.microsoft.com/office/drawing/2014/main" id="{460E497F-34A0-1DF9-C792-C4714FA0811F}"/>
                </a:ext>
              </a:extLst>
            </p:cNvPr>
            <p:cNvCxnSpPr>
              <a:cxnSpLocks/>
            </p:cNvCxnSpPr>
            <p:nvPr/>
          </p:nvCxnSpPr>
          <p:spPr>
            <a:xfrm flipH="1">
              <a:off x="945207" y="1344553"/>
              <a:ext cx="223633" cy="188618"/>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8DFA396-B398-606C-E8DF-14C84906D9F4}"/>
                </a:ext>
              </a:extLst>
            </p:cNvPr>
            <p:cNvSpPr txBox="1"/>
            <p:nvPr/>
          </p:nvSpPr>
          <p:spPr>
            <a:xfrm>
              <a:off x="851791" y="1280184"/>
              <a:ext cx="197196" cy="186259"/>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P</a:t>
              </a:r>
              <a:endParaRPr lang="zh-CN" altLang="en-US" sz="1400" dirty="0">
                <a:latin typeface="Cambria" panose="02040503050406030204" pitchFamily="18" charset="0"/>
              </a:endParaRPr>
            </a:p>
          </p:txBody>
        </p:sp>
      </p:grpSp>
      <p:grpSp>
        <p:nvGrpSpPr>
          <p:cNvPr id="21" name="组合 20">
            <a:extLst>
              <a:ext uri="{FF2B5EF4-FFF2-40B4-BE49-F238E27FC236}">
                <a16:creationId xmlns:a16="http://schemas.microsoft.com/office/drawing/2014/main" id="{CA465BB2-220B-B2BF-BF25-07621AB67578}"/>
              </a:ext>
            </a:extLst>
          </p:cNvPr>
          <p:cNvGrpSpPr/>
          <p:nvPr/>
        </p:nvGrpSpPr>
        <p:grpSpPr>
          <a:xfrm>
            <a:off x="3754566" y="1082934"/>
            <a:ext cx="1617644" cy="2764657"/>
            <a:chOff x="2186478" y="1214217"/>
            <a:chExt cx="1854879" cy="2615987"/>
          </a:xfrm>
        </p:grpSpPr>
        <p:sp>
          <p:nvSpPr>
            <p:cNvPr id="22" name="椭圆 21">
              <a:extLst>
                <a:ext uri="{FF2B5EF4-FFF2-40B4-BE49-F238E27FC236}">
                  <a16:creationId xmlns:a16="http://schemas.microsoft.com/office/drawing/2014/main" id="{583D0812-01B1-52EF-36AC-4716BB941C09}"/>
                </a:ext>
              </a:extLst>
            </p:cNvPr>
            <p:cNvSpPr/>
            <p:nvPr/>
          </p:nvSpPr>
          <p:spPr>
            <a:xfrm rot="8191295">
              <a:off x="3765410" y="2010737"/>
              <a:ext cx="148589" cy="14467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23436497-1D46-2F28-DB24-4A465EE6EAC9}"/>
                </a:ext>
              </a:extLst>
            </p:cNvPr>
            <p:cNvSpPr/>
            <p:nvPr/>
          </p:nvSpPr>
          <p:spPr>
            <a:xfrm rot="8191295">
              <a:off x="3892768" y="2104624"/>
              <a:ext cx="148589" cy="22551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32D057-CFA0-5581-2946-4F33767B468D}"/>
                </a:ext>
              </a:extLst>
            </p:cNvPr>
            <p:cNvGrpSpPr/>
            <p:nvPr/>
          </p:nvGrpSpPr>
          <p:grpSpPr>
            <a:xfrm>
              <a:off x="3004410" y="1214217"/>
              <a:ext cx="148589" cy="370184"/>
              <a:chOff x="3985925" y="1472859"/>
              <a:chExt cx="208655" cy="533910"/>
            </a:xfrm>
          </p:grpSpPr>
          <p:sp>
            <p:nvSpPr>
              <p:cNvPr id="73" name="椭圆 72">
                <a:extLst>
                  <a:ext uri="{FF2B5EF4-FFF2-40B4-BE49-F238E27FC236}">
                    <a16:creationId xmlns:a16="http://schemas.microsoft.com/office/drawing/2014/main" id="{74FB40DE-243A-580E-BA49-0D7139883EB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571250CB-6199-3E27-9F98-3C7B69DC237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FECD695-6C39-1A37-B3F5-D9D9F7157556}"/>
                </a:ext>
              </a:extLst>
            </p:cNvPr>
            <p:cNvGrpSpPr/>
            <p:nvPr/>
          </p:nvGrpSpPr>
          <p:grpSpPr>
            <a:xfrm>
              <a:off x="3004409" y="1605676"/>
              <a:ext cx="148589" cy="370184"/>
              <a:chOff x="3985925" y="1472859"/>
              <a:chExt cx="208655" cy="533910"/>
            </a:xfrm>
          </p:grpSpPr>
          <p:sp>
            <p:nvSpPr>
              <p:cNvPr id="71" name="椭圆 70">
                <a:extLst>
                  <a:ext uri="{FF2B5EF4-FFF2-40B4-BE49-F238E27FC236}">
                    <a16:creationId xmlns:a16="http://schemas.microsoft.com/office/drawing/2014/main" id="{7666C683-F9B9-EED9-72F8-3CA3DF0DA41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CD39F0D3-B3B0-F16F-22DC-5D4DC25C555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D0D3B121-6667-060A-9D70-00B155AF748F}"/>
                </a:ext>
              </a:extLst>
            </p:cNvPr>
            <p:cNvGrpSpPr/>
            <p:nvPr/>
          </p:nvGrpSpPr>
          <p:grpSpPr>
            <a:xfrm>
              <a:off x="3004408" y="1995006"/>
              <a:ext cx="148589" cy="370184"/>
              <a:chOff x="3985925" y="1472859"/>
              <a:chExt cx="208655" cy="533910"/>
            </a:xfrm>
          </p:grpSpPr>
          <p:sp>
            <p:nvSpPr>
              <p:cNvPr id="69" name="椭圆 68">
                <a:extLst>
                  <a:ext uri="{FF2B5EF4-FFF2-40B4-BE49-F238E27FC236}">
                    <a16:creationId xmlns:a16="http://schemas.microsoft.com/office/drawing/2014/main" id="{8047A87E-D9C8-CE10-8575-8F1523CD226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729A5C1A-3F95-C585-C9B3-D8D5040B1EF8}"/>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7AAFBC3-2C0F-B525-EA31-2132E7098226}"/>
                </a:ext>
              </a:extLst>
            </p:cNvPr>
            <p:cNvGrpSpPr/>
            <p:nvPr/>
          </p:nvGrpSpPr>
          <p:grpSpPr>
            <a:xfrm rot="6631154">
              <a:off x="3508837" y="1785033"/>
              <a:ext cx="144670" cy="380212"/>
              <a:chOff x="3985925" y="1472859"/>
              <a:chExt cx="208655" cy="533910"/>
            </a:xfrm>
          </p:grpSpPr>
          <p:sp>
            <p:nvSpPr>
              <p:cNvPr id="67" name="椭圆 66">
                <a:extLst>
                  <a:ext uri="{FF2B5EF4-FFF2-40B4-BE49-F238E27FC236}">
                    <a16:creationId xmlns:a16="http://schemas.microsoft.com/office/drawing/2014/main" id="{53CFEFEA-3501-B372-5341-31C323D9E9B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FB7929FF-3175-3CDB-5154-B70DC5B007F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110853F8-0E0C-79FC-1896-546C962C83A9}"/>
                </a:ext>
              </a:extLst>
            </p:cNvPr>
            <p:cNvGrpSpPr/>
            <p:nvPr/>
          </p:nvGrpSpPr>
          <p:grpSpPr>
            <a:xfrm rot="5400000">
              <a:off x="3119302" y="1718370"/>
              <a:ext cx="144670" cy="380212"/>
              <a:chOff x="3985925" y="1472859"/>
              <a:chExt cx="208655" cy="533910"/>
            </a:xfrm>
          </p:grpSpPr>
          <p:sp>
            <p:nvSpPr>
              <p:cNvPr id="65" name="椭圆 64">
                <a:extLst>
                  <a:ext uri="{FF2B5EF4-FFF2-40B4-BE49-F238E27FC236}">
                    <a16:creationId xmlns:a16="http://schemas.microsoft.com/office/drawing/2014/main" id="{CA6ABE20-4961-0225-56AA-3A72C3130C1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0B907FF3-D81B-3348-962B-3BEEBB49B66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C81B9138-769C-C040-CE40-F519B49BED4B}"/>
                </a:ext>
              </a:extLst>
            </p:cNvPr>
            <p:cNvGrpSpPr/>
            <p:nvPr/>
          </p:nvGrpSpPr>
          <p:grpSpPr>
            <a:xfrm rot="14808637">
              <a:off x="2511537" y="1773079"/>
              <a:ext cx="144670" cy="380212"/>
              <a:chOff x="3985925" y="1472859"/>
              <a:chExt cx="208655" cy="533910"/>
            </a:xfrm>
          </p:grpSpPr>
          <p:sp>
            <p:nvSpPr>
              <p:cNvPr id="63" name="椭圆 62">
                <a:extLst>
                  <a:ext uri="{FF2B5EF4-FFF2-40B4-BE49-F238E27FC236}">
                    <a16:creationId xmlns:a16="http://schemas.microsoft.com/office/drawing/2014/main" id="{04ADEC0A-CBF8-D1CF-9BBD-4C30D74458D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7EF2DF15-31D0-1B15-1765-D76F62F3BA0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3DE72365-DF21-5C8C-7A56-0E73E23FE3A3}"/>
                </a:ext>
              </a:extLst>
            </p:cNvPr>
            <p:cNvGrpSpPr/>
            <p:nvPr/>
          </p:nvGrpSpPr>
          <p:grpSpPr>
            <a:xfrm rot="13490337">
              <a:off x="2186478" y="1983995"/>
              <a:ext cx="148589" cy="370184"/>
              <a:chOff x="3985925" y="1472859"/>
              <a:chExt cx="208655" cy="533910"/>
            </a:xfrm>
          </p:grpSpPr>
          <p:sp>
            <p:nvSpPr>
              <p:cNvPr id="61" name="椭圆 60">
                <a:extLst>
                  <a:ext uri="{FF2B5EF4-FFF2-40B4-BE49-F238E27FC236}">
                    <a16:creationId xmlns:a16="http://schemas.microsoft.com/office/drawing/2014/main" id="{3AF8F069-210A-40B1-09C7-00FFA253523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ED96D88B-49A9-7DEF-6B70-D8BF96F998F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24A028C4-6B1A-6020-2E47-ABE11F5DB921}"/>
                </a:ext>
              </a:extLst>
            </p:cNvPr>
            <p:cNvGrpSpPr/>
            <p:nvPr/>
          </p:nvGrpSpPr>
          <p:grpSpPr>
            <a:xfrm rot="16200000">
              <a:off x="2887679" y="1713418"/>
              <a:ext cx="144670" cy="380212"/>
              <a:chOff x="3985925" y="1472859"/>
              <a:chExt cx="208655" cy="533910"/>
            </a:xfrm>
          </p:grpSpPr>
          <p:sp>
            <p:nvSpPr>
              <p:cNvPr id="59" name="椭圆 58">
                <a:extLst>
                  <a:ext uri="{FF2B5EF4-FFF2-40B4-BE49-F238E27FC236}">
                    <a16:creationId xmlns:a16="http://schemas.microsoft.com/office/drawing/2014/main" id="{9EF9CB9D-37C1-11A6-1ACD-86EB2356FED0}"/>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BF22A80D-68B2-4219-E8CA-C3D79843A36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4EC291F5-C3E6-CF98-BCC1-5EB82941CA9D}"/>
                </a:ext>
              </a:extLst>
            </p:cNvPr>
            <p:cNvGrpSpPr/>
            <p:nvPr/>
          </p:nvGrpSpPr>
          <p:grpSpPr>
            <a:xfrm>
              <a:off x="3001531" y="2393067"/>
              <a:ext cx="148589" cy="370184"/>
              <a:chOff x="3985925" y="1472859"/>
              <a:chExt cx="208655" cy="533910"/>
            </a:xfrm>
          </p:grpSpPr>
          <p:sp>
            <p:nvSpPr>
              <p:cNvPr id="57" name="椭圆 56">
                <a:extLst>
                  <a:ext uri="{FF2B5EF4-FFF2-40B4-BE49-F238E27FC236}">
                    <a16:creationId xmlns:a16="http://schemas.microsoft.com/office/drawing/2014/main" id="{F6ED0045-3BDE-2F1B-AC21-CF74073E0A5D}"/>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734CFCF4-2FFF-FFB0-7351-18AEAFFB2C1E}"/>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1EBC7536-607E-13D1-ABE8-A3BB8D50E63F}"/>
                </a:ext>
              </a:extLst>
            </p:cNvPr>
            <p:cNvGrpSpPr/>
            <p:nvPr/>
          </p:nvGrpSpPr>
          <p:grpSpPr>
            <a:xfrm rot="8135389">
              <a:off x="3438542" y="2757041"/>
              <a:ext cx="148589" cy="370184"/>
              <a:chOff x="3985925" y="1472859"/>
              <a:chExt cx="208655" cy="533910"/>
            </a:xfrm>
          </p:grpSpPr>
          <p:sp>
            <p:nvSpPr>
              <p:cNvPr id="55" name="椭圆 54">
                <a:extLst>
                  <a:ext uri="{FF2B5EF4-FFF2-40B4-BE49-F238E27FC236}">
                    <a16:creationId xmlns:a16="http://schemas.microsoft.com/office/drawing/2014/main" id="{A23325E4-2705-455C-CACE-5A32847B4D0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6964284E-F591-4EFF-1218-BEE1A66A508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D972D672-2FFF-82C3-E95E-8F4998D76828}"/>
                </a:ext>
              </a:extLst>
            </p:cNvPr>
            <p:cNvGrpSpPr/>
            <p:nvPr/>
          </p:nvGrpSpPr>
          <p:grpSpPr>
            <a:xfrm rot="10800000">
              <a:off x="3625298" y="3075063"/>
              <a:ext cx="148589" cy="370184"/>
              <a:chOff x="3985925" y="1472859"/>
              <a:chExt cx="208655" cy="533910"/>
            </a:xfrm>
          </p:grpSpPr>
          <p:sp>
            <p:nvSpPr>
              <p:cNvPr id="53" name="椭圆 52">
                <a:extLst>
                  <a:ext uri="{FF2B5EF4-FFF2-40B4-BE49-F238E27FC236}">
                    <a16:creationId xmlns:a16="http://schemas.microsoft.com/office/drawing/2014/main" id="{D33861F9-C282-11C2-16B1-A53E2AA95C0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567D0065-B62A-B031-8AC0-4AC9DB64F2C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BFFE276F-FA5F-E202-62D3-7382FD93912A}"/>
                </a:ext>
              </a:extLst>
            </p:cNvPr>
            <p:cNvGrpSpPr/>
            <p:nvPr/>
          </p:nvGrpSpPr>
          <p:grpSpPr>
            <a:xfrm rot="10800000">
              <a:off x="3624648" y="3460020"/>
              <a:ext cx="148589" cy="370184"/>
              <a:chOff x="3985925" y="1472859"/>
              <a:chExt cx="208655" cy="533910"/>
            </a:xfrm>
          </p:grpSpPr>
          <p:sp>
            <p:nvSpPr>
              <p:cNvPr id="51" name="椭圆 50">
                <a:extLst>
                  <a:ext uri="{FF2B5EF4-FFF2-40B4-BE49-F238E27FC236}">
                    <a16:creationId xmlns:a16="http://schemas.microsoft.com/office/drawing/2014/main" id="{7906F8D9-4743-F060-F85C-0DB36B37CB2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82FD89C0-D211-957B-A829-A88B3774143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DDC2BCF8-9363-AE51-1761-9D23C9D3ED65}"/>
                </a:ext>
              </a:extLst>
            </p:cNvPr>
            <p:cNvGrpSpPr/>
            <p:nvPr/>
          </p:nvGrpSpPr>
          <p:grpSpPr>
            <a:xfrm rot="6873174">
              <a:off x="3110679" y="2549205"/>
              <a:ext cx="144670" cy="380212"/>
              <a:chOff x="3985925" y="1472859"/>
              <a:chExt cx="208655" cy="533910"/>
            </a:xfrm>
          </p:grpSpPr>
          <p:sp>
            <p:nvSpPr>
              <p:cNvPr id="49" name="椭圆 48">
                <a:extLst>
                  <a:ext uri="{FF2B5EF4-FFF2-40B4-BE49-F238E27FC236}">
                    <a16:creationId xmlns:a16="http://schemas.microsoft.com/office/drawing/2014/main" id="{70FD406B-A01D-54CE-B20B-9F70EA8FEDC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D588940E-FDD4-D8ED-8AAE-950391B3ACA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F69AA2C-0AC8-9AD6-80E9-9281E1FCC1DE}"/>
                </a:ext>
              </a:extLst>
            </p:cNvPr>
            <p:cNvGrpSpPr/>
            <p:nvPr/>
          </p:nvGrpSpPr>
          <p:grpSpPr>
            <a:xfrm rot="10800000">
              <a:off x="2401914" y="3073912"/>
              <a:ext cx="148589" cy="370184"/>
              <a:chOff x="3985925" y="1472859"/>
              <a:chExt cx="208655" cy="533910"/>
            </a:xfrm>
          </p:grpSpPr>
          <p:sp>
            <p:nvSpPr>
              <p:cNvPr id="47" name="椭圆 46">
                <a:extLst>
                  <a:ext uri="{FF2B5EF4-FFF2-40B4-BE49-F238E27FC236}">
                    <a16:creationId xmlns:a16="http://schemas.microsoft.com/office/drawing/2014/main" id="{82FAA66E-D66D-C2FD-DB3E-96E24B3F0D1C}"/>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EBF19323-B5AE-CC30-5FAE-9021739A789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BBE76F55-6F5F-D154-017D-3BD084CB22E7}"/>
                </a:ext>
              </a:extLst>
            </p:cNvPr>
            <p:cNvGrpSpPr/>
            <p:nvPr/>
          </p:nvGrpSpPr>
          <p:grpSpPr>
            <a:xfrm rot="10800000">
              <a:off x="2401264" y="3458870"/>
              <a:ext cx="148589" cy="370184"/>
              <a:chOff x="3985925" y="1472859"/>
              <a:chExt cx="208655" cy="533910"/>
            </a:xfrm>
          </p:grpSpPr>
          <p:sp>
            <p:nvSpPr>
              <p:cNvPr id="45" name="椭圆 44">
                <a:extLst>
                  <a:ext uri="{FF2B5EF4-FFF2-40B4-BE49-F238E27FC236}">
                    <a16:creationId xmlns:a16="http://schemas.microsoft.com/office/drawing/2014/main" id="{EBA2A9E8-F6E8-F392-B1EE-B7DEA73B1E9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608EE2B1-37E6-6109-E412-3B7682C4CA5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AE5C990B-7A30-C892-37FD-B422FA338EF4}"/>
                </a:ext>
              </a:extLst>
            </p:cNvPr>
            <p:cNvGrpSpPr/>
            <p:nvPr/>
          </p:nvGrpSpPr>
          <p:grpSpPr>
            <a:xfrm rot="14801205">
              <a:off x="2900199" y="2546178"/>
              <a:ext cx="144670" cy="380212"/>
              <a:chOff x="3985925" y="1472859"/>
              <a:chExt cx="208655" cy="533910"/>
            </a:xfrm>
          </p:grpSpPr>
          <p:sp>
            <p:nvSpPr>
              <p:cNvPr id="43" name="椭圆 42">
                <a:extLst>
                  <a:ext uri="{FF2B5EF4-FFF2-40B4-BE49-F238E27FC236}">
                    <a16:creationId xmlns:a16="http://schemas.microsoft.com/office/drawing/2014/main" id="{DABDFAA7-A18D-71C8-B825-75F8CBAF89F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9775668E-F72F-64AC-67C4-F6BB4FBA48F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3838C808-4390-BC54-CF23-2804173AF917}"/>
                </a:ext>
              </a:extLst>
            </p:cNvPr>
            <p:cNvGrpSpPr/>
            <p:nvPr/>
          </p:nvGrpSpPr>
          <p:grpSpPr>
            <a:xfrm rot="13540566">
              <a:off x="2568372" y="2745072"/>
              <a:ext cx="144670" cy="380212"/>
              <a:chOff x="3985925" y="1472859"/>
              <a:chExt cx="208655" cy="533910"/>
            </a:xfrm>
          </p:grpSpPr>
          <p:sp>
            <p:nvSpPr>
              <p:cNvPr id="41" name="椭圆 40">
                <a:extLst>
                  <a:ext uri="{FF2B5EF4-FFF2-40B4-BE49-F238E27FC236}">
                    <a16:creationId xmlns:a16="http://schemas.microsoft.com/office/drawing/2014/main" id="{07BCA50C-269D-E9FB-977E-44639448776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A2AA5DD7-FDE8-9AEC-980C-492D367EB17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4E38C08B-8BEE-5909-68B9-0C2247D5E978}"/>
                  </a:ext>
                </a:extLst>
              </p:cNvPr>
              <p:cNvSpPr txBox="1"/>
              <p:nvPr/>
            </p:nvSpPr>
            <p:spPr>
              <a:xfrm>
                <a:off x="2619129" y="3997503"/>
                <a:ext cx="3920408" cy="12968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CA" altLang="zh-CN"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une composante statique</a:t>
                </a:r>
                <a:r>
                  <a:rPr lang="fr-CA" altLang="zh-CN"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r>
                      <a:rPr lang="fr-CA" altLang="zh-CN" sz="1800" b="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𝐿</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solidFill>
                              <a:srgbClr val="000000"/>
                            </a:solidFill>
                            <a:effectLst/>
                            <a:latin typeface="Cambria Math" panose="02040503050406030204" pitchFamily="18" charset="0"/>
                            <a:ea typeface="Cambria Math" panose="02040503050406030204" pitchFamily="18" charset="0"/>
                          </a:rPr>
                        </m:ctrlPr>
                      </m:sSupPr>
                      <m:e>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𝐽</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𝒮</m:t>
                        </m:r>
                      </m:sup>
                    </m:sSup>
                  </m:oMath>
                </a14:m>
                <a:endParaRPr lang="fr-CA" altLang="zh-CN" dirty="0">
                  <a:latin typeface="Cambria" panose="02040503050406030204" pitchFamily="18" charset="0"/>
                  <a:ea typeface="Cambria" panose="02040503050406030204" pitchFamily="18" charset="0"/>
                </a:endParaRPr>
              </a:p>
              <a:p>
                <a:pPr marL="285750" indent="-285750">
                  <a:lnSpc>
                    <a:spcPct val="150000"/>
                  </a:lnSpc>
                  <a:buFont typeface="Arial" panose="020B0604020202020204" pitchFamily="34" charset="0"/>
                  <a:buChar char="•"/>
                </a:pP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consiste en un ensemble de longueur d’os</a:t>
                </a:r>
                <a:endParaRPr lang="fr-CA" altLang="zh-CN" dirty="0">
                  <a:latin typeface="Cambria" panose="02040503050406030204" pitchFamily="18" charset="0"/>
                  <a:ea typeface="Cambria" panose="02040503050406030204" pitchFamily="18" charset="0"/>
                </a:endParaRPr>
              </a:p>
            </p:txBody>
          </p:sp>
        </mc:Choice>
        <mc:Fallback xmlns="">
          <p:sp>
            <p:nvSpPr>
              <p:cNvPr id="76" name="文本框 75">
                <a:extLst>
                  <a:ext uri="{FF2B5EF4-FFF2-40B4-BE49-F238E27FC236}">
                    <a16:creationId xmlns:a16="http://schemas.microsoft.com/office/drawing/2014/main" id="{4E38C08B-8BEE-5909-68B9-0C2247D5E978}"/>
                  </a:ext>
                </a:extLst>
              </p:cNvPr>
              <p:cNvSpPr txBox="1">
                <a:spLocks noRot="1" noChangeAspect="1" noMove="1" noResize="1" noEditPoints="1" noAdjustHandles="1" noChangeArrowheads="1" noChangeShapeType="1" noTextEdit="1"/>
              </p:cNvSpPr>
              <p:nvPr/>
            </p:nvSpPr>
            <p:spPr>
              <a:xfrm>
                <a:off x="2619129" y="3997503"/>
                <a:ext cx="3920408" cy="1296893"/>
              </a:xfrm>
              <a:prstGeom prst="rect">
                <a:avLst/>
              </a:prstGeom>
              <a:blipFill>
                <a:blip r:embed="rId3"/>
                <a:stretch>
                  <a:fillRect l="-1089" b="-6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71B329ED-52C7-0B0F-F45E-9682B2EB383F}"/>
                  </a:ext>
                </a:extLst>
              </p:cNvPr>
              <p:cNvSpPr txBox="1"/>
              <p:nvPr/>
            </p:nvSpPr>
            <p:spPr>
              <a:xfrm>
                <a:off x="6849293" y="3992793"/>
                <a:ext cx="4923606" cy="12946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CA" altLang="zh-CN" sz="18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une composante dynamique P</a:t>
                </a:r>
                <a14:m>
                  <m:oMath xmlns:m="http://schemas.openxmlformats.org/officeDocument/2006/math">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zh-CN" altLang="zh-CN" i="1">
                            <a:solidFill>
                              <a:srgbClr val="000000"/>
                            </a:solidFill>
                            <a:effectLst/>
                            <a:latin typeface="Cambria Math" panose="02040503050406030204" pitchFamily="18" charset="0"/>
                            <a:ea typeface="Cambria Math" panose="02040503050406030204" pitchFamily="18" charset="0"/>
                          </a:rPr>
                        </m:ctrlPr>
                      </m:sSupPr>
                      <m:e>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ℝ</m:t>
                        </m:r>
                      </m:e>
                      <m:sup>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𝐽</m:t>
                        </m:r>
                        <m:r>
                          <a:rPr lang="fr-CA"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fr-CA" altLang="zh-CN" sz="1800" b="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m:t>
                        </m:r>
                      </m:sup>
                    </m:sSup>
                  </m:oMath>
                </a14:m>
                <a:endParaRPr lang="fr-CA" altLang="zh-CN" sz="180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spécifie les séquences temporelles des informations de chaque articulation</a:t>
                </a:r>
                <a:endParaRPr lang="zh-CN" altLang="en-US" dirty="0"/>
              </a:p>
            </p:txBody>
          </p:sp>
        </mc:Choice>
        <mc:Fallback xmlns="">
          <p:sp>
            <p:nvSpPr>
              <p:cNvPr id="78" name="文本框 77">
                <a:extLst>
                  <a:ext uri="{FF2B5EF4-FFF2-40B4-BE49-F238E27FC236}">
                    <a16:creationId xmlns:a16="http://schemas.microsoft.com/office/drawing/2014/main" id="{71B329ED-52C7-0B0F-F45E-9682B2EB383F}"/>
                  </a:ext>
                </a:extLst>
              </p:cNvPr>
              <p:cNvSpPr txBox="1">
                <a:spLocks noRot="1" noChangeAspect="1" noMove="1" noResize="1" noEditPoints="1" noAdjustHandles="1" noChangeArrowheads="1" noChangeShapeType="1" noTextEdit="1"/>
              </p:cNvSpPr>
              <p:nvPr/>
            </p:nvSpPr>
            <p:spPr>
              <a:xfrm>
                <a:off x="6849293" y="3992793"/>
                <a:ext cx="4923606" cy="1294650"/>
              </a:xfrm>
              <a:prstGeom prst="rect">
                <a:avLst/>
              </a:prstGeom>
              <a:blipFill>
                <a:blip r:embed="rId4"/>
                <a:stretch>
                  <a:fillRect l="-867" b="-6132"/>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E06C68F-3E9E-6869-416C-05994506FA5D}"/>
              </a:ext>
            </a:extLst>
          </p:cNvPr>
          <p:cNvSpPr txBox="1"/>
          <p:nvPr/>
        </p:nvSpPr>
        <p:spPr>
          <a:xfrm>
            <a:off x="2340257" y="5557806"/>
            <a:ext cx="9611489" cy="879151"/>
          </a:xfrm>
          <a:prstGeom prst="rect">
            <a:avLst/>
          </a:prstGeom>
          <a:noFill/>
        </p:spPr>
        <p:txBody>
          <a:bodyPr wrap="square">
            <a:spAutoFit/>
          </a:bodyPr>
          <a:lstStyle/>
          <a:p>
            <a:pPr algn="just">
              <a:lnSpc>
                <a:spcPct val="150000"/>
              </a:lnSpc>
            </a:pP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Dans notre cas, nous posons </a:t>
            </a:r>
            <a:r>
              <a:rPr lang="fr-CA" altLang="zh-CN" sz="18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 = 1 pour la longueur d’os </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et</a:t>
            </a:r>
            <a:r>
              <a:rPr lang="fr-CA" altLang="zh-CN" sz="18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P = 3 pour les positions de l’articulation par rapport au axes x, y et z. </a:t>
            </a:r>
            <a:endParaRPr lang="zh-CN" altLang="en-US" dirty="0"/>
          </a:p>
        </p:txBody>
      </p:sp>
    </p:spTree>
    <p:extLst>
      <p:ext uri="{BB962C8B-B14F-4D97-AF65-F5344CB8AC3E}">
        <p14:creationId xmlns:p14="http://schemas.microsoft.com/office/powerpoint/2010/main" val="6336171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4512560" y="255806"/>
            <a:ext cx="6554487" cy="461665"/>
          </a:xfrm>
          <a:prstGeom prst="rect">
            <a:avLst/>
          </a:prstGeom>
        </p:spPr>
        <p:txBody>
          <a:bodyPr wrap="none">
            <a:spAutoFit/>
          </a:bodyPr>
          <a:lstStyle/>
          <a:p>
            <a:r>
              <a:rPr lang="en-US" altLang="zh-CN" sz="2400" b="1" dirty="0" err="1">
                <a:solidFill>
                  <a:schemeClr val="tx1">
                    <a:lumMod val="75000"/>
                    <a:lumOff val="25000"/>
                  </a:schemeClr>
                </a:solidFill>
                <a:latin typeface="Arial Black" panose="020B0A04020102020204" pitchFamily="34" charset="0"/>
                <a:ea typeface="Microsoft YaHei" panose="020B0503020204020204" pitchFamily="34" charset="-122"/>
              </a:rPr>
              <a:t>Descriptif</a:t>
            </a:r>
            <a:r>
              <a:rPr lang="en-US" altLang="zh-CN" sz="2400" b="1" dirty="0">
                <a:solidFill>
                  <a:schemeClr val="tx1">
                    <a:lumMod val="75000"/>
                    <a:lumOff val="25000"/>
                  </a:schemeClr>
                </a:solidFill>
                <a:latin typeface="Arial Black" panose="020B0A04020102020204" pitchFamily="34" charset="0"/>
                <a:ea typeface="Microsoft YaHei" panose="020B0503020204020204" pitchFamily="34" charset="-122"/>
              </a:rPr>
              <a:t> </a:t>
            </a:r>
            <a:r>
              <a:rPr lang="en-US" altLang="zh-CN" sz="2400" b="1" dirty="0" err="1">
                <a:solidFill>
                  <a:schemeClr val="tx1">
                    <a:lumMod val="75000"/>
                    <a:lumOff val="25000"/>
                  </a:schemeClr>
                </a:solidFill>
                <a:latin typeface="Arial Black" panose="020B0A04020102020204" pitchFamily="34" charset="0"/>
                <a:ea typeface="Microsoft YaHei" panose="020B0503020204020204" pitchFamily="34" charset="-122"/>
              </a:rPr>
              <a:t>mathématique</a:t>
            </a:r>
            <a:r>
              <a:rPr lang="en-US" altLang="zh-CN" sz="2400" b="1" dirty="0">
                <a:solidFill>
                  <a:schemeClr val="tx1">
                    <a:lumMod val="75000"/>
                    <a:lumOff val="25000"/>
                  </a:schemeClr>
                </a:solidFill>
                <a:latin typeface="Arial Black" panose="020B0A04020102020204" pitchFamily="34" charset="0"/>
                <a:ea typeface="Microsoft YaHei" panose="020B0503020204020204" pitchFamily="34" charset="-122"/>
              </a:rPr>
              <a:t> du </a:t>
            </a:r>
            <a:r>
              <a:rPr lang="en-US" altLang="zh-CN" sz="2400" b="1" dirty="0" err="1">
                <a:solidFill>
                  <a:schemeClr val="tx1">
                    <a:lumMod val="75000"/>
                    <a:lumOff val="25000"/>
                  </a:schemeClr>
                </a:solidFill>
                <a:latin typeface="Arial Black" panose="020B0A04020102020204" pitchFamily="34" charset="0"/>
                <a:ea typeface="Microsoft YaHei" panose="020B0503020204020204" pitchFamily="34" charset="-122"/>
              </a:rPr>
              <a:t>problème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F60B2EF-1F0D-2B2D-2AEC-3CA7DBE4764A}"/>
                  </a:ext>
                </a:extLst>
              </p:cNvPr>
              <p:cNvSpPr txBox="1"/>
              <p:nvPr/>
            </p:nvSpPr>
            <p:spPr>
              <a:xfrm>
                <a:off x="3041240" y="1805134"/>
                <a:ext cx="8617359" cy="3490058"/>
              </a:xfrm>
              <a:prstGeom prst="rect">
                <a:avLst/>
              </a:prstGeom>
              <a:noFill/>
            </p:spPr>
            <p:txBody>
              <a:bodyPr wrap="square">
                <a:spAutoFit/>
              </a:bodyPr>
              <a:lstStyle/>
              <a:p>
                <a:pPr>
                  <a:lnSpc>
                    <a:spcPct val="120000"/>
                  </a:lnSpc>
                </a:pPr>
                <a14:m>
                  <m:oMath xmlns:m="http://schemas.openxmlformats.org/officeDocument/2006/math">
                    <m:sSub>
                      <m:sSubPr>
                        <m:ctrlPr>
                          <a:rPr lang="zh-CN" altLang="zh-CN" sz="2000" i="1" smtClean="0">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ℳ</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oMath>
                </a14:m>
                <a:r>
                  <a:rPr lang="fr-CA" altLang="zh-CN" sz="2000" kern="5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et </a:t>
                </a:r>
                <a14:m>
                  <m:oMath xmlns:m="http://schemas.openxmlformats.org/officeDocument/2006/math">
                    <m:sSub>
                      <m:sSubPr>
                        <m:ctrlPr>
                          <a:rPr lang="zh-CN" altLang="zh-CN" sz="2000" i="1">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ℳ</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Sub>
                  </m:oMath>
                </a14:m>
                <a:r>
                  <a:rPr lang="fr-CA" altLang="zh-CN" sz="2000" kern="5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 deux domaines de mouvement non appariée, effectués par des squelettes de </a:t>
                </a:r>
                <a14:m>
                  <m:oMath xmlns:m="http://schemas.openxmlformats.org/officeDocument/2006/math">
                    <m:sSub>
                      <m:sSubPr>
                        <m:ctrlPr>
                          <a:rPr lang="zh-CN" altLang="zh-CN" sz="2000" i="1">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oMath>
                </a14:m>
                <a:r>
                  <a:rPr lang="fr-CA" altLang="zh-CN" sz="2000" kern="5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et </a:t>
                </a:r>
                <a14:m>
                  <m:oMath xmlns:m="http://schemas.openxmlformats.org/officeDocument/2006/math">
                    <m:sSub>
                      <m:sSubPr>
                        <m:ctrlPr>
                          <a:rPr lang="zh-CN" altLang="zh-CN" sz="2000" i="1">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Sub>
                  </m:oMath>
                </a14:m>
                <a:r>
                  <a:rPr lang="fr-CA" altLang="zh-CN" sz="2000" kern="5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respectivement. </a:t>
                </a:r>
              </a:p>
              <a:p>
                <a:pPr>
                  <a:lnSpc>
                    <a:spcPct val="120000"/>
                  </a:lnSpc>
                </a:pPr>
                <a:endParaRPr lang="fr-CA" altLang="zh-CN" sz="2000" kern="5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a:lnSpc>
                    <a:spcPct val="120000"/>
                  </a:lnSpc>
                </a:pPr>
                <a:r>
                  <a:rPr lang="fr-CA" altLang="zh-CN" sz="2000" kern="50" dirty="0">
                    <a:latin typeface="Cambria" panose="02040503050406030204" pitchFamily="18" charset="0"/>
                    <a:ea typeface="等线" panose="02010600030101010101" pitchFamily="2" charset="-122"/>
                    <a:cs typeface="Times New Roman" panose="02020603050405020304" pitchFamily="18" charset="0"/>
                  </a:rPr>
                  <a:t>C</a:t>
                </a:r>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haque mouvement</a:t>
                </a:r>
                <a14:m>
                  <m:oMath xmlns:m="http://schemas.openxmlformats.org/officeDocument/2006/math">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2000" i="1">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ℳ</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oMath>
                </a14:m>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soit représenté par le couple </a:t>
                </a:r>
                <a14:m>
                  <m:oMath xmlns:m="http://schemas.openxmlformats.org/officeDocument/2006/math">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sSubSup>
                      <m:sSubSupPr>
                        <m:ctrlPr>
                          <a:rPr lang="zh-CN" altLang="zh-CN" sz="2000" i="1">
                            <a:solidFill>
                              <a:schemeClr val="tx1"/>
                            </a:solidFill>
                            <a:effectLst/>
                            <a:latin typeface="Cambria Math" panose="02040503050406030204" pitchFamily="18" charset="0"/>
                            <a:ea typeface="Cambria Math" panose="02040503050406030204" pitchFamily="18" charset="0"/>
                          </a:rPr>
                        </m:ctrlPr>
                      </m:sSubSup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up>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p>
                    </m:sSubSup>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a:t>
                </a:r>
              </a:p>
              <a:p>
                <a:pPr marL="285750" indent="-285750">
                  <a:lnSpc>
                    <a:spcPct val="120000"/>
                  </a:lnSpc>
                  <a:buFont typeface="Arial" panose="020B0604020202020204" pitchFamily="34" charset="0"/>
                  <a:buChar char="•"/>
                </a:pPr>
                <a14:m>
                  <m:oMath xmlns:m="http://schemas.openxmlformats.org/officeDocument/2006/math">
                    <m:sSub>
                      <m:sSubPr>
                        <m:ctrlPr>
                          <a:rPr lang="zh-CN" altLang="zh-CN" sz="2000" i="1" smtClean="0">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𝒮</m:t>
                    </m:r>
                  </m:oMath>
                </a14:m>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est l'ensemble des longueurs des os du squelette</a:t>
                </a:r>
              </a:p>
              <a:p>
                <a:pPr marL="285750" indent="-285750">
                  <a:lnSpc>
                    <a:spcPct val="120000"/>
                  </a:lnSpc>
                  <a:buFont typeface="Arial" panose="020B0604020202020204" pitchFamily="34" charset="0"/>
                  <a:buChar char="•"/>
                </a:pPr>
                <a14:m>
                  <m:oMath xmlns:m="http://schemas.openxmlformats.org/officeDocument/2006/math">
                    <m:sSubSup>
                      <m:sSubSupPr>
                        <m:ctrlPr>
                          <a:rPr lang="zh-CN" altLang="zh-CN" sz="2000" i="1">
                            <a:solidFill>
                              <a:schemeClr val="tx1"/>
                            </a:solidFill>
                            <a:effectLst/>
                            <a:latin typeface="Cambria Math" panose="02040503050406030204" pitchFamily="18" charset="0"/>
                            <a:ea typeface="Cambria Math" panose="02040503050406030204" pitchFamily="18" charset="0"/>
                          </a:rPr>
                        </m:ctrlPr>
                      </m:sSubSup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𝐴</m:t>
                        </m:r>
                      </m:sub>
                      <m:sup>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p>
                    </m:sSubSup>
                  </m:oMath>
                </a14:m>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sont les positions articulaires.</a:t>
                </a:r>
              </a:p>
              <a:p>
                <a:pPr marL="285750" indent="-285750">
                  <a:lnSpc>
                    <a:spcPct val="120000"/>
                  </a:lnSpc>
                  <a:buFont typeface="Arial" panose="020B0604020202020204" pitchFamily="34" charset="0"/>
                  <a:buChar char="•"/>
                </a:pPr>
                <a:endParaRPr lang="fr-CA" altLang="zh-CN" sz="2000" kern="50" dirty="0">
                  <a:latin typeface="Cambria" panose="02040503050406030204" pitchFamily="18" charset="0"/>
                  <a:ea typeface="等线" panose="02010600030101010101" pitchFamily="2" charset="-122"/>
                  <a:cs typeface="Times New Roman" panose="02020603050405020304" pitchFamily="18" charset="0"/>
                </a:endParaRPr>
              </a:p>
              <a:p>
                <a:pPr>
                  <a:lnSpc>
                    <a:spcPct val="120000"/>
                  </a:lnSpc>
                </a:pPr>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Soit </a:t>
                </a:r>
                <a14:m>
                  <m:oMath xmlns:m="http://schemas.openxmlformats.org/officeDocument/2006/math">
                    <m:sSub>
                      <m:sSubPr>
                        <m:ctrlPr>
                          <a:rPr lang="zh-CN" altLang="zh-CN" sz="2400" i="1" smtClean="0">
                            <a:solidFill>
                              <a:schemeClr val="tx1"/>
                            </a:solidFill>
                            <a:effectLst/>
                            <a:latin typeface="Cambria Math" panose="02040503050406030204" pitchFamily="18" charset="0"/>
                            <a:ea typeface="Cambria Math" panose="02040503050406030204" pitchFamily="18" charset="0"/>
                          </a:rPr>
                        </m:ctrlPr>
                      </m:sSubPr>
                      <m:e>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𝐿</m:t>
                        </m:r>
                      </m:e>
                      <m: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ub>
                    </m:sSub>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r>
                      <a:rPr lang="fr-CA" altLang="zh-CN" sz="2000" i="1" kern="5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𝒮</m:t>
                    </m:r>
                  </m:oMath>
                </a14:m>
                <a:r>
                  <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rPr>
                  <a:t>, nous avons besoin de trouver:</a:t>
                </a:r>
              </a:p>
              <a:p>
                <a:pPr marL="285750" indent="-285750">
                  <a:lnSpc>
                    <a:spcPct val="120000"/>
                  </a:lnSpc>
                  <a:buFont typeface="Arial" panose="020B0604020202020204" pitchFamily="34" charset="0"/>
                  <a:buChar char="•"/>
                </a:pPr>
                <a:endParaRPr lang="fr-CA" altLang="zh-CN" sz="2000" kern="50" dirty="0">
                  <a:solidFill>
                    <a:schemeClr val="tx1"/>
                  </a:solidFill>
                  <a:effectLst/>
                  <a:latin typeface="Cambria" panose="02040503050406030204" pitchFamily="18" charset="0"/>
                  <a:ea typeface="等线"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4F60B2EF-1F0D-2B2D-2AEC-3CA7DBE4764A}"/>
                  </a:ext>
                </a:extLst>
              </p:cNvPr>
              <p:cNvSpPr txBox="1">
                <a:spLocks noRot="1" noChangeAspect="1" noMove="1" noResize="1" noEditPoints="1" noAdjustHandles="1" noChangeArrowheads="1" noChangeShapeType="1" noTextEdit="1"/>
              </p:cNvSpPr>
              <p:nvPr/>
            </p:nvSpPr>
            <p:spPr>
              <a:xfrm>
                <a:off x="3041240" y="1805134"/>
                <a:ext cx="8617359" cy="3490058"/>
              </a:xfrm>
              <a:prstGeom prst="rect">
                <a:avLst/>
              </a:prstGeom>
              <a:blipFill>
                <a:blip r:embed="rId3"/>
                <a:stretch>
                  <a:fillRect l="-778" t="-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CDAD6E9-7DD8-E8EC-A58D-985FF1BA6507}"/>
                  </a:ext>
                </a:extLst>
              </p:cNvPr>
              <p:cNvSpPr txBox="1"/>
              <p:nvPr/>
            </p:nvSpPr>
            <p:spPr>
              <a:xfrm>
                <a:off x="4002942" y="4959402"/>
                <a:ext cx="6109518" cy="4452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smtClean="0">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𝐺</m:t>
                          </m:r>
                        </m:e>
                        <m:sup>
                          <m:r>
                            <a:rPr lang="zh-CN" altLang="en-US" sz="2000" i="1">
                              <a:solidFill>
                                <a:schemeClr val="tx1"/>
                              </a:solidFill>
                              <a:latin typeface="Cambria Math" panose="02040503050406030204" pitchFamily="18" charset="0"/>
                            </a:rPr>
                            <m:t>𝐴</m:t>
                          </m:r>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𝐵</m:t>
                          </m:r>
                        </m:sup>
                      </m:sSup>
                      <m:d>
                        <m:dPr>
                          <m:ctrlPr>
                            <a:rPr lang="zh-CN" altLang="en-US" sz="2000" i="1">
                              <a:solidFill>
                                <a:schemeClr val="tx1"/>
                              </a:solidFill>
                              <a:latin typeface="Cambria Math" panose="02040503050406030204" pitchFamily="18" charset="0"/>
                            </a:rPr>
                          </m:ctrlPr>
                        </m:dPr>
                        <m:e>
                          <m:d>
                            <m:dPr>
                              <m:begChr m:val=""/>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d>
                                    <m:dPr>
                                      <m:endChr m:val=""/>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𝐿</m:t>
                                      </m:r>
                                    </m:e>
                                  </m:d>
                                </m:e>
                                <m:sub>
                                  <m:r>
                                    <a:rPr lang="zh-CN" altLang="en-US" sz="2000" i="1">
                                      <a:solidFill>
                                        <a:schemeClr val="tx1"/>
                                      </a:solidFill>
                                      <a:latin typeface="Cambria Math" panose="02040503050406030204" pitchFamily="18" charset="0"/>
                                    </a:rPr>
                                    <m:t>𝐴</m:t>
                                  </m:r>
                                </m:sub>
                              </m:sSub>
                              <m:r>
                                <a:rPr lang="zh-CN" altLang="en-US" sz="2000" i="0">
                                  <a:solidFill>
                                    <a:schemeClr val="tx1"/>
                                  </a:solidFill>
                                  <a:latin typeface="Cambria Math" panose="02040503050406030204" pitchFamily="18" charset="0"/>
                                </a:rPr>
                                <m:t>, </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𝑃</m:t>
                                  </m:r>
                                </m:e>
                                <m:sub>
                                  <m:r>
                                    <a:rPr lang="zh-CN" altLang="en-US" sz="2000" i="1">
                                      <a:solidFill>
                                        <a:schemeClr val="tx1"/>
                                      </a:solidFill>
                                      <a:latin typeface="Cambria Math" panose="02040503050406030204" pitchFamily="18" charset="0"/>
                                    </a:rPr>
                                    <m:t>𝐴</m:t>
                                  </m:r>
                                </m:sub>
                                <m:sup>
                                  <m:r>
                                    <a:rPr lang="zh-CN" altLang="en-US" sz="2000" i="1">
                                      <a:solidFill>
                                        <a:schemeClr val="tx1"/>
                                      </a:solidFill>
                                      <a:latin typeface="Cambria Math" panose="02040503050406030204" pitchFamily="18" charset="0"/>
                                    </a:rPr>
                                    <m:t>𝑖</m:t>
                                  </m:r>
                                </m:sup>
                              </m:sSubSup>
                            </m:e>
                          </m:d>
                          <m:r>
                            <a:rPr lang="zh-CN" altLang="en-US" sz="2000" i="0">
                              <a:solidFill>
                                <a:schemeClr val="tx1"/>
                              </a:solidFill>
                              <a:latin typeface="Cambria Math" panose="02040503050406030204" pitchFamily="18" charset="0"/>
                            </a:rPr>
                            <m:t>∈ </m:t>
                          </m:r>
                          <m:sSub>
                            <m:sSubPr>
                              <m:ctrlPr>
                                <a:rPr lang="zh-CN" altLang="en-US" sz="2000" i="1">
                                  <a:solidFill>
                                    <a:schemeClr val="tx1"/>
                                  </a:solidFill>
                                  <a:latin typeface="Cambria Math" panose="02040503050406030204" pitchFamily="18" charset="0"/>
                                </a:rPr>
                              </m:ctrlPr>
                            </m:sSubPr>
                            <m:e>
                              <m:r>
                                <a:rPr lang="zh-CN" altLang="en-US" sz="2000" i="0">
                                  <a:solidFill>
                                    <a:schemeClr val="tx1"/>
                                  </a:solidFill>
                                  <a:latin typeface="Cambria Math" panose="02040503050406030204" pitchFamily="18" charset="0"/>
                                </a:rPr>
                                <m:t>ℳ</m:t>
                              </m:r>
                            </m:e>
                            <m:sub>
                              <m:r>
                                <a:rPr lang="zh-CN" altLang="en-US" sz="2000" i="1">
                                  <a:solidFill>
                                    <a:schemeClr val="tx1"/>
                                  </a:solidFill>
                                  <a:latin typeface="Cambria Math" panose="02040503050406030204" pitchFamily="18" charset="0"/>
                                </a:rPr>
                                <m:t>𝐴</m:t>
                              </m:r>
                            </m:sub>
                          </m:sSub>
                          <m:r>
                            <a:rPr lang="zh-CN" altLang="en-US" sz="2000" i="0">
                              <a:solidFill>
                                <a:schemeClr val="tx1"/>
                              </a:solidFill>
                              <a:latin typeface="Cambria Math" panose="02040503050406030204" pitchFamily="18" charset="0"/>
                            </a:rPr>
                            <m:t> , </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𝐿</m:t>
                              </m:r>
                            </m:e>
                            <m:sub>
                              <m:r>
                                <a:rPr lang="zh-CN" altLang="en-US" sz="2000" i="1">
                                  <a:solidFill>
                                    <a:schemeClr val="tx1"/>
                                  </a:solidFill>
                                  <a:latin typeface="Cambria Math" panose="02040503050406030204" pitchFamily="18" charset="0"/>
                                </a:rPr>
                                <m:t>𝐵</m:t>
                              </m:r>
                            </m:sub>
                          </m:sSub>
                          <m:r>
                            <a:rPr lang="zh-CN" altLang="en-US" sz="2000" i="0">
                              <a:solidFill>
                                <a:schemeClr val="tx1"/>
                              </a:solidFill>
                              <a:latin typeface="Cambria Math" panose="02040503050406030204" pitchFamily="18" charset="0"/>
                            </a:rPr>
                            <m:t> ∈ </m:t>
                          </m:r>
                          <m:r>
                            <a:rPr lang="zh-CN" altLang="en-US" sz="2000" i="0">
                              <a:solidFill>
                                <a:schemeClr val="tx1"/>
                              </a:solidFill>
                              <a:latin typeface="Cambria Math" panose="02040503050406030204" pitchFamily="18" charset="0"/>
                            </a:rPr>
                            <m:t>𝒮</m:t>
                          </m:r>
                        </m:e>
                      </m:d>
                      <m:r>
                        <a:rPr lang="zh-CN" altLang="en-US" sz="2000" i="0">
                          <a:solidFill>
                            <a:schemeClr val="tx1"/>
                          </a:solidFill>
                          <a:latin typeface="Cambria Math" panose="02040503050406030204" pitchFamily="18" charset="0"/>
                        </a:rPr>
                        <m:t>→ </m:t>
                      </m:r>
                      <m:d>
                        <m:dPr>
                          <m:sepChr m:val=","/>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𝐿</m:t>
                              </m:r>
                            </m:e>
                            <m:sub>
                              <m:r>
                                <a:rPr lang="zh-CN" altLang="en-US" sz="2000" i="1">
                                  <a:solidFill>
                                    <a:schemeClr val="tx1"/>
                                  </a:solidFill>
                                  <a:latin typeface="Cambria Math" panose="02040503050406030204" pitchFamily="18" charset="0"/>
                                </a:rPr>
                                <m:t>𝐵</m:t>
                              </m:r>
                            </m:sub>
                          </m:sSub>
                        </m:e>
                        <m:e>
                          <m:r>
                            <a:rPr lang="zh-CN" altLang="en-US" sz="2000" i="0">
                              <a:solidFill>
                                <a:schemeClr val="tx1"/>
                              </a:solidFill>
                              <a:latin typeface="Cambria Math" panose="02040503050406030204" pitchFamily="18" charset="0"/>
                            </a:rPr>
                            <m:t> </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𝑃</m:t>
                              </m:r>
                            </m:e>
                            <m:sub>
                              <m:r>
                                <a:rPr lang="zh-CN" altLang="en-US" sz="2000" i="1">
                                  <a:solidFill>
                                    <a:schemeClr val="tx1"/>
                                  </a:solidFill>
                                  <a:latin typeface="Cambria Math" panose="02040503050406030204" pitchFamily="18" charset="0"/>
                                </a:rPr>
                                <m:t>𝐵</m:t>
                              </m:r>
                            </m:sub>
                            <m:sup>
                              <m:r>
                                <a:rPr lang="zh-CN" altLang="en-US" sz="2000" i="1">
                                  <a:solidFill>
                                    <a:schemeClr val="tx1"/>
                                  </a:solidFill>
                                  <a:latin typeface="Cambria Math" panose="02040503050406030204" pitchFamily="18" charset="0"/>
                                </a:rPr>
                                <m:t>𝑖</m:t>
                              </m:r>
                            </m:sup>
                          </m:sSubSup>
                        </m:e>
                      </m:d>
                      <m:sSub>
                        <m:sSubPr>
                          <m:ctrlPr>
                            <a:rPr lang="zh-CN"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m:t>
                          </m:r>
                          <m:r>
                            <a:rPr lang="fr-CA" altLang="zh-CN" sz="2000" i="1" kern="50">
                              <a:latin typeface="Cambria Math" panose="02040503050406030204" pitchFamily="18" charset="0"/>
                              <a:cs typeface="Times New Roman" panose="02020603050405020304" pitchFamily="18" charset="0"/>
                            </a:rPr>
                            <m:t>ℳ</m:t>
                          </m:r>
                        </m:e>
                        <m:sub>
                          <m:r>
                            <a:rPr lang="fr-CA" altLang="zh-CN" sz="2000" i="1" kern="50">
                              <a:latin typeface="Cambria Math" panose="02040503050406030204" pitchFamily="18" charset="0"/>
                              <a:cs typeface="Times New Roman" panose="02020603050405020304" pitchFamily="18" charset="0"/>
                            </a:rPr>
                            <m:t>𝐵</m:t>
                          </m:r>
                        </m:sub>
                      </m:sSub>
                    </m:oMath>
                  </m:oMathPara>
                </a14:m>
                <a:endParaRPr lang="zh-CN" altLang="en-US" sz="2000" dirty="0">
                  <a:solidFill>
                    <a:schemeClr val="tx1"/>
                  </a:solidFill>
                </a:endParaRPr>
              </a:p>
            </p:txBody>
          </p:sp>
        </mc:Choice>
        <mc:Fallback xmlns="">
          <p:sp>
            <p:nvSpPr>
              <p:cNvPr id="77" name="文本框 76">
                <a:extLst>
                  <a:ext uri="{FF2B5EF4-FFF2-40B4-BE49-F238E27FC236}">
                    <a16:creationId xmlns:a16="http://schemas.microsoft.com/office/drawing/2014/main" id="{7CDAD6E9-7DD8-E8EC-A58D-985FF1BA6507}"/>
                  </a:ext>
                </a:extLst>
              </p:cNvPr>
              <p:cNvSpPr txBox="1">
                <a:spLocks noRot="1" noChangeAspect="1" noMove="1" noResize="1" noEditPoints="1" noAdjustHandles="1" noChangeArrowheads="1" noChangeShapeType="1" noTextEdit="1"/>
              </p:cNvSpPr>
              <p:nvPr/>
            </p:nvSpPr>
            <p:spPr>
              <a:xfrm>
                <a:off x="4002942" y="4959402"/>
                <a:ext cx="6109518" cy="445250"/>
              </a:xfrm>
              <a:prstGeom prst="rect">
                <a:avLst/>
              </a:prstGeom>
              <a:blipFill>
                <a:blip r:embed="rId4"/>
                <a:stretch>
                  <a:fillRect t="-154795" b="-226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48748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74FCB25-6974-B1CB-41EB-C4BEAF7D44D6}"/>
              </a:ext>
            </a:extLst>
          </p:cNvPr>
          <p:cNvGrpSpPr/>
          <p:nvPr/>
        </p:nvGrpSpPr>
        <p:grpSpPr>
          <a:xfrm>
            <a:off x="3132477" y="3295387"/>
            <a:ext cx="1617644" cy="2764657"/>
            <a:chOff x="2186478" y="1214217"/>
            <a:chExt cx="1854879" cy="2615987"/>
          </a:xfrm>
        </p:grpSpPr>
        <p:sp>
          <p:nvSpPr>
            <p:cNvPr id="11" name="椭圆 10">
              <a:extLst>
                <a:ext uri="{FF2B5EF4-FFF2-40B4-BE49-F238E27FC236}">
                  <a16:creationId xmlns:a16="http://schemas.microsoft.com/office/drawing/2014/main" id="{586B1DC5-8B34-FB4C-807C-B0CEEA26CE33}"/>
                </a:ext>
              </a:extLst>
            </p:cNvPr>
            <p:cNvSpPr/>
            <p:nvPr/>
          </p:nvSpPr>
          <p:spPr>
            <a:xfrm rot="8191295">
              <a:off x="3765410" y="2010737"/>
              <a:ext cx="148589" cy="14467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497053E5-FCC6-3CB7-4DEB-E0191A4BA1F9}"/>
                </a:ext>
              </a:extLst>
            </p:cNvPr>
            <p:cNvSpPr/>
            <p:nvPr/>
          </p:nvSpPr>
          <p:spPr>
            <a:xfrm rot="8191295">
              <a:off x="3892768" y="2104624"/>
              <a:ext cx="148589" cy="22551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A44DFEB-6D56-F0F4-1F43-9C5B20F3A296}"/>
                </a:ext>
              </a:extLst>
            </p:cNvPr>
            <p:cNvGrpSpPr/>
            <p:nvPr/>
          </p:nvGrpSpPr>
          <p:grpSpPr>
            <a:xfrm>
              <a:off x="3004410" y="1214217"/>
              <a:ext cx="148589" cy="370184"/>
              <a:chOff x="3985925" y="1472859"/>
              <a:chExt cx="208655" cy="533910"/>
            </a:xfrm>
          </p:grpSpPr>
          <p:sp>
            <p:nvSpPr>
              <p:cNvPr id="63" name="椭圆 62">
                <a:extLst>
                  <a:ext uri="{FF2B5EF4-FFF2-40B4-BE49-F238E27FC236}">
                    <a16:creationId xmlns:a16="http://schemas.microsoft.com/office/drawing/2014/main" id="{04237D36-0DCC-E862-EB18-60FD9057F84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2F74441E-0682-79E6-518B-232B53B8068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9576F9E4-0621-1CDB-A63E-29E306ECF20F}"/>
                </a:ext>
              </a:extLst>
            </p:cNvPr>
            <p:cNvGrpSpPr/>
            <p:nvPr/>
          </p:nvGrpSpPr>
          <p:grpSpPr>
            <a:xfrm>
              <a:off x="3004409" y="1605676"/>
              <a:ext cx="148589" cy="370184"/>
              <a:chOff x="3985925" y="1472859"/>
              <a:chExt cx="208655" cy="533910"/>
            </a:xfrm>
          </p:grpSpPr>
          <p:sp>
            <p:nvSpPr>
              <p:cNvPr id="61" name="椭圆 60">
                <a:extLst>
                  <a:ext uri="{FF2B5EF4-FFF2-40B4-BE49-F238E27FC236}">
                    <a16:creationId xmlns:a16="http://schemas.microsoft.com/office/drawing/2014/main" id="{05ED5E28-0503-5C76-5933-60DC9B7F677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C098ECC1-C1A5-D075-75AD-1ECBF4E7E73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EC2C1AD-F54A-1755-EBB2-79E70DCABD87}"/>
                </a:ext>
              </a:extLst>
            </p:cNvPr>
            <p:cNvGrpSpPr/>
            <p:nvPr/>
          </p:nvGrpSpPr>
          <p:grpSpPr>
            <a:xfrm>
              <a:off x="3004408" y="1995006"/>
              <a:ext cx="148589" cy="370184"/>
              <a:chOff x="3985925" y="1472859"/>
              <a:chExt cx="208655" cy="533910"/>
            </a:xfrm>
          </p:grpSpPr>
          <p:sp>
            <p:nvSpPr>
              <p:cNvPr id="59" name="椭圆 58">
                <a:extLst>
                  <a:ext uri="{FF2B5EF4-FFF2-40B4-BE49-F238E27FC236}">
                    <a16:creationId xmlns:a16="http://schemas.microsoft.com/office/drawing/2014/main" id="{8665C251-352D-76BE-A0C0-56CA4F0B3C6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7D810934-8A8D-8003-5374-CE80C6ED07D8}"/>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1CB07A56-4E2B-12A5-58A3-CCA16A467FA4}"/>
                </a:ext>
              </a:extLst>
            </p:cNvPr>
            <p:cNvGrpSpPr/>
            <p:nvPr/>
          </p:nvGrpSpPr>
          <p:grpSpPr>
            <a:xfrm rot="6631154">
              <a:off x="3508837" y="1785033"/>
              <a:ext cx="144670" cy="380212"/>
              <a:chOff x="3985925" y="1472859"/>
              <a:chExt cx="208655" cy="533910"/>
            </a:xfrm>
          </p:grpSpPr>
          <p:sp>
            <p:nvSpPr>
              <p:cNvPr id="57" name="椭圆 56">
                <a:extLst>
                  <a:ext uri="{FF2B5EF4-FFF2-40B4-BE49-F238E27FC236}">
                    <a16:creationId xmlns:a16="http://schemas.microsoft.com/office/drawing/2014/main" id="{A095A88E-8A6A-9B72-6E73-12FDD8E8E67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342CDE3F-AEC6-C3A2-F47E-E683EA4CAFC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9B34422-5D66-2CB8-095C-C7D84727CDAB}"/>
                </a:ext>
              </a:extLst>
            </p:cNvPr>
            <p:cNvGrpSpPr/>
            <p:nvPr/>
          </p:nvGrpSpPr>
          <p:grpSpPr>
            <a:xfrm rot="5400000">
              <a:off x="3119302" y="1718370"/>
              <a:ext cx="144670" cy="380212"/>
              <a:chOff x="3985925" y="1472859"/>
              <a:chExt cx="208655" cy="533910"/>
            </a:xfrm>
          </p:grpSpPr>
          <p:sp>
            <p:nvSpPr>
              <p:cNvPr id="55" name="椭圆 54">
                <a:extLst>
                  <a:ext uri="{FF2B5EF4-FFF2-40B4-BE49-F238E27FC236}">
                    <a16:creationId xmlns:a16="http://schemas.microsoft.com/office/drawing/2014/main" id="{100BC687-72E5-C08C-4EC8-49627D49AF2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5CC11B3D-499F-CC89-4FD4-70F142A5747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A0052405-4865-287F-7236-7705D2883B23}"/>
                </a:ext>
              </a:extLst>
            </p:cNvPr>
            <p:cNvGrpSpPr/>
            <p:nvPr/>
          </p:nvGrpSpPr>
          <p:grpSpPr>
            <a:xfrm rot="14808637">
              <a:off x="2511537" y="1773079"/>
              <a:ext cx="144670" cy="380212"/>
              <a:chOff x="3985925" y="1472859"/>
              <a:chExt cx="208655" cy="533910"/>
            </a:xfrm>
          </p:grpSpPr>
          <p:sp>
            <p:nvSpPr>
              <p:cNvPr id="53" name="椭圆 52">
                <a:extLst>
                  <a:ext uri="{FF2B5EF4-FFF2-40B4-BE49-F238E27FC236}">
                    <a16:creationId xmlns:a16="http://schemas.microsoft.com/office/drawing/2014/main" id="{D50B1289-16A1-43BB-6758-71E38EEA5DA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F59418AB-E406-0FA0-CEA2-833DD1957B4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C7AD897A-2D2B-D0F4-548F-65E29749314E}"/>
                </a:ext>
              </a:extLst>
            </p:cNvPr>
            <p:cNvGrpSpPr/>
            <p:nvPr/>
          </p:nvGrpSpPr>
          <p:grpSpPr>
            <a:xfrm rot="13490337">
              <a:off x="2186478" y="1983995"/>
              <a:ext cx="148589" cy="370184"/>
              <a:chOff x="3985925" y="1472859"/>
              <a:chExt cx="208655" cy="533910"/>
            </a:xfrm>
          </p:grpSpPr>
          <p:sp>
            <p:nvSpPr>
              <p:cNvPr id="51" name="椭圆 50">
                <a:extLst>
                  <a:ext uri="{FF2B5EF4-FFF2-40B4-BE49-F238E27FC236}">
                    <a16:creationId xmlns:a16="http://schemas.microsoft.com/office/drawing/2014/main" id="{A1928E99-253A-555A-1C06-6DBB545F9BC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AC8CCF6D-148A-2CC9-F8BA-212C09F61FE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6F9A6FE-3186-1692-FBEF-46AF30535D6C}"/>
                </a:ext>
              </a:extLst>
            </p:cNvPr>
            <p:cNvGrpSpPr/>
            <p:nvPr/>
          </p:nvGrpSpPr>
          <p:grpSpPr>
            <a:xfrm rot="16200000">
              <a:off x="2887679" y="1713418"/>
              <a:ext cx="144670" cy="380212"/>
              <a:chOff x="3985925" y="1472859"/>
              <a:chExt cx="208655" cy="533910"/>
            </a:xfrm>
          </p:grpSpPr>
          <p:sp>
            <p:nvSpPr>
              <p:cNvPr id="49" name="椭圆 48">
                <a:extLst>
                  <a:ext uri="{FF2B5EF4-FFF2-40B4-BE49-F238E27FC236}">
                    <a16:creationId xmlns:a16="http://schemas.microsoft.com/office/drawing/2014/main" id="{5DA5CDB6-6FDE-A7AB-16C7-76CDB476E8E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E2C7B8CD-5351-ACD9-3F4B-554DB46A037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7DA47EB5-CB3A-3A7C-497C-A80CE6048704}"/>
                </a:ext>
              </a:extLst>
            </p:cNvPr>
            <p:cNvGrpSpPr/>
            <p:nvPr/>
          </p:nvGrpSpPr>
          <p:grpSpPr>
            <a:xfrm>
              <a:off x="3001531" y="2393067"/>
              <a:ext cx="148589" cy="370184"/>
              <a:chOff x="3985925" y="1472859"/>
              <a:chExt cx="208655" cy="533910"/>
            </a:xfrm>
          </p:grpSpPr>
          <p:sp>
            <p:nvSpPr>
              <p:cNvPr id="47" name="椭圆 46">
                <a:extLst>
                  <a:ext uri="{FF2B5EF4-FFF2-40B4-BE49-F238E27FC236}">
                    <a16:creationId xmlns:a16="http://schemas.microsoft.com/office/drawing/2014/main" id="{59291CBC-F6BC-78C7-9174-083F8A1E4C5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42ECB650-9CE8-FED6-D007-EA9C683F5EB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66E03001-41C1-8BF2-6EA3-D8CE76726C25}"/>
                </a:ext>
              </a:extLst>
            </p:cNvPr>
            <p:cNvGrpSpPr/>
            <p:nvPr/>
          </p:nvGrpSpPr>
          <p:grpSpPr>
            <a:xfrm rot="8135389">
              <a:off x="3438542" y="2757041"/>
              <a:ext cx="148589" cy="370184"/>
              <a:chOff x="3985925" y="1472859"/>
              <a:chExt cx="208655" cy="533910"/>
            </a:xfrm>
          </p:grpSpPr>
          <p:sp>
            <p:nvSpPr>
              <p:cNvPr id="45" name="椭圆 44">
                <a:extLst>
                  <a:ext uri="{FF2B5EF4-FFF2-40B4-BE49-F238E27FC236}">
                    <a16:creationId xmlns:a16="http://schemas.microsoft.com/office/drawing/2014/main" id="{4C9087D9-A697-2B0F-C895-40D55D1F425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33525CA4-936A-3DCD-C2B6-B4E4BE7F3CF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235B97B3-C353-93D1-4816-EA13C329A821}"/>
                </a:ext>
              </a:extLst>
            </p:cNvPr>
            <p:cNvGrpSpPr/>
            <p:nvPr/>
          </p:nvGrpSpPr>
          <p:grpSpPr>
            <a:xfrm rot="10800000">
              <a:off x="3625298" y="3075063"/>
              <a:ext cx="148589" cy="370184"/>
              <a:chOff x="3985925" y="1472859"/>
              <a:chExt cx="208655" cy="533910"/>
            </a:xfrm>
          </p:grpSpPr>
          <p:sp>
            <p:nvSpPr>
              <p:cNvPr id="43" name="椭圆 42">
                <a:extLst>
                  <a:ext uri="{FF2B5EF4-FFF2-40B4-BE49-F238E27FC236}">
                    <a16:creationId xmlns:a16="http://schemas.microsoft.com/office/drawing/2014/main" id="{D9769011-251C-A98F-5478-94B58D5D151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84C1AFA8-A2C8-F860-B60F-66C4C797FC98}"/>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CF0501B-DAD5-CF0A-45B1-9CBC04469078}"/>
                </a:ext>
              </a:extLst>
            </p:cNvPr>
            <p:cNvGrpSpPr/>
            <p:nvPr/>
          </p:nvGrpSpPr>
          <p:grpSpPr>
            <a:xfrm rot="10800000">
              <a:off x="3624648" y="3460020"/>
              <a:ext cx="148589" cy="370184"/>
              <a:chOff x="3985925" y="1472859"/>
              <a:chExt cx="208655" cy="533910"/>
            </a:xfrm>
          </p:grpSpPr>
          <p:sp>
            <p:nvSpPr>
              <p:cNvPr id="41" name="椭圆 40">
                <a:extLst>
                  <a:ext uri="{FF2B5EF4-FFF2-40B4-BE49-F238E27FC236}">
                    <a16:creationId xmlns:a16="http://schemas.microsoft.com/office/drawing/2014/main" id="{F27C5AA5-3C5B-1385-F6B8-38E40E993D8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C1F8BD22-8C8C-8785-4687-AAD088381A3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CD4B828F-8FD9-98BC-2C2D-B43555B53630}"/>
                </a:ext>
              </a:extLst>
            </p:cNvPr>
            <p:cNvGrpSpPr/>
            <p:nvPr/>
          </p:nvGrpSpPr>
          <p:grpSpPr>
            <a:xfrm rot="6873174">
              <a:off x="3110679" y="2549205"/>
              <a:ext cx="144670" cy="380212"/>
              <a:chOff x="3985925" y="1472859"/>
              <a:chExt cx="208655" cy="533910"/>
            </a:xfrm>
          </p:grpSpPr>
          <p:sp>
            <p:nvSpPr>
              <p:cNvPr id="39" name="椭圆 38">
                <a:extLst>
                  <a:ext uri="{FF2B5EF4-FFF2-40B4-BE49-F238E27FC236}">
                    <a16:creationId xmlns:a16="http://schemas.microsoft.com/office/drawing/2014/main" id="{D2E156A5-FC5A-54AB-79E9-47FF0F36C4E7}"/>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5681BCC9-1C9F-0019-9C7E-2FBFCC926E1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ED0B6438-F36F-0886-54EF-552A83F95C2A}"/>
                </a:ext>
              </a:extLst>
            </p:cNvPr>
            <p:cNvGrpSpPr/>
            <p:nvPr/>
          </p:nvGrpSpPr>
          <p:grpSpPr>
            <a:xfrm rot="10800000">
              <a:off x="2401914" y="3073912"/>
              <a:ext cx="148589" cy="370184"/>
              <a:chOff x="3985925" y="1472859"/>
              <a:chExt cx="208655" cy="533910"/>
            </a:xfrm>
          </p:grpSpPr>
          <p:sp>
            <p:nvSpPr>
              <p:cNvPr id="37" name="椭圆 36">
                <a:extLst>
                  <a:ext uri="{FF2B5EF4-FFF2-40B4-BE49-F238E27FC236}">
                    <a16:creationId xmlns:a16="http://schemas.microsoft.com/office/drawing/2014/main" id="{94710B49-DD8A-0C91-517D-5ABFE3FEA8E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6B097C5E-AE13-B8AB-426A-273EAA9B36F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D944FBDD-FD6A-6B01-F230-484B55328764}"/>
                </a:ext>
              </a:extLst>
            </p:cNvPr>
            <p:cNvGrpSpPr/>
            <p:nvPr/>
          </p:nvGrpSpPr>
          <p:grpSpPr>
            <a:xfrm rot="10800000">
              <a:off x="2401264" y="3458870"/>
              <a:ext cx="148589" cy="370184"/>
              <a:chOff x="3985925" y="1472859"/>
              <a:chExt cx="208655" cy="533910"/>
            </a:xfrm>
          </p:grpSpPr>
          <p:sp>
            <p:nvSpPr>
              <p:cNvPr id="35" name="椭圆 34">
                <a:extLst>
                  <a:ext uri="{FF2B5EF4-FFF2-40B4-BE49-F238E27FC236}">
                    <a16:creationId xmlns:a16="http://schemas.microsoft.com/office/drawing/2014/main" id="{E08D9361-7EAF-5ADC-76BD-FADDC715FE1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61730792-D656-B2AE-D089-7A7FA5F2D28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5EC3E2C4-6473-576E-A526-8778F8C16022}"/>
                </a:ext>
              </a:extLst>
            </p:cNvPr>
            <p:cNvGrpSpPr/>
            <p:nvPr/>
          </p:nvGrpSpPr>
          <p:grpSpPr>
            <a:xfrm rot="14801205">
              <a:off x="2900199" y="2546178"/>
              <a:ext cx="144670" cy="380212"/>
              <a:chOff x="3985925" y="1472859"/>
              <a:chExt cx="208655" cy="533910"/>
            </a:xfrm>
          </p:grpSpPr>
          <p:sp>
            <p:nvSpPr>
              <p:cNvPr id="33" name="椭圆 32">
                <a:extLst>
                  <a:ext uri="{FF2B5EF4-FFF2-40B4-BE49-F238E27FC236}">
                    <a16:creationId xmlns:a16="http://schemas.microsoft.com/office/drawing/2014/main" id="{6D0D2E27-10B6-CFC9-39BA-D8ED0D2A61A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D59CAB3F-02B3-765C-F73F-D0A0EF91125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EA15FDD9-44A5-0587-D06D-BA3ECEF23701}"/>
                </a:ext>
              </a:extLst>
            </p:cNvPr>
            <p:cNvGrpSpPr/>
            <p:nvPr/>
          </p:nvGrpSpPr>
          <p:grpSpPr>
            <a:xfrm rot="13540566">
              <a:off x="2568372" y="2745072"/>
              <a:ext cx="144670" cy="380212"/>
              <a:chOff x="3985925" y="1472859"/>
              <a:chExt cx="208655" cy="533910"/>
            </a:xfrm>
          </p:grpSpPr>
          <p:sp>
            <p:nvSpPr>
              <p:cNvPr id="31" name="椭圆 30">
                <a:extLst>
                  <a:ext uri="{FF2B5EF4-FFF2-40B4-BE49-F238E27FC236}">
                    <a16:creationId xmlns:a16="http://schemas.microsoft.com/office/drawing/2014/main" id="{1453330C-84ED-1430-751F-C801E89EA6C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36B41AAF-45E0-5AC4-7366-39D7FE9E074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137560" y="255806"/>
            <a:ext cx="1875835"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Opérateur</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237" name="组合 236">
            <a:extLst>
              <a:ext uri="{FF2B5EF4-FFF2-40B4-BE49-F238E27FC236}">
                <a16:creationId xmlns:a16="http://schemas.microsoft.com/office/drawing/2014/main" id="{80F19F70-FF17-ACCA-1700-70A144620A88}"/>
              </a:ext>
            </a:extLst>
          </p:cNvPr>
          <p:cNvGrpSpPr/>
          <p:nvPr/>
        </p:nvGrpSpPr>
        <p:grpSpPr>
          <a:xfrm>
            <a:off x="2355808" y="1765414"/>
            <a:ext cx="4314864" cy="742287"/>
            <a:chOff x="2846763" y="1765414"/>
            <a:chExt cx="4314864" cy="742287"/>
          </a:xfrm>
        </p:grpSpPr>
        <p:grpSp>
          <p:nvGrpSpPr>
            <p:cNvPr id="75" name="组合 74">
              <a:extLst>
                <a:ext uri="{FF2B5EF4-FFF2-40B4-BE49-F238E27FC236}">
                  <a16:creationId xmlns:a16="http://schemas.microsoft.com/office/drawing/2014/main" id="{008A16A5-7749-C575-383B-A7634585524F}"/>
                </a:ext>
              </a:extLst>
            </p:cNvPr>
            <p:cNvGrpSpPr/>
            <p:nvPr/>
          </p:nvGrpSpPr>
          <p:grpSpPr>
            <a:xfrm rot="5400000">
              <a:off x="4504220" y="1575636"/>
              <a:ext cx="151465" cy="1535360"/>
              <a:chOff x="9882629" y="2828819"/>
              <a:chExt cx="151465" cy="1535360"/>
            </a:xfrm>
          </p:grpSpPr>
          <p:grpSp>
            <p:nvGrpSpPr>
              <p:cNvPr id="135" name="组合 134">
                <a:extLst>
                  <a:ext uri="{FF2B5EF4-FFF2-40B4-BE49-F238E27FC236}">
                    <a16:creationId xmlns:a16="http://schemas.microsoft.com/office/drawing/2014/main" id="{BB043480-30C7-928C-4262-9531A0E87989}"/>
                  </a:ext>
                </a:extLst>
              </p:cNvPr>
              <p:cNvGrpSpPr/>
              <p:nvPr/>
            </p:nvGrpSpPr>
            <p:grpSpPr>
              <a:xfrm>
                <a:off x="9885506" y="2828819"/>
                <a:ext cx="148588" cy="370183"/>
                <a:chOff x="3985925" y="1472859"/>
                <a:chExt cx="208655" cy="533910"/>
              </a:xfrm>
            </p:grpSpPr>
            <p:sp>
              <p:nvSpPr>
                <p:cNvPr id="145" name="椭圆 144">
                  <a:extLst>
                    <a:ext uri="{FF2B5EF4-FFF2-40B4-BE49-F238E27FC236}">
                      <a16:creationId xmlns:a16="http://schemas.microsoft.com/office/drawing/2014/main" id="{0585D19B-C576-FC76-ACE3-BD0B525ABAC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46" name="等腰三角形 145">
                  <a:extLst>
                    <a:ext uri="{FF2B5EF4-FFF2-40B4-BE49-F238E27FC236}">
                      <a16:creationId xmlns:a16="http://schemas.microsoft.com/office/drawing/2014/main" id="{489E8E89-7B89-9AA0-0988-F7C48DF6AF68}"/>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36" name="组合 135">
                <a:extLst>
                  <a:ext uri="{FF2B5EF4-FFF2-40B4-BE49-F238E27FC236}">
                    <a16:creationId xmlns:a16="http://schemas.microsoft.com/office/drawing/2014/main" id="{DA8ADF51-8A4F-6DE6-F1B1-DB78665E30EE}"/>
                  </a:ext>
                </a:extLst>
              </p:cNvPr>
              <p:cNvGrpSpPr/>
              <p:nvPr/>
            </p:nvGrpSpPr>
            <p:grpSpPr>
              <a:xfrm>
                <a:off x="9885506" y="3219218"/>
                <a:ext cx="148588" cy="370183"/>
                <a:chOff x="3985925" y="1472859"/>
                <a:chExt cx="208655" cy="533910"/>
              </a:xfrm>
            </p:grpSpPr>
            <p:sp>
              <p:nvSpPr>
                <p:cNvPr id="143" name="椭圆 142">
                  <a:extLst>
                    <a:ext uri="{FF2B5EF4-FFF2-40B4-BE49-F238E27FC236}">
                      <a16:creationId xmlns:a16="http://schemas.microsoft.com/office/drawing/2014/main" id="{12BC066F-6182-8BC6-95D2-AA7DE38E46C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44" name="等腰三角形 143">
                  <a:extLst>
                    <a:ext uri="{FF2B5EF4-FFF2-40B4-BE49-F238E27FC236}">
                      <a16:creationId xmlns:a16="http://schemas.microsoft.com/office/drawing/2014/main" id="{E1D47513-59CA-6617-F587-548C656A295E}"/>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37" name="组合 136">
                <a:extLst>
                  <a:ext uri="{FF2B5EF4-FFF2-40B4-BE49-F238E27FC236}">
                    <a16:creationId xmlns:a16="http://schemas.microsoft.com/office/drawing/2014/main" id="{8F2FE88C-6B43-5B0B-727D-52355AAB7859}"/>
                  </a:ext>
                </a:extLst>
              </p:cNvPr>
              <p:cNvGrpSpPr/>
              <p:nvPr/>
            </p:nvGrpSpPr>
            <p:grpSpPr>
              <a:xfrm>
                <a:off x="9885506" y="3609609"/>
                <a:ext cx="148588" cy="370183"/>
                <a:chOff x="3985925" y="1472859"/>
                <a:chExt cx="208655" cy="533910"/>
              </a:xfrm>
            </p:grpSpPr>
            <p:sp>
              <p:nvSpPr>
                <p:cNvPr id="141" name="椭圆 140">
                  <a:extLst>
                    <a:ext uri="{FF2B5EF4-FFF2-40B4-BE49-F238E27FC236}">
                      <a16:creationId xmlns:a16="http://schemas.microsoft.com/office/drawing/2014/main" id="{10FBC5D0-28D5-006B-13BA-088F22C73E3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42" name="等腰三角形 141">
                  <a:extLst>
                    <a:ext uri="{FF2B5EF4-FFF2-40B4-BE49-F238E27FC236}">
                      <a16:creationId xmlns:a16="http://schemas.microsoft.com/office/drawing/2014/main" id="{7ADBDF83-250B-C0B0-E108-324C54D1E1F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38" name="组合 137">
                <a:extLst>
                  <a:ext uri="{FF2B5EF4-FFF2-40B4-BE49-F238E27FC236}">
                    <a16:creationId xmlns:a16="http://schemas.microsoft.com/office/drawing/2014/main" id="{60AD9E22-10B5-36A8-F6BF-099B6EA91F44}"/>
                  </a:ext>
                </a:extLst>
              </p:cNvPr>
              <p:cNvGrpSpPr/>
              <p:nvPr/>
            </p:nvGrpSpPr>
            <p:grpSpPr>
              <a:xfrm>
                <a:off x="9882629" y="3993996"/>
                <a:ext cx="148588" cy="370183"/>
                <a:chOff x="3985925" y="1472859"/>
                <a:chExt cx="208655" cy="533910"/>
              </a:xfrm>
            </p:grpSpPr>
            <p:sp>
              <p:nvSpPr>
                <p:cNvPr id="139" name="椭圆 138">
                  <a:extLst>
                    <a:ext uri="{FF2B5EF4-FFF2-40B4-BE49-F238E27FC236}">
                      <a16:creationId xmlns:a16="http://schemas.microsoft.com/office/drawing/2014/main" id="{91BBC2DA-3003-4CE6-A5A8-8C69B56D7739}"/>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40" name="等腰三角形 139">
                  <a:extLst>
                    <a:ext uri="{FF2B5EF4-FFF2-40B4-BE49-F238E27FC236}">
                      <a16:creationId xmlns:a16="http://schemas.microsoft.com/office/drawing/2014/main" id="{C3667A63-EE7C-F432-F326-1D4CE27A7F8B}"/>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79" name="椭圆 78">
              <a:extLst>
                <a:ext uri="{FF2B5EF4-FFF2-40B4-BE49-F238E27FC236}">
                  <a16:creationId xmlns:a16="http://schemas.microsoft.com/office/drawing/2014/main" id="{C9DB55A9-BF28-CD5C-9CFB-A215B84796D9}"/>
                </a:ext>
              </a:extLst>
            </p:cNvPr>
            <p:cNvSpPr/>
            <p:nvPr/>
          </p:nvSpPr>
          <p:spPr>
            <a:xfrm>
              <a:off x="4196514" y="2270757"/>
              <a:ext cx="148588" cy="1446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0" name="椭圆 79">
              <a:extLst>
                <a:ext uri="{FF2B5EF4-FFF2-40B4-BE49-F238E27FC236}">
                  <a16:creationId xmlns:a16="http://schemas.microsoft.com/office/drawing/2014/main" id="{610A12CF-CB3A-169F-85E4-89DFDE433E6D}"/>
                </a:ext>
              </a:extLst>
            </p:cNvPr>
            <p:cNvSpPr/>
            <p:nvPr/>
          </p:nvSpPr>
          <p:spPr>
            <a:xfrm>
              <a:off x="4584930" y="2270757"/>
              <a:ext cx="148588" cy="1446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nvGrpSpPr>
            <p:cNvPr id="81" name="组合 80">
              <a:extLst>
                <a:ext uri="{FF2B5EF4-FFF2-40B4-BE49-F238E27FC236}">
                  <a16:creationId xmlns:a16="http://schemas.microsoft.com/office/drawing/2014/main" id="{568AEBF3-7D9D-032A-28C2-0401AA7B9739}"/>
                </a:ext>
              </a:extLst>
            </p:cNvPr>
            <p:cNvGrpSpPr/>
            <p:nvPr/>
          </p:nvGrpSpPr>
          <p:grpSpPr>
            <a:xfrm rot="5400000">
              <a:off x="6318214" y="1575671"/>
              <a:ext cx="151465" cy="1535360"/>
              <a:chOff x="9882629" y="2828819"/>
              <a:chExt cx="151465" cy="1535360"/>
            </a:xfrm>
          </p:grpSpPr>
          <p:grpSp>
            <p:nvGrpSpPr>
              <p:cNvPr id="123" name="组合 122">
                <a:extLst>
                  <a:ext uri="{FF2B5EF4-FFF2-40B4-BE49-F238E27FC236}">
                    <a16:creationId xmlns:a16="http://schemas.microsoft.com/office/drawing/2014/main" id="{ABC4E4B5-61A2-05FF-E151-710C0E31DFE9}"/>
                  </a:ext>
                </a:extLst>
              </p:cNvPr>
              <p:cNvGrpSpPr/>
              <p:nvPr/>
            </p:nvGrpSpPr>
            <p:grpSpPr>
              <a:xfrm>
                <a:off x="9885506" y="2828819"/>
                <a:ext cx="148588" cy="370183"/>
                <a:chOff x="3985925" y="1472859"/>
                <a:chExt cx="208655" cy="533910"/>
              </a:xfrm>
            </p:grpSpPr>
            <p:sp>
              <p:nvSpPr>
                <p:cNvPr id="133" name="椭圆 132">
                  <a:extLst>
                    <a:ext uri="{FF2B5EF4-FFF2-40B4-BE49-F238E27FC236}">
                      <a16:creationId xmlns:a16="http://schemas.microsoft.com/office/drawing/2014/main" id="{8C1FC274-087D-4F8F-F6C4-376F404292B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4" name="等腰三角形 133">
                  <a:extLst>
                    <a:ext uri="{FF2B5EF4-FFF2-40B4-BE49-F238E27FC236}">
                      <a16:creationId xmlns:a16="http://schemas.microsoft.com/office/drawing/2014/main" id="{0EC9B5E2-972D-4639-BC6B-5C7D7D2BAE5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24" name="组合 123">
                <a:extLst>
                  <a:ext uri="{FF2B5EF4-FFF2-40B4-BE49-F238E27FC236}">
                    <a16:creationId xmlns:a16="http://schemas.microsoft.com/office/drawing/2014/main" id="{AB0E1251-553E-CF0F-DD0C-C98E517C82D1}"/>
                  </a:ext>
                </a:extLst>
              </p:cNvPr>
              <p:cNvGrpSpPr/>
              <p:nvPr/>
            </p:nvGrpSpPr>
            <p:grpSpPr>
              <a:xfrm>
                <a:off x="9885506" y="3219218"/>
                <a:ext cx="148588" cy="370183"/>
                <a:chOff x="3985925" y="1472859"/>
                <a:chExt cx="208655" cy="533910"/>
              </a:xfrm>
            </p:grpSpPr>
            <p:sp>
              <p:nvSpPr>
                <p:cNvPr id="131" name="椭圆 130">
                  <a:extLst>
                    <a:ext uri="{FF2B5EF4-FFF2-40B4-BE49-F238E27FC236}">
                      <a16:creationId xmlns:a16="http://schemas.microsoft.com/office/drawing/2014/main" id="{5A27DE4C-6688-3B26-8053-36A34F31EB7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2" name="等腰三角形 131">
                  <a:extLst>
                    <a:ext uri="{FF2B5EF4-FFF2-40B4-BE49-F238E27FC236}">
                      <a16:creationId xmlns:a16="http://schemas.microsoft.com/office/drawing/2014/main" id="{EC106618-8D77-B906-A28A-71B7C08336E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25" name="组合 124">
                <a:extLst>
                  <a:ext uri="{FF2B5EF4-FFF2-40B4-BE49-F238E27FC236}">
                    <a16:creationId xmlns:a16="http://schemas.microsoft.com/office/drawing/2014/main" id="{9F932641-F836-5DFC-37CF-0A824180D428}"/>
                  </a:ext>
                </a:extLst>
              </p:cNvPr>
              <p:cNvGrpSpPr/>
              <p:nvPr/>
            </p:nvGrpSpPr>
            <p:grpSpPr>
              <a:xfrm>
                <a:off x="9885506" y="3609609"/>
                <a:ext cx="148588" cy="370183"/>
                <a:chOff x="3985925" y="1472859"/>
                <a:chExt cx="208655" cy="533910"/>
              </a:xfrm>
            </p:grpSpPr>
            <p:sp>
              <p:nvSpPr>
                <p:cNvPr id="129" name="椭圆 128">
                  <a:extLst>
                    <a:ext uri="{FF2B5EF4-FFF2-40B4-BE49-F238E27FC236}">
                      <a16:creationId xmlns:a16="http://schemas.microsoft.com/office/drawing/2014/main" id="{18D9DBB6-9FB6-B353-4DED-C5AFBEC72EA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0" name="等腰三角形 129">
                  <a:extLst>
                    <a:ext uri="{FF2B5EF4-FFF2-40B4-BE49-F238E27FC236}">
                      <a16:creationId xmlns:a16="http://schemas.microsoft.com/office/drawing/2014/main" id="{71B1A2CA-C895-5F96-F309-7F51C411DAB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26" name="组合 125">
                <a:extLst>
                  <a:ext uri="{FF2B5EF4-FFF2-40B4-BE49-F238E27FC236}">
                    <a16:creationId xmlns:a16="http://schemas.microsoft.com/office/drawing/2014/main" id="{83FD044D-8A02-4A57-005F-F984E0410888}"/>
                  </a:ext>
                </a:extLst>
              </p:cNvPr>
              <p:cNvGrpSpPr/>
              <p:nvPr/>
            </p:nvGrpSpPr>
            <p:grpSpPr>
              <a:xfrm>
                <a:off x="9882629" y="3993996"/>
                <a:ext cx="148588" cy="370183"/>
                <a:chOff x="3985925" y="1472859"/>
                <a:chExt cx="208655" cy="533910"/>
              </a:xfrm>
            </p:grpSpPr>
            <p:sp>
              <p:nvSpPr>
                <p:cNvPr id="127" name="椭圆 126">
                  <a:extLst>
                    <a:ext uri="{FF2B5EF4-FFF2-40B4-BE49-F238E27FC236}">
                      <a16:creationId xmlns:a16="http://schemas.microsoft.com/office/drawing/2014/main" id="{003B7F7F-C21C-A79B-A406-1DCCC0E6669D}"/>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28" name="等腰三角形 127">
                  <a:extLst>
                    <a:ext uri="{FF2B5EF4-FFF2-40B4-BE49-F238E27FC236}">
                      <a16:creationId xmlns:a16="http://schemas.microsoft.com/office/drawing/2014/main" id="{A2D33BE9-0383-8B0D-8D69-AE237F39786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82" name="等腰三角形 81">
              <a:extLst>
                <a:ext uri="{FF2B5EF4-FFF2-40B4-BE49-F238E27FC236}">
                  <a16:creationId xmlns:a16="http://schemas.microsoft.com/office/drawing/2014/main" id="{65000232-9635-8FA2-515B-14987622B21C}"/>
                </a:ext>
              </a:extLst>
            </p:cNvPr>
            <p:cNvSpPr/>
            <p:nvPr/>
          </p:nvSpPr>
          <p:spPr>
            <a:xfrm rot="5400000">
              <a:off x="4379791" y="2229120"/>
              <a:ext cx="148588" cy="225513"/>
            </a:xfrm>
            <a:prstGeom prst="triangle">
              <a:avLst/>
            </a:prstGeom>
            <a:solidFill>
              <a:srgbClr val="FF99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3" name="等腰三角形 82">
              <a:extLst>
                <a:ext uri="{FF2B5EF4-FFF2-40B4-BE49-F238E27FC236}">
                  <a16:creationId xmlns:a16="http://schemas.microsoft.com/office/drawing/2014/main" id="{BD35B6FC-25E2-A5C8-736D-34AC565E8B3F}"/>
                </a:ext>
              </a:extLst>
            </p:cNvPr>
            <p:cNvSpPr/>
            <p:nvPr/>
          </p:nvSpPr>
          <p:spPr>
            <a:xfrm rot="5400000">
              <a:off x="6205927" y="2229120"/>
              <a:ext cx="148588" cy="225513"/>
            </a:xfrm>
            <a:prstGeom prst="triangle">
              <a:avLst/>
            </a:prstGeom>
            <a:solidFill>
              <a:srgbClr val="FF99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77" name="文本框 76">
              <a:extLst>
                <a:ext uri="{FF2B5EF4-FFF2-40B4-BE49-F238E27FC236}">
                  <a16:creationId xmlns:a16="http://schemas.microsoft.com/office/drawing/2014/main" id="{F163AD0B-FCA1-C00A-706E-5B9066522725}"/>
                </a:ext>
              </a:extLst>
            </p:cNvPr>
            <p:cNvSpPr txBox="1"/>
            <p:nvPr/>
          </p:nvSpPr>
          <p:spPr>
            <a:xfrm>
              <a:off x="2938818" y="2138369"/>
              <a:ext cx="3074881"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Linear(                                )=      </a:t>
              </a:r>
              <a:endParaRPr lang="zh-CN" altLang="en-US" dirty="0">
                <a:latin typeface="Cambria" panose="02040503050406030204" pitchFamily="18" charset="0"/>
              </a:endParaRPr>
            </a:p>
          </p:txBody>
        </p:sp>
        <p:sp>
          <p:nvSpPr>
            <p:cNvPr id="84" name="文本框 83">
              <a:extLst>
                <a:ext uri="{FF2B5EF4-FFF2-40B4-BE49-F238E27FC236}">
                  <a16:creationId xmlns:a16="http://schemas.microsoft.com/office/drawing/2014/main" id="{CF9CA33A-BCE3-DBB7-4AF6-079E46B3779D}"/>
                </a:ext>
              </a:extLst>
            </p:cNvPr>
            <p:cNvSpPr txBox="1"/>
            <p:nvPr/>
          </p:nvSpPr>
          <p:spPr>
            <a:xfrm>
              <a:off x="2846763" y="1765414"/>
              <a:ext cx="1558440" cy="338554"/>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Bahnschrift" panose="020B0502040204020203" pitchFamily="34" charset="0"/>
                </a:defRPr>
              </a:lvl1pPr>
            </a:lstStyle>
            <a:p>
              <a:r>
                <a:rPr lang="en-US" altLang="zh-CN" sz="1600" dirty="0">
                  <a:latin typeface="Cambria" panose="02040503050406030204" pitchFamily="18" charset="0"/>
                  <a:ea typeface="Cambria" panose="02040503050406030204" pitchFamily="18" charset="0"/>
                </a:rPr>
                <a:t>Node2Edge:</a:t>
              </a:r>
              <a:endParaRPr lang="zh-CN" altLang="en-US" sz="1600" dirty="0">
                <a:latin typeface="Cambria" panose="02040503050406030204" pitchFamily="18" charset="0"/>
              </a:endParaRPr>
            </a:p>
          </p:txBody>
        </p:sp>
      </p:grpSp>
      <p:grpSp>
        <p:nvGrpSpPr>
          <p:cNvPr id="236" name="组合 235">
            <a:extLst>
              <a:ext uri="{FF2B5EF4-FFF2-40B4-BE49-F238E27FC236}">
                <a16:creationId xmlns:a16="http://schemas.microsoft.com/office/drawing/2014/main" id="{4581555C-7398-858A-0064-F05FA625D06F}"/>
              </a:ext>
            </a:extLst>
          </p:cNvPr>
          <p:cNvGrpSpPr/>
          <p:nvPr/>
        </p:nvGrpSpPr>
        <p:grpSpPr>
          <a:xfrm>
            <a:off x="6986083" y="1766076"/>
            <a:ext cx="4294574" cy="744585"/>
            <a:chOff x="2847249" y="2919889"/>
            <a:chExt cx="4294574" cy="744585"/>
          </a:xfrm>
        </p:grpSpPr>
        <p:grpSp>
          <p:nvGrpSpPr>
            <p:cNvPr id="85" name="组合 84">
              <a:extLst>
                <a:ext uri="{FF2B5EF4-FFF2-40B4-BE49-F238E27FC236}">
                  <a16:creationId xmlns:a16="http://schemas.microsoft.com/office/drawing/2014/main" id="{E65E95BB-8603-139B-CC0B-615483979DE0}"/>
                </a:ext>
              </a:extLst>
            </p:cNvPr>
            <p:cNvGrpSpPr/>
            <p:nvPr/>
          </p:nvGrpSpPr>
          <p:grpSpPr>
            <a:xfrm rot="5400000">
              <a:off x="4484416" y="2723118"/>
              <a:ext cx="151465" cy="1535360"/>
              <a:chOff x="9882629" y="2828819"/>
              <a:chExt cx="151465" cy="1535360"/>
            </a:xfrm>
          </p:grpSpPr>
          <p:grpSp>
            <p:nvGrpSpPr>
              <p:cNvPr id="111" name="组合 110">
                <a:extLst>
                  <a:ext uri="{FF2B5EF4-FFF2-40B4-BE49-F238E27FC236}">
                    <a16:creationId xmlns:a16="http://schemas.microsoft.com/office/drawing/2014/main" id="{42AFCADF-59B0-3AB1-C801-BD29B303D017}"/>
                  </a:ext>
                </a:extLst>
              </p:cNvPr>
              <p:cNvGrpSpPr/>
              <p:nvPr/>
            </p:nvGrpSpPr>
            <p:grpSpPr>
              <a:xfrm>
                <a:off x="9885506" y="2828819"/>
                <a:ext cx="148588" cy="370183"/>
                <a:chOff x="3985925" y="1472859"/>
                <a:chExt cx="208655" cy="533910"/>
              </a:xfrm>
            </p:grpSpPr>
            <p:sp>
              <p:nvSpPr>
                <p:cNvPr id="121" name="椭圆 120">
                  <a:extLst>
                    <a:ext uri="{FF2B5EF4-FFF2-40B4-BE49-F238E27FC236}">
                      <a16:creationId xmlns:a16="http://schemas.microsoft.com/office/drawing/2014/main" id="{5C237670-DCD2-413D-F8C4-C321B8E86AB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22" name="等腰三角形 121">
                  <a:extLst>
                    <a:ext uri="{FF2B5EF4-FFF2-40B4-BE49-F238E27FC236}">
                      <a16:creationId xmlns:a16="http://schemas.microsoft.com/office/drawing/2014/main" id="{987DECD4-40F8-E491-14BA-8C60E651BB7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12" name="组合 111">
                <a:extLst>
                  <a:ext uri="{FF2B5EF4-FFF2-40B4-BE49-F238E27FC236}">
                    <a16:creationId xmlns:a16="http://schemas.microsoft.com/office/drawing/2014/main" id="{364B7F07-2D4B-650A-0E7E-3B38772E9C82}"/>
                  </a:ext>
                </a:extLst>
              </p:cNvPr>
              <p:cNvGrpSpPr/>
              <p:nvPr/>
            </p:nvGrpSpPr>
            <p:grpSpPr>
              <a:xfrm>
                <a:off x="9885506" y="3219218"/>
                <a:ext cx="148588" cy="370183"/>
                <a:chOff x="3985925" y="1472859"/>
                <a:chExt cx="208655" cy="533910"/>
              </a:xfrm>
            </p:grpSpPr>
            <p:sp>
              <p:nvSpPr>
                <p:cNvPr id="119" name="椭圆 118">
                  <a:extLst>
                    <a:ext uri="{FF2B5EF4-FFF2-40B4-BE49-F238E27FC236}">
                      <a16:creationId xmlns:a16="http://schemas.microsoft.com/office/drawing/2014/main" id="{6B5B38CF-DB69-1AAD-7B2A-4A2F6709211C}"/>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20" name="等腰三角形 119">
                  <a:extLst>
                    <a:ext uri="{FF2B5EF4-FFF2-40B4-BE49-F238E27FC236}">
                      <a16:creationId xmlns:a16="http://schemas.microsoft.com/office/drawing/2014/main" id="{28B4A019-57FF-13FF-D4E3-09C9FC30835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13" name="组合 112">
                <a:extLst>
                  <a:ext uri="{FF2B5EF4-FFF2-40B4-BE49-F238E27FC236}">
                    <a16:creationId xmlns:a16="http://schemas.microsoft.com/office/drawing/2014/main" id="{ED2F60AE-1BB7-81E3-1803-A20A7EAE3C6F}"/>
                  </a:ext>
                </a:extLst>
              </p:cNvPr>
              <p:cNvGrpSpPr/>
              <p:nvPr/>
            </p:nvGrpSpPr>
            <p:grpSpPr>
              <a:xfrm>
                <a:off x="9885506" y="3609609"/>
                <a:ext cx="148588" cy="370183"/>
                <a:chOff x="3985925" y="1472859"/>
                <a:chExt cx="208655" cy="533910"/>
              </a:xfrm>
            </p:grpSpPr>
            <p:sp>
              <p:nvSpPr>
                <p:cNvPr id="117" name="椭圆 116">
                  <a:extLst>
                    <a:ext uri="{FF2B5EF4-FFF2-40B4-BE49-F238E27FC236}">
                      <a16:creationId xmlns:a16="http://schemas.microsoft.com/office/drawing/2014/main" id="{C7413FB6-6D2E-F04F-0B76-EB500C71DF4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8" name="等腰三角形 117">
                  <a:extLst>
                    <a:ext uri="{FF2B5EF4-FFF2-40B4-BE49-F238E27FC236}">
                      <a16:creationId xmlns:a16="http://schemas.microsoft.com/office/drawing/2014/main" id="{4E341F23-8470-8036-C307-DE6E436F48B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14" name="组合 113">
                <a:extLst>
                  <a:ext uri="{FF2B5EF4-FFF2-40B4-BE49-F238E27FC236}">
                    <a16:creationId xmlns:a16="http://schemas.microsoft.com/office/drawing/2014/main" id="{E0EEB890-B4CF-53AB-28EC-48D4C4B6690C}"/>
                  </a:ext>
                </a:extLst>
              </p:cNvPr>
              <p:cNvGrpSpPr/>
              <p:nvPr/>
            </p:nvGrpSpPr>
            <p:grpSpPr>
              <a:xfrm>
                <a:off x="9882629" y="3993996"/>
                <a:ext cx="148588" cy="370183"/>
                <a:chOff x="3985925" y="1472859"/>
                <a:chExt cx="208655" cy="533910"/>
              </a:xfrm>
            </p:grpSpPr>
            <p:sp>
              <p:nvSpPr>
                <p:cNvPr id="115" name="椭圆 114">
                  <a:extLst>
                    <a:ext uri="{FF2B5EF4-FFF2-40B4-BE49-F238E27FC236}">
                      <a16:creationId xmlns:a16="http://schemas.microsoft.com/office/drawing/2014/main" id="{B07F2ADD-C6D6-0CC9-A86E-C99DE4E13BD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6" name="等腰三角形 115">
                  <a:extLst>
                    <a:ext uri="{FF2B5EF4-FFF2-40B4-BE49-F238E27FC236}">
                      <a16:creationId xmlns:a16="http://schemas.microsoft.com/office/drawing/2014/main" id="{2A1F27EB-0F5B-C755-2060-E4A660510F5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87" name="椭圆 86">
              <a:extLst>
                <a:ext uri="{FF2B5EF4-FFF2-40B4-BE49-F238E27FC236}">
                  <a16:creationId xmlns:a16="http://schemas.microsoft.com/office/drawing/2014/main" id="{F5F3C128-7FC2-D503-0642-384D30337A7B}"/>
                </a:ext>
              </a:extLst>
            </p:cNvPr>
            <p:cNvSpPr/>
            <p:nvPr/>
          </p:nvSpPr>
          <p:spPr>
            <a:xfrm>
              <a:off x="4176710" y="3418239"/>
              <a:ext cx="148588" cy="144669"/>
            </a:xfrm>
            <a:prstGeom prst="ellipse">
              <a:avLst/>
            </a:prstGeom>
            <a:solidFill>
              <a:srgbClr val="FF99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nvGrpSpPr>
            <p:cNvPr id="88" name="组合 87">
              <a:extLst>
                <a:ext uri="{FF2B5EF4-FFF2-40B4-BE49-F238E27FC236}">
                  <a16:creationId xmlns:a16="http://schemas.microsoft.com/office/drawing/2014/main" id="{C6119ED8-E146-8166-41EE-1D918F8E17DA}"/>
                </a:ext>
              </a:extLst>
            </p:cNvPr>
            <p:cNvGrpSpPr/>
            <p:nvPr/>
          </p:nvGrpSpPr>
          <p:grpSpPr>
            <a:xfrm>
              <a:off x="5606463" y="3415100"/>
              <a:ext cx="1535360" cy="151465"/>
              <a:chOff x="7889738" y="1636598"/>
              <a:chExt cx="1535360" cy="151465"/>
            </a:xfrm>
          </p:grpSpPr>
          <p:grpSp>
            <p:nvGrpSpPr>
              <p:cNvPr id="97" name="组合 96">
                <a:extLst>
                  <a:ext uri="{FF2B5EF4-FFF2-40B4-BE49-F238E27FC236}">
                    <a16:creationId xmlns:a16="http://schemas.microsoft.com/office/drawing/2014/main" id="{46715C07-45A7-6A4D-401F-D508E798D785}"/>
                  </a:ext>
                </a:extLst>
              </p:cNvPr>
              <p:cNvGrpSpPr/>
              <p:nvPr/>
            </p:nvGrpSpPr>
            <p:grpSpPr>
              <a:xfrm rot="5400000">
                <a:off x="8581685" y="944651"/>
                <a:ext cx="151465" cy="1535360"/>
                <a:chOff x="9882629" y="2828819"/>
                <a:chExt cx="151465" cy="1535360"/>
              </a:xfrm>
            </p:grpSpPr>
            <p:grpSp>
              <p:nvGrpSpPr>
                <p:cNvPr id="99" name="组合 98">
                  <a:extLst>
                    <a:ext uri="{FF2B5EF4-FFF2-40B4-BE49-F238E27FC236}">
                      <a16:creationId xmlns:a16="http://schemas.microsoft.com/office/drawing/2014/main" id="{77788A60-C87D-F10C-1F85-3DC6D2ED4DCB}"/>
                    </a:ext>
                  </a:extLst>
                </p:cNvPr>
                <p:cNvGrpSpPr/>
                <p:nvPr/>
              </p:nvGrpSpPr>
              <p:grpSpPr>
                <a:xfrm>
                  <a:off x="9885506" y="2828819"/>
                  <a:ext cx="148588" cy="370183"/>
                  <a:chOff x="3985925" y="1472859"/>
                  <a:chExt cx="208655" cy="533910"/>
                </a:xfrm>
              </p:grpSpPr>
              <p:sp>
                <p:nvSpPr>
                  <p:cNvPr id="109" name="椭圆 108">
                    <a:extLst>
                      <a:ext uri="{FF2B5EF4-FFF2-40B4-BE49-F238E27FC236}">
                        <a16:creationId xmlns:a16="http://schemas.microsoft.com/office/drawing/2014/main" id="{C124D828-CB0E-4CA4-3451-E8225769509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0" name="等腰三角形 109">
                    <a:extLst>
                      <a:ext uri="{FF2B5EF4-FFF2-40B4-BE49-F238E27FC236}">
                        <a16:creationId xmlns:a16="http://schemas.microsoft.com/office/drawing/2014/main" id="{7A69FB2E-E490-7FEB-23A3-67B6BE037A9E}"/>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00" name="组合 99">
                  <a:extLst>
                    <a:ext uri="{FF2B5EF4-FFF2-40B4-BE49-F238E27FC236}">
                      <a16:creationId xmlns:a16="http://schemas.microsoft.com/office/drawing/2014/main" id="{5C1D07F0-DA00-E536-0DAA-00031CAB47E7}"/>
                    </a:ext>
                  </a:extLst>
                </p:cNvPr>
                <p:cNvGrpSpPr/>
                <p:nvPr/>
              </p:nvGrpSpPr>
              <p:grpSpPr>
                <a:xfrm>
                  <a:off x="9885506" y="3219218"/>
                  <a:ext cx="148588" cy="370183"/>
                  <a:chOff x="3985925" y="1472859"/>
                  <a:chExt cx="208655" cy="533910"/>
                </a:xfrm>
              </p:grpSpPr>
              <p:sp>
                <p:nvSpPr>
                  <p:cNvPr id="107" name="椭圆 106">
                    <a:extLst>
                      <a:ext uri="{FF2B5EF4-FFF2-40B4-BE49-F238E27FC236}">
                        <a16:creationId xmlns:a16="http://schemas.microsoft.com/office/drawing/2014/main" id="{1489F881-6FBC-21B8-AFB9-6E93FF8595ED}"/>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08" name="等腰三角形 107">
                    <a:extLst>
                      <a:ext uri="{FF2B5EF4-FFF2-40B4-BE49-F238E27FC236}">
                        <a16:creationId xmlns:a16="http://schemas.microsoft.com/office/drawing/2014/main" id="{6BA0C643-402C-6ECC-4AE4-FE47914E991B}"/>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01" name="组合 100">
                  <a:extLst>
                    <a:ext uri="{FF2B5EF4-FFF2-40B4-BE49-F238E27FC236}">
                      <a16:creationId xmlns:a16="http://schemas.microsoft.com/office/drawing/2014/main" id="{C6542C15-9F52-70E9-82C9-D917D935F33F}"/>
                    </a:ext>
                  </a:extLst>
                </p:cNvPr>
                <p:cNvGrpSpPr/>
                <p:nvPr/>
              </p:nvGrpSpPr>
              <p:grpSpPr>
                <a:xfrm>
                  <a:off x="9885506" y="3609609"/>
                  <a:ext cx="148588" cy="370183"/>
                  <a:chOff x="3985925" y="1472859"/>
                  <a:chExt cx="208655" cy="533910"/>
                </a:xfrm>
              </p:grpSpPr>
              <p:sp>
                <p:nvSpPr>
                  <p:cNvPr id="105" name="椭圆 104">
                    <a:extLst>
                      <a:ext uri="{FF2B5EF4-FFF2-40B4-BE49-F238E27FC236}">
                        <a16:creationId xmlns:a16="http://schemas.microsoft.com/office/drawing/2014/main" id="{BE874CC1-5894-CE69-E2F2-B9B025541EF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06" name="等腰三角形 105">
                    <a:extLst>
                      <a:ext uri="{FF2B5EF4-FFF2-40B4-BE49-F238E27FC236}">
                        <a16:creationId xmlns:a16="http://schemas.microsoft.com/office/drawing/2014/main" id="{5C345F6E-E6C0-F464-BF01-EE55A53F241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02" name="组合 101">
                  <a:extLst>
                    <a:ext uri="{FF2B5EF4-FFF2-40B4-BE49-F238E27FC236}">
                      <a16:creationId xmlns:a16="http://schemas.microsoft.com/office/drawing/2014/main" id="{4761B47D-C668-DEB9-2E50-35C24E9AC013}"/>
                    </a:ext>
                  </a:extLst>
                </p:cNvPr>
                <p:cNvGrpSpPr/>
                <p:nvPr/>
              </p:nvGrpSpPr>
              <p:grpSpPr>
                <a:xfrm>
                  <a:off x="9882629" y="3993996"/>
                  <a:ext cx="148588" cy="370183"/>
                  <a:chOff x="3985925" y="1472859"/>
                  <a:chExt cx="208655" cy="533910"/>
                </a:xfrm>
              </p:grpSpPr>
              <p:sp>
                <p:nvSpPr>
                  <p:cNvPr id="103" name="椭圆 102">
                    <a:extLst>
                      <a:ext uri="{FF2B5EF4-FFF2-40B4-BE49-F238E27FC236}">
                        <a16:creationId xmlns:a16="http://schemas.microsoft.com/office/drawing/2014/main" id="{56AB9B35-B09A-6DBC-9C89-CF08797E194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04" name="等腰三角形 103">
                    <a:extLst>
                      <a:ext uri="{FF2B5EF4-FFF2-40B4-BE49-F238E27FC236}">
                        <a16:creationId xmlns:a16="http://schemas.microsoft.com/office/drawing/2014/main" id="{ECF1DE28-E603-4FA4-C38C-8A2F2C6C7BFE}"/>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98" name="椭圆 97">
                <a:extLst>
                  <a:ext uri="{FF2B5EF4-FFF2-40B4-BE49-F238E27FC236}">
                    <a16:creationId xmlns:a16="http://schemas.microsoft.com/office/drawing/2014/main" id="{9B6957BF-F229-6FC8-9E39-CDFE5C8A7DBA}"/>
                  </a:ext>
                </a:extLst>
              </p:cNvPr>
              <p:cNvSpPr/>
              <p:nvPr/>
            </p:nvSpPr>
            <p:spPr>
              <a:xfrm>
                <a:off x="8273979" y="1639772"/>
                <a:ext cx="148588" cy="144669"/>
              </a:xfrm>
              <a:prstGeom prst="ellipse">
                <a:avLst/>
              </a:prstGeom>
              <a:solidFill>
                <a:srgbClr val="FF99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sp>
          <p:nvSpPr>
            <p:cNvPr id="89" name="等腰三角形 88">
              <a:extLst>
                <a:ext uri="{FF2B5EF4-FFF2-40B4-BE49-F238E27FC236}">
                  <a16:creationId xmlns:a16="http://schemas.microsoft.com/office/drawing/2014/main" id="{E113097C-27B7-2A4E-D285-A07301FD3EDC}"/>
                </a:ext>
              </a:extLst>
            </p:cNvPr>
            <p:cNvSpPr/>
            <p:nvPr/>
          </p:nvSpPr>
          <p:spPr>
            <a:xfrm rot="5400000">
              <a:off x="4359987" y="3381293"/>
              <a:ext cx="148588" cy="22551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90" name="等腰三角形 89">
              <a:extLst>
                <a:ext uri="{FF2B5EF4-FFF2-40B4-BE49-F238E27FC236}">
                  <a16:creationId xmlns:a16="http://schemas.microsoft.com/office/drawing/2014/main" id="{0307FF3A-3592-33AB-E5CE-283D5E531CCC}"/>
                </a:ext>
              </a:extLst>
            </p:cNvPr>
            <p:cNvSpPr/>
            <p:nvPr/>
          </p:nvSpPr>
          <p:spPr>
            <a:xfrm rot="5400000">
              <a:off x="3982557" y="3376602"/>
              <a:ext cx="148588" cy="22551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6" name="文本框 85">
              <a:extLst>
                <a:ext uri="{FF2B5EF4-FFF2-40B4-BE49-F238E27FC236}">
                  <a16:creationId xmlns:a16="http://schemas.microsoft.com/office/drawing/2014/main" id="{7A5F458F-FDD3-C035-628B-3967EF5020CA}"/>
                </a:ext>
              </a:extLst>
            </p:cNvPr>
            <p:cNvSpPr txBox="1"/>
            <p:nvPr/>
          </p:nvSpPr>
          <p:spPr>
            <a:xfrm>
              <a:off x="2939305" y="3295142"/>
              <a:ext cx="3074881"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Linear(                                )=      </a:t>
              </a:r>
              <a:endParaRPr lang="zh-CN" altLang="en-US" dirty="0">
                <a:latin typeface="Cambria" panose="02040503050406030204" pitchFamily="18" charset="0"/>
              </a:endParaRPr>
            </a:p>
          </p:txBody>
        </p:sp>
        <p:sp>
          <p:nvSpPr>
            <p:cNvPr id="91" name="文本框 90">
              <a:extLst>
                <a:ext uri="{FF2B5EF4-FFF2-40B4-BE49-F238E27FC236}">
                  <a16:creationId xmlns:a16="http://schemas.microsoft.com/office/drawing/2014/main" id="{6188C98D-B622-B4EE-A918-8D40F3A0DB98}"/>
                </a:ext>
              </a:extLst>
            </p:cNvPr>
            <p:cNvSpPr txBox="1"/>
            <p:nvPr/>
          </p:nvSpPr>
          <p:spPr>
            <a:xfrm>
              <a:off x="2847249" y="2919889"/>
              <a:ext cx="1558440"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dirty="0">
                  <a:latin typeface="Cambria" panose="02040503050406030204" pitchFamily="18" charset="0"/>
                  <a:ea typeface="Cambria" panose="02040503050406030204" pitchFamily="18" charset="0"/>
                </a:rPr>
                <a:t>Edge2Node:</a:t>
              </a:r>
              <a:endParaRPr lang="zh-CN" altLang="en-US" sz="1600" dirty="0">
                <a:latin typeface="Cambria" panose="02040503050406030204" pitchFamily="18" charset="0"/>
              </a:endParaRPr>
            </a:p>
          </p:txBody>
        </p:sp>
      </p:grpSp>
      <p:grpSp>
        <p:nvGrpSpPr>
          <p:cNvPr id="92" name="组合 91">
            <a:extLst>
              <a:ext uri="{FF2B5EF4-FFF2-40B4-BE49-F238E27FC236}">
                <a16:creationId xmlns:a16="http://schemas.microsoft.com/office/drawing/2014/main" id="{4DFD6005-834D-D322-1D37-8E8C46A90722}"/>
              </a:ext>
            </a:extLst>
          </p:cNvPr>
          <p:cNvGrpSpPr/>
          <p:nvPr/>
        </p:nvGrpSpPr>
        <p:grpSpPr>
          <a:xfrm>
            <a:off x="8315544" y="1150724"/>
            <a:ext cx="3074723" cy="344160"/>
            <a:chOff x="4483220" y="1275947"/>
            <a:chExt cx="3074723" cy="344160"/>
          </a:xfrm>
        </p:grpSpPr>
        <p:sp>
          <p:nvSpPr>
            <p:cNvPr id="93" name="等腰三角形 92">
              <a:extLst>
                <a:ext uri="{FF2B5EF4-FFF2-40B4-BE49-F238E27FC236}">
                  <a16:creationId xmlns:a16="http://schemas.microsoft.com/office/drawing/2014/main" id="{475FEA98-52DF-F52D-74F2-F89506033666}"/>
                </a:ext>
              </a:extLst>
            </p:cNvPr>
            <p:cNvSpPr/>
            <p:nvPr/>
          </p:nvSpPr>
          <p:spPr>
            <a:xfrm rot="5400000">
              <a:off x="6285914" y="1347858"/>
              <a:ext cx="148588" cy="225513"/>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94" name="椭圆 93">
              <a:extLst>
                <a:ext uri="{FF2B5EF4-FFF2-40B4-BE49-F238E27FC236}">
                  <a16:creationId xmlns:a16="http://schemas.microsoft.com/office/drawing/2014/main" id="{41DDA255-322E-919A-E657-ACFD55E61107}"/>
                </a:ext>
              </a:extLst>
            </p:cNvPr>
            <p:cNvSpPr/>
            <p:nvPr/>
          </p:nvSpPr>
          <p:spPr>
            <a:xfrm rot="5400000">
              <a:off x="4481260" y="1388279"/>
              <a:ext cx="148589" cy="14467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95" name="文本框 94">
              <a:extLst>
                <a:ext uri="{FF2B5EF4-FFF2-40B4-BE49-F238E27FC236}">
                  <a16:creationId xmlns:a16="http://schemas.microsoft.com/office/drawing/2014/main" id="{AC820DEC-AC4C-AF11-32B4-B55710B84D43}"/>
                </a:ext>
              </a:extLst>
            </p:cNvPr>
            <p:cNvSpPr txBox="1"/>
            <p:nvPr/>
          </p:nvSpPr>
          <p:spPr>
            <a:xfrm>
              <a:off x="4625052" y="1275947"/>
              <a:ext cx="1231427" cy="338554"/>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articulation</a:t>
              </a:r>
              <a:endParaRPr lang="zh-CN" altLang="en-US" sz="1600" dirty="0">
                <a:latin typeface="Cambria" panose="02040503050406030204" pitchFamily="18" charset="0"/>
              </a:endParaRPr>
            </a:p>
          </p:txBody>
        </p:sp>
        <p:sp>
          <p:nvSpPr>
            <p:cNvPr id="96" name="文本框 95">
              <a:extLst>
                <a:ext uri="{FF2B5EF4-FFF2-40B4-BE49-F238E27FC236}">
                  <a16:creationId xmlns:a16="http://schemas.microsoft.com/office/drawing/2014/main" id="{24B72C3F-80D4-539F-C2DD-7CD9557519D0}"/>
                </a:ext>
              </a:extLst>
            </p:cNvPr>
            <p:cNvSpPr txBox="1"/>
            <p:nvPr/>
          </p:nvSpPr>
          <p:spPr>
            <a:xfrm>
              <a:off x="6510861" y="1281553"/>
              <a:ext cx="1047082" cy="338554"/>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armature</a:t>
              </a:r>
              <a:endParaRPr lang="zh-CN" altLang="en-US" sz="1600" dirty="0">
                <a:latin typeface="Cambria" panose="02040503050406030204" pitchFamily="18" charset="0"/>
              </a:endParaRPr>
            </a:p>
          </p:txBody>
        </p:sp>
      </p:grpSp>
      <p:grpSp>
        <p:nvGrpSpPr>
          <p:cNvPr id="66" name="组合 65">
            <a:extLst>
              <a:ext uri="{FF2B5EF4-FFF2-40B4-BE49-F238E27FC236}">
                <a16:creationId xmlns:a16="http://schemas.microsoft.com/office/drawing/2014/main" id="{B059EF3C-316B-8291-F242-9C22D93ECFAB}"/>
              </a:ext>
            </a:extLst>
          </p:cNvPr>
          <p:cNvGrpSpPr/>
          <p:nvPr/>
        </p:nvGrpSpPr>
        <p:grpSpPr>
          <a:xfrm>
            <a:off x="2680677" y="3091124"/>
            <a:ext cx="8407975" cy="3708261"/>
            <a:chOff x="2680677" y="3091124"/>
            <a:chExt cx="8407975" cy="3708261"/>
          </a:xfrm>
        </p:grpSpPr>
        <p:sp>
          <p:nvSpPr>
            <p:cNvPr id="65" name="矩形 64">
              <a:extLst>
                <a:ext uri="{FF2B5EF4-FFF2-40B4-BE49-F238E27FC236}">
                  <a16:creationId xmlns:a16="http://schemas.microsoft.com/office/drawing/2014/main" id="{FF50EB91-AF5B-A919-FA96-A439F5A4E978}"/>
                </a:ext>
              </a:extLst>
            </p:cNvPr>
            <p:cNvSpPr/>
            <p:nvPr/>
          </p:nvSpPr>
          <p:spPr>
            <a:xfrm>
              <a:off x="2680677" y="3091124"/>
              <a:ext cx="8407975" cy="3708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1" name="组合 200">
              <a:extLst>
                <a:ext uri="{FF2B5EF4-FFF2-40B4-BE49-F238E27FC236}">
                  <a16:creationId xmlns:a16="http://schemas.microsoft.com/office/drawing/2014/main" id="{2C7D951A-1693-2796-36C8-DE29FF2B7F4F}"/>
                </a:ext>
              </a:extLst>
            </p:cNvPr>
            <p:cNvGrpSpPr/>
            <p:nvPr/>
          </p:nvGrpSpPr>
          <p:grpSpPr>
            <a:xfrm>
              <a:off x="2743609" y="3165962"/>
              <a:ext cx="8311534" cy="3575685"/>
              <a:chOff x="1918702" y="1895876"/>
              <a:chExt cx="8311534" cy="3575685"/>
            </a:xfrm>
          </p:grpSpPr>
          <p:grpSp>
            <p:nvGrpSpPr>
              <p:cNvPr id="202" name="组合 201">
                <a:extLst>
                  <a:ext uri="{FF2B5EF4-FFF2-40B4-BE49-F238E27FC236}">
                    <a16:creationId xmlns:a16="http://schemas.microsoft.com/office/drawing/2014/main" id="{C9F47FC2-EAE4-C5B5-F5A2-ECAFCB525F00}"/>
                  </a:ext>
                </a:extLst>
              </p:cNvPr>
              <p:cNvGrpSpPr/>
              <p:nvPr/>
            </p:nvGrpSpPr>
            <p:grpSpPr>
              <a:xfrm>
                <a:off x="4413740" y="2575674"/>
                <a:ext cx="369332" cy="2376000"/>
                <a:chOff x="4413740" y="2207374"/>
                <a:chExt cx="369332" cy="2766112"/>
              </a:xfrm>
            </p:grpSpPr>
            <p:sp>
              <p:nvSpPr>
                <p:cNvPr id="232" name="矩形 231">
                  <a:extLst>
                    <a:ext uri="{FF2B5EF4-FFF2-40B4-BE49-F238E27FC236}">
                      <a16:creationId xmlns:a16="http://schemas.microsoft.com/office/drawing/2014/main" id="{F03D6CA8-0C0F-1DFC-6F43-CFA9E97011FB}"/>
                    </a:ext>
                  </a:extLst>
                </p:cNvPr>
                <p:cNvSpPr/>
                <p:nvPr/>
              </p:nvSpPr>
              <p:spPr>
                <a:xfrm>
                  <a:off x="4471287" y="2207374"/>
                  <a:ext cx="252253" cy="2766112"/>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solidFill>
                      <a:schemeClr val="tx1"/>
                    </a:solidFill>
                    <a:latin typeface="Cambria" panose="02040503050406030204" pitchFamily="18" charset="0"/>
                    <a:ea typeface="Cambria" panose="02040503050406030204" pitchFamily="18" charset="0"/>
                  </a:endParaRPr>
                </a:p>
              </p:txBody>
            </p:sp>
            <p:sp>
              <p:nvSpPr>
                <p:cNvPr id="233" name="文本框 232">
                  <a:extLst>
                    <a:ext uri="{FF2B5EF4-FFF2-40B4-BE49-F238E27FC236}">
                      <a16:creationId xmlns:a16="http://schemas.microsoft.com/office/drawing/2014/main" id="{E431C879-DCE6-40AF-0D91-74B3D14E3B91}"/>
                    </a:ext>
                  </a:extLst>
                </p:cNvPr>
                <p:cNvSpPr txBox="1"/>
                <p:nvPr/>
              </p:nvSpPr>
              <p:spPr>
                <a:xfrm rot="16200000">
                  <a:off x="3830951" y="3519945"/>
                  <a:ext cx="1534910"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Node2Edge</a:t>
                  </a:r>
                </a:p>
              </p:txBody>
            </p:sp>
          </p:grpSp>
          <p:grpSp>
            <p:nvGrpSpPr>
              <p:cNvPr id="203" name="组合 202">
                <a:extLst>
                  <a:ext uri="{FF2B5EF4-FFF2-40B4-BE49-F238E27FC236}">
                    <a16:creationId xmlns:a16="http://schemas.microsoft.com/office/drawing/2014/main" id="{8849741C-B740-B980-D0DF-97C293689C93}"/>
                  </a:ext>
                </a:extLst>
              </p:cNvPr>
              <p:cNvGrpSpPr/>
              <p:nvPr/>
            </p:nvGrpSpPr>
            <p:grpSpPr>
              <a:xfrm>
                <a:off x="7446968" y="2606998"/>
                <a:ext cx="369332" cy="2376000"/>
                <a:chOff x="7655618" y="2238698"/>
                <a:chExt cx="369332" cy="2734787"/>
              </a:xfrm>
            </p:grpSpPr>
            <p:sp>
              <p:nvSpPr>
                <p:cNvPr id="230" name="矩形 229">
                  <a:extLst>
                    <a:ext uri="{FF2B5EF4-FFF2-40B4-BE49-F238E27FC236}">
                      <a16:creationId xmlns:a16="http://schemas.microsoft.com/office/drawing/2014/main" id="{0BC24C2F-DB8E-BEBA-E038-29EFF12E8B3B}"/>
                    </a:ext>
                  </a:extLst>
                </p:cNvPr>
                <p:cNvSpPr/>
                <p:nvPr/>
              </p:nvSpPr>
              <p:spPr>
                <a:xfrm>
                  <a:off x="7690718" y="2238698"/>
                  <a:ext cx="274977" cy="2734787"/>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31" name="文本框 230">
                  <a:extLst>
                    <a:ext uri="{FF2B5EF4-FFF2-40B4-BE49-F238E27FC236}">
                      <a16:creationId xmlns:a16="http://schemas.microsoft.com/office/drawing/2014/main" id="{B8E287A8-13AA-F3FB-36F4-CE6ADDE99755}"/>
                    </a:ext>
                  </a:extLst>
                </p:cNvPr>
                <p:cNvSpPr txBox="1"/>
                <p:nvPr/>
              </p:nvSpPr>
              <p:spPr>
                <a:xfrm rot="16200000">
                  <a:off x="7081520" y="3466711"/>
                  <a:ext cx="1517528"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Edge2Node</a:t>
                  </a:r>
                </a:p>
              </p:txBody>
            </p:sp>
          </p:grpSp>
          <p:sp>
            <p:nvSpPr>
              <p:cNvPr id="204" name="箭头: 右 203">
                <a:extLst>
                  <a:ext uri="{FF2B5EF4-FFF2-40B4-BE49-F238E27FC236}">
                    <a16:creationId xmlns:a16="http://schemas.microsoft.com/office/drawing/2014/main" id="{8E6ECAF0-1BE0-5F3B-9DD8-296340BB8633}"/>
                  </a:ext>
                </a:extLst>
              </p:cNvPr>
              <p:cNvSpPr/>
              <p:nvPr/>
            </p:nvSpPr>
            <p:spPr>
              <a:xfrm>
                <a:off x="4085400" y="2960026"/>
                <a:ext cx="270693" cy="29780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05" name="箭头: 右 204">
                <a:extLst>
                  <a:ext uri="{FF2B5EF4-FFF2-40B4-BE49-F238E27FC236}">
                    <a16:creationId xmlns:a16="http://schemas.microsoft.com/office/drawing/2014/main" id="{47C868FE-AF9A-E40A-DB59-CDD838AC75F1}"/>
                  </a:ext>
                </a:extLst>
              </p:cNvPr>
              <p:cNvSpPr/>
              <p:nvPr/>
            </p:nvSpPr>
            <p:spPr>
              <a:xfrm>
                <a:off x="4081132" y="4336799"/>
                <a:ext cx="270693" cy="29780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06" name="箭头: 右 205">
                <a:extLst>
                  <a:ext uri="{FF2B5EF4-FFF2-40B4-BE49-F238E27FC236}">
                    <a16:creationId xmlns:a16="http://schemas.microsoft.com/office/drawing/2014/main" id="{AE6D6ECA-2ED9-4087-3000-D2C968BD40D6}"/>
                  </a:ext>
                </a:extLst>
              </p:cNvPr>
              <p:cNvSpPr/>
              <p:nvPr/>
            </p:nvSpPr>
            <p:spPr>
              <a:xfrm>
                <a:off x="4788528" y="4323442"/>
                <a:ext cx="270693" cy="29780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07" name="箭头: 右 206">
                <a:extLst>
                  <a:ext uri="{FF2B5EF4-FFF2-40B4-BE49-F238E27FC236}">
                    <a16:creationId xmlns:a16="http://schemas.microsoft.com/office/drawing/2014/main" id="{CDB708F4-F184-D6A2-F580-3B4A0761D9A3}"/>
                  </a:ext>
                </a:extLst>
              </p:cNvPr>
              <p:cNvSpPr/>
              <p:nvPr/>
            </p:nvSpPr>
            <p:spPr>
              <a:xfrm>
                <a:off x="7157292" y="4281965"/>
                <a:ext cx="270693" cy="29780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08" name="箭头: 上弧形 207">
                <a:extLst>
                  <a:ext uri="{FF2B5EF4-FFF2-40B4-BE49-F238E27FC236}">
                    <a16:creationId xmlns:a16="http://schemas.microsoft.com/office/drawing/2014/main" id="{073FDAD2-2988-8E90-3FC0-2F85E5D7C55B}"/>
                  </a:ext>
                </a:extLst>
              </p:cNvPr>
              <p:cNvSpPr/>
              <p:nvPr/>
            </p:nvSpPr>
            <p:spPr>
              <a:xfrm>
                <a:off x="3698672" y="1895876"/>
                <a:ext cx="3125575" cy="603844"/>
              </a:xfrm>
              <a:prstGeom prst="curved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09" name="箭头: 右 208">
                <a:extLst>
                  <a:ext uri="{FF2B5EF4-FFF2-40B4-BE49-F238E27FC236}">
                    <a16:creationId xmlns:a16="http://schemas.microsoft.com/office/drawing/2014/main" id="{677561A6-4A3A-4F8C-066A-191B13A055AA}"/>
                  </a:ext>
                </a:extLst>
              </p:cNvPr>
              <p:cNvSpPr/>
              <p:nvPr/>
            </p:nvSpPr>
            <p:spPr>
              <a:xfrm>
                <a:off x="7900240" y="2948840"/>
                <a:ext cx="270693" cy="29780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10" name="箭头: 下弧形 209">
                <a:extLst>
                  <a:ext uri="{FF2B5EF4-FFF2-40B4-BE49-F238E27FC236}">
                    <a16:creationId xmlns:a16="http://schemas.microsoft.com/office/drawing/2014/main" id="{880BAB5F-6F3F-0558-683F-B24547A3BC73}"/>
                  </a:ext>
                </a:extLst>
              </p:cNvPr>
              <p:cNvSpPr/>
              <p:nvPr/>
            </p:nvSpPr>
            <p:spPr>
              <a:xfrm>
                <a:off x="6232522" y="4945105"/>
                <a:ext cx="2321814" cy="526456"/>
              </a:xfrm>
              <a:prstGeom prst="curvedUp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11" name="矩形 210">
                <a:extLst>
                  <a:ext uri="{FF2B5EF4-FFF2-40B4-BE49-F238E27FC236}">
                    <a16:creationId xmlns:a16="http://schemas.microsoft.com/office/drawing/2014/main" id="{E63E930E-C360-BCBB-F02C-F5AEE922CEDD}"/>
                  </a:ext>
                </a:extLst>
              </p:cNvPr>
              <p:cNvSpPr/>
              <p:nvPr/>
            </p:nvSpPr>
            <p:spPr>
              <a:xfrm>
                <a:off x="4394375" y="2520965"/>
                <a:ext cx="3421924" cy="2573914"/>
              </a:xfrm>
              <a:prstGeom prst="rect">
                <a:avLst/>
              </a:prstGeom>
              <a:noFill/>
              <a:ln w="28575">
                <a:solidFill>
                  <a:srgbClr val="FF99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tLang="zh-CN">
                  <a:latin typeface="Cambria" panose="02040503050406030204" pitchFamily="18" charset="0"/>
                  <a:ea typeface="Cambria" panose="02040503050406030204" pitchFamily="18" charset="0"/>
                </a:endParaRPr>
              </a:p>
            </p:txBody>
          </p:sp>
          <p:sp>
            <p:nvSpPr>
              <p:cNvPr id="212" name="文本框 211">
                <a:extLst>
                  <a:ext uri="{FF2B5EF4-FFF2-40B4-BE49-F238E27FC236}">
                    <a16:creationId xmlns:a16="http://schemas.microsoft.com/office/drawing/2014/main" id="{2ACB0F5D-FE13-411B-88A5-EC9CACE31C90}"/>
                  </a:ext>
                </a:extLst>
              </p:cNvPr>
              <p:cNvSpPr txBox="1"/>
              <p:nvPr/>
            </p:nvSpPr>
            <p:spPr>
              <a:xfrm>
                <a:off x="5435592" y="2114792"/>
                <a:ext cx="813043" cy="461665"/>
              </a:xfrm>
              <a:prstGeom prst="rect">
                <a:avLst/>
              </a:prstGeom>
              <a:noFill/>
            </p:spPr>
            <p:txBody>
              <a:bodyPr wrap="none" rtlCol="0">
                <a:spAutoFit/>
              </a:bodyPr>
              <a:lstStyle/>
              <a:p>
                <a:r>
                  <a:rPr lang="fr-CA" altLang="zh-CN" sz="2400" dirty="0">
                    <a:latin typeface="Cambria" panose="02040503050406030204" pitchFamily="18" charset="0"/>
                    <a:ea typeface="Cambria" panose="02040503050406030204" pitchFamily="18" charset="0"/>
                  </a:rPr>
                  <a:t>GNN</a:t>
                </a:r>
              </a:p>
            </p:txBody>
          </p:sp>
          <p:sp>
            <p:nvSpPr>
              <p:cNvPr id="213" name="文本框 212">
                <a:extLst>
                  <a:ext uri="{FF2B5EF4-FFF2-40B4-BE49-F238E27FC236}">
                    <a16:creationId xmlns:a16="http://schemas.microsoft.com/office/drawing/2014/main" id="{D73BEEA5-0F19-88EC-7BB5-6A189F53AFFB}"/>
                  </a:ext>
                </a:extLst>
              </p:cNvPr>
              <p:cNvSpPr txBox="1"/>
              <p:nvPr/>
            </p:nvSpPr>
            <p:spPr>
              <a:xfrm>
                <a:off x="2734178" y="2146124"/>
                <a:ext cx="870751"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Entrée</a:t>
                </a:r>
              </a:p>
            </p:txBody>
          </p:sp>
          <p:sp>
            <p:nvSpPr>
              <p:cNvPr id="214" name="文本框 213">
                <a:extLst>
                  <a:ext uri="{FF2B5EF4-FFF2-40B4-BE49-F238E27FC236}">
                    <a16:creationId xmlns:a16="http://schemas.microsoft.com/office/drawing/2014/main" id="{B2DD0F03-0A23-8D15-3126-7A886318B3F6}"/>
                  </a:ext>
                </a:extLst>
              </p:cNvPr>
              <p:cNvSpPr txBox="1"/>
              <p:nvPr/>
            </p:nvSpPr>
            <p:spPr>
              <a:xfrm>
                <a:off x="8613215" y="2151633"/>
                <a:ext cx="771365"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Sortie</a:t>
                </a:r>
              </a:p>
            </p:txBody>
          </p:sp>
          <p:grpSp>
            <p:nvGrpSpPr>
              <p:cNvPr id="215" name="组合 214">
                <a:extLst>
                  <a:ext uri="{FF2B5EF4-FFF2-40B4-BE49-F238E27FC236}">
                    <a16:creationId xmlns:a16="http://schemas.microsoft.com/office/drawing/2014/main" id="{0C03F91A-0E6D-B6D0-D735-319FB12A5E3E}"/>
                  </a:ext>
                </a:extLst>
              </p:cNvPr>
              <p:cNvGrpSpPr/>
              <p:nvPr/>
            </p:nvGrpSpPr>
            <p:grpSpPr>
              <a:xfrm>
                <a:off x="1953214" y="2499361"/>
                <a:ext cx="2089639" cy="1106122"/>
                <a:chOff x="1678356" y="2131061"/>
                <a:chExt cx="2364498" cy="1106122"/>
              </a:xfrm>
            </p:grpSpPr>
            <p:sp>
              <p:nvSpPr>
                <p:cNvPr id="225" name="立方体 224">
                  <a:extLst>
                    <a:ext uri="{FF2B5EF4-FFF2-40B4-BE49-F238E27FC236}">
                      <a16:creationId xmlns:a16="http://schemas.microsoft.com/office/drawing/2014/main" id="{A5A27078-1C3B-AFFD-E7F6-58EE34B6F47E}"/>
                    </a:ext>
                  </a:extLst>
                </p:cNvPr>
                <p:cNvSpPr/>
                <p:nvPr/>
              </p:nvSpPr>
              <p:spPr>
                <a:xfrm>
                  <a:off x="1988668" y="2264301"/>
                  <a:ext cx="2054186" cy="972882"/>
                </a:xfrm>
                <a:prstGeom prst="cub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600" dirty="0">
                      <a:solidFill>
                        <a:schemeClr val="tx1"/>
                      </a:solidFill>
                      <a:latin typeface="Cambria" panose="02040503050406030204" pitchFamily="18" charset="0"/>
                      <a:ea typeface="Cambria" panose="02040503050406030204" pitchFamily="18" charset="0"/>
                    </a:rPr>
                    <a:t>Données</a:t>
                  </a:r>
                </a:p>
                <a:p>
                  <a:pPr algn="ctr"/>
                  <a:r>
                    <a:rPr lang="fr-CA" altLang="zh-CN" sz="1600" dirty="0">
                      <a:solidFill>
                        <a:schemeClr val="tx1"/>
                      </a:solidFill>
                      <a:latin typeface="Cambria" panose="02040503050406030204" pitchFamily="18" charset="0"/>
                      <a:ea typeface="Cambria" panose="02040503050406030204" pitchFamily="18" charset="0"/>
                    </a:rPr>
                    <a:t>dynamiques</a:t>
                  </a:r>
                </a:p>
              </p:txBody>
            </p:sp>
            <p:cxnSp>
              <p:nvCxnSpPr>
                <p:cNvPr id="226" name="直接箭头连接符 225">
                  <a:extLst>
                    <a:ext uri="{FF2B5EF4-FFF2-40B4-BE49-F238E27FC236}">
                      <a16:creationId xmlns:a16="http://schemas.microsoft.com/office/drawing/2014/main" id="{7780DF4B-5AF6-9F5A-81EF-6C015B29F223}"/>
                    </a:ext>
                  </a:extLst>
                </p:cNvPr>
                <p:cNvCxnSpPr>
                  <a:cxnSpLocks/>
                </p:cNvCxnSpPr>
                <p:nvPr/>
              </p:nvCxnSpPr>
              <p:spPr>
                <a:xfrm>
                  <a:off x="1918703" y="2591726"/>
                  <a:ext cx="0" cy="6451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AD3236FB-29A1-BA18-DBCF-94373FE9808F}"/>
                    </a:ext>
                  </a:extLst>
                </p:cNvPr>
                <p:cNvCxnSpPr>
                  <a:cxnSpLocks/>
                </p:cNvCxnSpPr>
                <p:nvPr/>
              </p:nvCxnSpPr>
              <p:spPr>
                <a:xfrm flipH="1">
                  <a:off x="1956057" y="2264301"/>
                  <a:ext cx="184997" cy="2034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8" name="文本框 227">
                  <a:extLst>
                    <a:ext uri="{FF2B5EF4-FFF2-40B4-BE49-F238E27FC236}">
                      <a16:creationId xmlns:a16="http://schemas.microsoft.com/office/drawing/2014/main" id="{DB75F2CD-A7F2-29C9-15E6-A894F2F9FB87}"/>
                    </a:ext>
                  </a:extLst>
                </p:cNvPr>
                <p:cNvSpPr txBox="1"/>
                <p:nvPr/>
              </p:nvSpPr>
              <p:spPr>
                <a:xfrm>
                  <a:off x="1678356" y="2724457"/>
                  <a:ext cx="270627" cy="307777"/>
                </a:xfrm>
                <a:prstGeom prst="rect">
                  <a:avLst/>
                </a:prstGeom>
                <a:noFill/>
              </p:spPr>
              <p:txBody>
                <a:bodyPr wrap="none" rtlCol="0">
                  <a:spAutoFit/>
                </a:bodyPr>
                <a:lstStyle/>
                <a:p>
                  <a:r>
                    <a:rPr lang="fr-CA" altLang="zh-CN" sz="1400" dirty="0">
                      <a:latin typeface="Cambria" panose="02040503050406030204" pitchFamily="18" charset="0"/>
                      <a:ea typeface="Cambria" panose="02040503050406030204" pitchFamily="18" charset="0"/>
                    </a:rPr>
                    <a:t>J</a:t>
                  </a:r>
                </a:p>
              </p:txBody>
            </p:sp>
            <p:sp>
              <p:nvSpPr>
                <p:cNvPr id="229" name="文本框 228">
                  <a:extLst>
                    <a:ext uri="{FF2B5EF4-FFF2-40B4-BE49-F238E27FC236}">
                      <a16:creationId xmlns:a16="http://schemas.microsoft.com/office/drawing/2014/main" id="{D8A5DEEF-54CA-6693-335F-72EC74A10A4D}"/>
                    </a:ext>
                  </a:extLst>
                </p:cNvPr>
                <p:cNvSpPr txBox="1"/>
                <p:nvPr/>
              </p:nvSpPr>
              <p:spPr>
                <a:xfrm>
                  <a:off x="1716929" y="2131061"/>
                  <a:ext cx="247454" cy="307777"/>
                </a:xfrm>
                <a:prstGeom prst="rect">
                  <a:avLst/>
                </a:prstGeom>
                <a:noFill/>
              </p:spPr>
              <p:txBody>
                <a:bodyPr wrap="square" rtlCol="0">
                  <a:spAutoFit/>
                </a:bodyPr>
                <a:lstStyle/>
                <a:p>
                  <a:r>
                    <a:rPr lang="fr-CA" altLang="zh-CN" sz="1400" dirty="0">
                      <a:latin typeface="Cambria" panose="02040503050406030204" pitchFamily="18" charset="0"/>
                      <a:ea typeface="Cambria" panose="02040503050406030204" pitchFamily="18" charset="0"/>
                    </a:rPr>
                    <a:t>P</a:t>
                  </a:r>
                </a:p>
              </p:txBody>
            </p:sp>
          </p:grpSp>
          <p:sp>
            <p:nvSpPr>
              <p:cNvPr id="216" name="立方体 215">
                <a:extLst>
                  <a:ext uri="{FF2B5EF4-FFF2-40B4-BE49-F238E27FC236}">
                    <a16:creationId xmlns:a16="http://schemas.microsoft.com/office/drawing/2014/main" id="{DBD82612-769F-533E-9A7B-C0B1D53A1188}"/>
                  </a:ext>
                </a:extLst>
              </p:cNvPr>
              <p:cNvSpPr/>
              <p:nvPr/>
            </p:nvSpPr>
            <p:spPr>
              <a:xfrm>
                <a:off x="8241757" y="3925338"/>
                <a:ext cx="1986535" cy="972882"/>
              </a:xfrm>
              <a:prstGeom prst="cub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600" dirty="0">
                    <a:solidFill>
                      <a:schemeClr val="tx1"/>
                    </a:solidFill>
                    <a:latin typeface="Cambria" panose="02040503050406030204" pitchFamily="18" charset="0"/>
                    <a:ea typeface="Cambria" panose="02040503050406030204" pitchFamily="18" charset="0"/>
                  </a:rPr>
                  <a:t>Caractéristiques statiques</a:t>
                </a:r>
              </a:p>
            </p:txBody>
          </p:sp>
          <p:sp>
            <p:nvSpPr>
              <p:cNvPr id="217" name="立方体 216">
                <a:extLst>
                  <a:ext uri="{FF2B5EF4-FFF2-40B4-BE49-F238E27FC236}">
                    <a16:creationId xmlns:a16="http://schemas.microsoft.com/office/drawing/2014/main" id="{C69B6B4B-008A-B475-0122-DCBBA5A1464B}"/>
                  </a:ext>
                </a:extLst>
              </p:cNvPr>
              <p:cNvSpPr/>
              <p:nvPr/>
            </p:nvSpPr>
            <p:spPr>
              <a:xfrm>
                <a:off x="8243701" y="2639328"/>
                <a:ext cx="1986535" cy="972882"/>
              </a:xfrm>
              <a:prstGeom prst="cub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600" dirty="0">
                    <a:solidFill>
                      <a:schemeClr val="tx1"/>
                    </a:solidFill>
                    <a:latin typeface="Cambria" panose="02040503050406030204" pitchFamily="18" charset="0"/>
                    <a:ea typeface="Cambria" panose="02040503050406030204" pitchFamily="18" charset="0"/>
                  </a:rPr>
                  <a:t>Caractéristiques dynamiques</a:t>
                </a:r>
              </a:p>
            </p:txBody>
          </p:sp>
          <p:grpSp>
            <p:nvGrpSpPr>
              <p:cNvPr id="218" name="组合 217">
                <a:extLst>
                  <a:ext uri="{FF2B5EF4-FFF2-40B4-BE49-F238E27FC236}">
                    <a16:creationId xmlns:a16="http://schemas.microsoft.com/office/drawing/2014/main" id="{814DD420-9D77-2BC2-3A6D-C6F46FB74F52}"/>
                  </a:ext>
                </a:extLst>
              </p:cNvPr>
              <p:cNvGrpSpPr/>
              <p:nvPr/>
            </p:nvGrpSpPr>
            <p:grpSpPr>
              <a:xfrm>
                <a:off x="1918702" y="3792426"/>
                <a:ext cx="2115597" cy="1106122"/>
                <a:chOff x="1678356" y="2131061"/>
                <a:chExt cx="2364498" cy="1106122"/>
              </a:xfrm>
            </p:grpSpPr>
            <p:sp>
              <p:nvSpPr>
                <p:cNvPr id="220" name="立方体 219">
                  <a:extLst>
                    <a:ext uri="{FF2B5EF4-FFF2-40B4-BE49-F238E27FC236}">
                      <a16:creationId xmlns:a16="http://schemas.microsoft.com/office/drawing/2014/main" id="{277C46B3-BF75-D5AF-796D-921BF6668164}"/>
                    </a:ext>
                  </a:extLst>
                </p:cNvPr>
                <p:cNvSpPr/>
                <p:nvPr/>
              </p:nvSpPr>
              <p:spPr>
                <a:xfrm>
                  <a:off x="1988668" y="2264301"/>
                  <a:ext cx="2054186" cy="972882"/>
                </a:xfrm>
                <a:prstGeom prst="cub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600" dirty="0">
                      <a:solidFill>
                        <a:schemeClr val="tx1"/>
                      </a:solidFill>
                      <a:latin typeface="Cambria" panose="02040503050406030204" pitchFamily="18" charset="0"/>
                      <a:ea typeface="Cambria" panose="02040503050406030204" pitchFamily="18" charset="0"/>
                    </a:rPr>
                    <a:t>Données</a:t>
                  </a:r>
                </a:p>
                <a:p>
                  <a:pPr algn="ctr"/>
                  <a:r>
                    <a:rPr lang="fr-CA" altLang="zh-CN" sz="1600" dirty="0">
                      <a:solidFill>
                        <a:schemeClr val="tx1"/>
                      </a:solidFill>
                      <a:latin typeface="Cambria" panose="02040503050406030204" pitchFamily="18" charset="0"/>
                      <a:ea typeface="Cambria" panose="02040503050406030204" pitchFamily="18" charset="0"/>
                    </a:rPr>
                    <a:t>statiques</a:t>
                  </a:r>
                </a:p>
              </p:txBody>
            </p:sp>
            <p:cxnSp>
              <p:nvCxnSpPr>
                <p:cNvPr id="221" name="直接箭头连接符 220">
                  <a:extLst>
                    <a:ext uri="{FF2B5EF4-FFF2-40B4-BE49-F238E27FC236}">
                      <a16:creationId xmlns:a16="http://schemas.microsoft.com/office/drawing/2014/main" id="{73BE53B4-693A-33F8-DF24-BE5618C24E23}"/>
                    </a:ext>
                  </a:extLst>
                </p:cNvPr>
                <p:cNvCxnSpPr>
                  <a:cxnSpLocks/>
                </p:cNvCxnSpPr>
                <p:nvPr/>
              </p:nvCxnSpPr>
              <p:spPr>
                <a:xfrm>
                  <a:off x="1918703" y="2591726"/>
                  <a:ext cx="0" cy="6451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BE3A9A89-4CF1-0D2D-38C0-444CFBB386D2}"/>
                    </a:ext>
                  </a:extLst>
                </p:cNvPr>
                <p:cNvCxnSpPr>
                  <a:cxnSpLocks/>
                </p:cNvCxnSpPr>
                <p:nvPr/>
              </p:nvCxnSpPr>
              <p:spPr>
                <a:xfrm flipH="1">
                  <a:off x="1956057" y="2264301"/>
                  <a:ext cx="184997" cy="2034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文本框 222">
                  <a:extLst>
                    <a:ext uri="{FF2B5EF4-FFF2-40B4-BE49-F238E27FC236}">
                      <a16:creationId xmlns:a16="http://schemas.microsoft.com/office/drawing/2014/main" id="{40194A5F-EDA5-BAF9-3754-FF516184A6C8}"/>
                    </a:ext>
                  </a:extLst>
                </p:cNvPr>
                <p:cNvSpPr txBox="1"/>
                <p:nvPr/>
              </p:nvSpPr>
              <p:spPr>
                <a:xfrm>
                  <a:off x="1678356" y="2724457"/>
                  <a:ext cx="267306" cy="307777"/>
                </a:xfrm>
                <a:prstGeom prst="rect">
                  <a:avLst/>
                </a:prstGeom>
                <a:noFill/>
              </p:spPr>
              <p:txBody>
                <a:bodyPr wrap="none" rtlCol="0">
                  <a:spAutoFit/>
                </a:bodyPr>
                <a:lstStyle/>
                <a:p>
                  <a:r>
                    <a:rPr lang="fr-CA" altLang="zh-CN" sz="1400" dirty="0">
                      <a:latin typeface="Cambria" panose="02040503050406030204" pitchFamily="18" charset="0"/>
                      <a:ea typeface="Cambria" panose="02040503050406030204" pitchFamily="18" charset="0"/>
                    </a:rPr>
                    <a:t>J</a:t>
                  </a:r>
                </a:p>
              </p:txBody>
            </p:sp>
            <p:sp>
              <p:nvSpPr>
                <p:cNvPr id="224" name="文本框 223">
                  <a:extLst>
                    <a:ext uri="{FF2B5EF4-FFF2-40B4-BE49-F238E27FC236}">
                      <a16:creationId xmlns:a16="http://schemas.microsoft.com/office/drawing/2014/main" id="{8AFBFA79-2AE6-3951-1F85-A28C477ECA7F}"/>
                    </a:ext>
                  </a:extLst>
                </p:cNvPr>
                <p:cNvSpPr txBox="1"/>
                <p:nvPr/>
              </p:nvSpPr>
              <p:spPr>
                <a:xfrm>
                  <a:off x="1716929" y="2131061"/>
                  <a:ext cx="247454" cy="307777"/>
                </a:xfrm>
                <a:prstGeom prst="rect">
                  <a:avLst/>
                </a:prstGeom>
                <a:noFill/>
              </p:spPr>
              <p:txBody>
                <a:bodyPr wrap="square" rtlCol="0">
                  <a:spAutoFit/>
                </a:bodyPr>
                <a:lstStyle/>
                <a:p>
                  <a:r>
                    <a:rPr lang="fr-CA" altLang="zh-CN" sz="1400" dirty="0">
                      <a:latin typeface="Cambria" panose="02040503050406030204" pitchFamily="18" charset="0"/>
                      <a:ea typeface="Cambria" panose="02040503050406030204" pitchFamily="18" charset="0"/>
                    </a:rPr>
                    <a:t>L</a:t>
                  </a:r>
                </a:p>
              </p:txBody>
            </p:sp>
          </p:grpSp>
          <p:sp>
            <p:nvSpPr>
              <p:cNvPr id="219" name="立方体 218">
                <a:extLst>
                  <a:ext uri="{FF2B5EF4-FFF2-40B4-BE49-F238E27FC236}">
                    <a16:creationId xmlns:a16="http://schemas.microsoft.com/office/drawing/2014/main" id="{DA69CB92-1486-DF17-4F87-EFDB9971E825}"/>
                  </a:ext>
                </a:extLst>
              </p:cNvPr>
              <p:cNvSpPr/>
              <p:nvPr/>
            </p:nvSpPr>
            <p:spPr>
              <a:xfrm>
                <a:off x="5118070" y="3915268"/>
                <a:ext cx="1973399" cy="972882"/>
              </a:xfrm>
              <a:prstGeom prst="cube">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600" dirty="0">
                    <a:solidFill>
                      <a:schemeClr val="tx1"/>
                    </a:solidFill>
                    <a:latin typeface="Cambria" panose="02040503050406030204" pitchFamily="18" charset="0"/>
                    <a:ea typeface="Cambria" panose="02040503050406030204" pitchFamily="18" charset="0"/>
                  </a:rPr>
                  <a:t>Caractéristiques statiques</a:t>
                </a:r>
              </a:p>
            </p:txBody>
          </p:sp>
        </p:grpSp>
      </p:grpSp>
    </p:spTree>
    <p:extLst>
      <p:ext uri="{BB962C8B-B14F-4D97-AF65-F5344CB8AC3E}">
        <p14:creationId xmlns:p14="http://schemas.microsoft.com/office/powerpoint/2010/main" val="179280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389177" y="255806"/>
            <a:ext cx="158569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Modules</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343" name="组合 342">
            <a:extLst>
              <a:ext uri="{FF2B5EF4-FFF2-40B4-BE49-F238E27FC236}">
                <a16:creationId xmlns:a16="http://schemas.microsoft.com/office/drawing/2014/main" id="{A31277BB-380A-B352-1A63-AB99C394A874}"/>
              </a:ext>
            </a:extLst>
          </p:cNvPr>
          <p:cNvGrpSpPr/>
          <p:nvPr/>
        </p:nvGrpSpPr>
        <p:grpSpPr>
          <a:xfrm>
            <a:off x="2273997" y="1141487"/>
            <a:ext cx="8444071" cy="2586896"/>
            <a:chOff x="2144068" y="1037225"/>
            <a:chExt cx="8444071" cy="2586896"/>
          </a:xfrm>
        </p:grpSpPr>
        <p:sp>
          <p:nvSpPr>
            <p:cNvPr id="11" name="立方体 10">
              <a:extLst>
                <a:ext uri="{FF2B5EF4-FFF2-40B4-BE49-F238E27FC236}">
                  <a16:creationId xmlns:a16="http://schemas.microsoft.com/office/drawing/2014/main" id="{E4E4BE56-71D6-14DF-E9BF-811ABDDB9700}"/>
                </a:ext>
              </a:extLst>
            </p:cNvPr>
            <p:cNvSpPr/>
            <p:nvPr/>
          </p:nvSpPr>
          <p:spPr>
            <a:xfrm>
              <a:off x="4841334" y="1810457"/>
              <a:ext cx="1135161" cy="472408"/>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2" name="箭头: 右 11">
              <a:extLst>
                <a:ext uri="{FF2B5EF4-FFF2-40B4-BE49-F238E27FC236}">
                  <a16:creationId xmlns:a16="http://schemas.microsoft.com/office/drawing/2014/main" id="{5DF02A9C-E082-2617-776C-2438DD65011A}"/>
                </a:ext>
              </a:extLst>
            </p:cNvPr>
            <p:cNvSpPr/>
            <p:nvPr/>
          </p:nvSpPr>
          <p:spPr>
            <a:xfrm>
              <a:off x="3836772" y="1933802"/>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3" name="箭头: 右 12">
              <a:extLst>
                <a:ext uri="{FF2B5EF4-FFF2-40B4-BE49-F238E27FC236}">
                  <a16:creationId xmlns:a16="http://schemas.microsoft.com/office/drawing/2014/main" id="{663523F9-F8DC-DB82-1451-B746969325EE}"/>
                </a:ext>
              </a:extLst>
            </p:cNvPr>
            <p:cNvSpPr/>
            <p:nvPr/>
          </p:nvSpPr>
          <p:spPr>
            <a:xfrm>
              <a:off x="4486191" y="1933802"/>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4" name="箭头: 右 13">
              <a:extLst>
                <a:ext uri="{FF2B5EF4-FFF2-40B4-BE49-F238E27FC236}">
                  <a16:creationId xmlns:a16="http://schemas.microsoft.com/office/drawing/2014/main" id="{555F4977-2FBA-2D5A-7359-F7D1591EFDF7}"/>
                </a:ext>
              </a:extLst>
            </p:cNvPr>
            <p:cNvSpPr/>
            <p:nvPr/>
          </p:nvSpPr>
          <p:spPr>
            <a:xfrm>
              <a:off x="6034415" y="1933802"/>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5" name="箭头: 右 14">
              <a:extLst>
                <a:ext uri="{FF2B5EF4-FFF2-40B4-BE49-F238E27FC236}">
                  <a16:creationId xmlns:a16="http://schemas.microsoft.com/office/drawing/2014/main" id="{602E34C5-65C8-103B-F252-FEAAA432FB0F}"/>
                </a:ext>
              </a:extLst>
            </p:cNvPr>
            <p:cNvSpPr/>
            <p:nvPr/>
          </p:nvSpPr>
          <p:spPr>
            <a:xfrm>
              <a:off x="6686958" y="2380694"/>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24" name="组合 23">
              <a:extLst>
                <a:ext uri="{FF2B5EF4-FFF2-40B4-BE49-F238E27FC236}">
                  <a16:creationId xmlns:a16="http://schemas.microsoft.com/office/drawing/2014/main" id="{B8C04861-0308-9930-1352-2D08561C1F52}"/>
                </a:ext>
              </a:extLst>
            </p:cNvPr>
            <p:cNvGrpSpPr/>
            <p:nvPr/>
          </p:nvGrpSpPr>
          <p:grpSpPr>
            <a:xfrm>
              <a:off x="6309608" y="1547301"/>
              <a:ext cx="338554" cy="1806474"/>
              <a:chOff x="2798162" y="425398"/>
              <a:chExt cx="366277" cy="1908000"/>
            </a:xfrm>
          </p:grpSpPr>
          <p:sp>
            <p:nvSpPr>
              <p:cNvPr id="340" name="矩形 339">
                <a:extLst>
                  <a:ext uri="{FF2B5EF4-FFF2-40B4-BE49-F238E27FC236}">
                    <a16:creationId xmlns:a16="http://schemas.microsoft.com/office/drawing/2014/main" id="{8751B51E-3238-E5B7-7F96-453D3BB5EC5F}"/>
                  </a:ext>
                </a:extLst>
              </p:cNvPr>
              <p:cNvSpPr/>
              <p:nvPr/>
            </p:nvSpPr>
            <p:spPr>
              <a:xfrm>
                <a:off x="2874690" y="425398"/>
                <a:ext cx="216000" cy="1908000"/>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341" name="文本框 340">
                <a:extLst>
                  <a:ext uri="{FF2B5EF4-FFF2-40B4-BE49-F238E27FC236}">
                    <a16:creationId xmlns:a16="http://schemas.microsoft.com/office/drawing/2014/main" id="{5E15A553-43C4-128F-0BA0-FC936AAA29E9}"/>
                  </a:ext>
                </a:extLst>
              </p:cNvPr>
              <p:cNvSpPr txBox="1"/>
              <p:nvPr/>
            </p:nvSpPr>
            <p:spPr>
              <a:xfrm rot="16200000">
                <a:off x="2670449" y="1283937"/>
                <a:ext cx="621704" cy="366277"/>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GNN</a:t>
                </a:r>
                <a:endParaRPr lang="zh-CN" altLang="en-US" sz="1600" dirty="0">
                  <a:latin typeface="Cambria" panose="02040503050406030204" pitchFamily="18" charset="0"/>
                </a:endParaRPr>
              </a:p>
            </p:txBody>
          </p:sp>
          <p:cxnSp>
            <p:nvCxnSpPr>
              <p:cNvPr id="342" name="直接连接符 341">
                <a:extLst>
                  <a:ext uri="{FF2B5EF4-FFF2-40B4-BE49-F238E27FC236}">
                    <a16:creationId xmlns:a16="http://schemas.microsoft.com/office/drawing/2014/main" id="{423A5976-80F4-7D52-AC8F-E89031BB2D74}"/>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a16="http://schemas.microsoft.com/office/drawing/2014/main" id="{48CAEEC9-4E53-D3E5-084B-6A484418591D}"/>
                </a:ext>
              </a:extLst>
            </p:cNvPr>
            <p:cNvCxnSpPr>
              <a:cxnSpLocks/>
            </p:cNvCxnSpPr>
            <p:nvPr/>
          </p:nvCxnSpPr>
          <p:spPr>
            <a:xfrm flipH="1">
              <a:off x="9052956" y="1236909"/>
              <a:ext cx="47264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DAF7AB2-F3ED-E275-F0F3-5E2CDD5D8829}"/>
                </a:ext>
              </a:extLst>
            </p:cNvPr>
            <p:cNvSpPr txBox="1"/>
            <p:nvPr/>
          </p:nvSpPr>
          <p:spPr>
            <a:xfrm>
              <a:off x="9541057" y="1037225"/>
              <a:ext cx="1047082"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LeakyReLU</a:t>
              </a:r>
              <a:endParaRPr lang="zh-CN" altLang="en-US" sz="1400" dirty="0">
                <a:latin typeface="Cambria" panose="02040503050406030204" pitchFamily="18" charset="0"/>
              </a:endParaRPr>
            </a:p>
          </p:txBody>
        </p:sp>
        <p:grpSp>
          <p:nvGrpSpPr>
            <p:cNvPr id="29" name="组合 28">
              <a:extLst>
                <a:ext uri="{FF2B5EF4-FFF2-40B4-BE49-F238E27FC236}">
                  <a16:creationId xmlns:a16="http://schemas.microsoft.com/office/drawing/2014/main" id="{543ADA43-EA17-8249-5880-F5E109B2D5B6}"/>
                </a:ext>
              </a:extLst>
            </p:cNvPr>
            <p:cNvGrpSpPr/>
            <p:nvPr/>
          </p:nvGrpSpPr>
          <p:grpSpPr>
            <a:xfrm>
              <a:off x="4099753" y="1547303"/>
              <a:ext cx="339083" cy="1828761"/>
              <a:chOff x="2804512" y="210329"/>
              <a:chExt cx="366850" cy="1861276"/>
            </a:xfrm>
          </p:grpSpPr>
          <p:grpSp>
            <p:nvGrpSpPr>
              <p:cNvPr id="332" name="组合 331">
                <a:extLst>
                  <a:ext uri="{FF2B5EF4-FFF2-40B4-BE49-F238E27FC236}">
                    <a16:creationId xmlns:a16="http://schemas.microsoft.com/office/drawing/2014/main" id="{6C751C44-4FB1-182F-3DAB-48DAB5C0444F}"/>
                  </a:ext>
                </a:extLst>
              </p:cNvPr>
              <p:cNvGrpSpPr/>
              <p:nvPr/>
            </p:nvGrpSpPr>
            <p:grpSpPr>
              <a:xfrm>
                <a:off x="2805083" y="210329"/>
                <a:ext cx="366279" cy="943530"/>
                <a:chOff x="2798163" y="555193"/>
                <a:chExt cx="366279" cy="866354"/>
              </a:xfrm>
            </p:grpSpPr>
            <p:sp>
              <p:nvSpPr>
                <p:cNvPr id="337" name="矩形 336">
                  <a:extLst>
                    <a:ext uri="{FF2B5EF4-FFF2-40B4-BE49-F238E27FC236}">
                      <a16:creationId xmlns:a16="http://schemas.microsoft.com/office/drawing/2014/main" id="{955663F2-8812-A1FC-C9DE-516A1FB8059E}"/>
                    </a:ext>
                  </a:extLst>
                </p:cNvPr>
                <p:cNvSpPr/>
                <p:nvPr/>
              </p:nvSpPr>
              <p:spPr>
                <a:xfrm>
                  <a:off x="2874689" y="591328"/>
                  <a:ext cx="216001" cy="812074"/>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338" name="文本框 337">
                  <a:extLst>
                    <a:ext uri="{FF2B5EF4-FFF2-40B4-BE49-F238E27FC236}">
                      <a16:creationId xmlns:a16="http://schemas.microsoft.com/office/drawing/2014/main" id="{4A675526-B327-0328-7E91-BCA21E5056BE}"/>
                    </a:ext>
                  </a:extLst>
                </p:cNvPr>
                <p:cNvSpPr txBox="1"/>
                <p:nvPr/>
              </p:nvSpPr>
              <p:spPr>
                <a:xfrm rot="16200000">
                  <a:off x="2548126" y="805230"/>
                  <a:ext cx="866354" cy="366279"/>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Conv1d</a:t>
                  </a:r>
                  <a:endParaRPr lang="zh-CN" altLang="en-US" sz="1600" dirty="0">
                    <a:latin typeface="Cambria" panose="02040503050406030204" pitchFamily="18" charset="0"/>
                  </a:endParaRPr>
                </a:p>
              </p:txBody>
            </p:sp>
            <p:cxnSp>
              <p:nvCxnSpPr>
                <p:cNvPr id="339" name="直接连接符 338">
                  <a:extLst>
                    <a:ext uri="{FF2B5EF4-FFF2-40B4-BE49-F238E27FC236}">
                      <a16:creationId xmlns:a16="http://schemas.microsoft.com/office/drawing/2014/main" id="{45778AF9-4137-0E5A-DAF4-A87338AF0209}"/>
                    </a:ext>
                  </a:extLst>
                </p:cNvPr>
                <p:cNvCxnSpPr>
                  <a:cxnSpLocks/>
                </p:cNvCxnSpPr>
                <p:nvPr/>
              </p:nvCxnSpPr>
              <p:spPr>
                <a:xfrm>
                  <a:off x="3137120" y="586942"/>
                  <a:ext cx="3154" cy="82123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33" name="组合 332">
                <a:extLst>
                  <a:ext uri="{FF2B5EF4-FFF2-40B4-BE49-F238E27FC236}">
                    <a16:creationId xmlns:a16="http://schemas.microsoft.com/office/drawing/2014/main" id="{AD063E63-9A74-0D82-4FED-0E2F89C71A6E}"/>
                  </a:ext>
                </a:extLst>
              </p:cNvPr>
              <p:cNvGrpSpPr/>
              <p:nvPr/>
            </p:nvGrpSpPr>
            <p:grpSpPr>
              <a:xfrm>
                <a:off x="2804512" y="1128075"/>
                <a:ext cx="366277" cy="943530"/>
                <a:chOff x="2798163" y="543528"/>
                <a:chExt cx="366277" cy="866354"/>
              </a:xfrm>
            </p:grpSpPr>
            <p:sp>
              <p:nvSpPr>
                <p:cNvPr id="334" name="矩形 333">
                  <a:extLst>
                    <a:ext uri="{FF2B5EF4-FFF2-40B4-BE49-F238E27FC236}">
                      <a16:creationId xmlns:a16="http://schemas.microsoft.com/office/drawing/2014/main" id="{C7C26F01-64FF-8E97-3771-39328BD1BB61}"/>
                    </a:ext>
                  </a:extLst>
                </p:cNvPr>
                <p:cNvSpPr/>
                <p:nvPr/>
              </p:nvSpPr>
              <p:spPr>
                <a:xfrm>
                  <a:off x="2874689" y="591328"/>
                  <a:ext cx="216001" cy="812074"/>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335" name="文本框 334">
                  <a:extLst>
                    <a:ext uri="{FF2B5EF4-FFF2-40B4-BE49-F238E27FC236}">
                      <a16:creationId xmlns:a16="http://schemas.microsoft.com/office/drawing/2014/main" id="{2E2B261F-7808-A020-3E02-8559D0436566}"/>
                    </a:ext>
                  </a:extLst>
                </p:cNvPr>
                <p:cNvSpPr txBox="1"/>
                <p:nvPr/>
              </p:nvSpPr>
              <p:spPr>
                <a:xfrm rot="16200000">
                  <a:off x="2548125" y="793566"/>
                  <a:ext cx="866354" cy="366277"/>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Conv1d</a:t>
                  </a:r>
                  <a:endParaRPr lang="zh-CN" altLang="en-US" sz="1600" dirty="0">
                    <a:latin typeface="Cambria" panose="02040503050406030204" pitchFamily="18" charset="0"/>
                  </a:endParaRPr>
                </a:p>
              </p:txBody>
            </p:sp>
            <p:cxnSp>
              <p:nvCxnSpPr>
                <p:cNvPr id="336" name="直接连接符 335">
                  <a:extLst>
                    <a:ext uri="{FF2B5EF4-FFF2-40B4-BE49-F238E27FC236}">
                      <a16:creationId xmlns:a16="http://schemas.microsoft.com/office/drawing/2014/main" id="{13BE2010-2742-A01B-67A7-55A05A9F6584}"/>
                    </a:ext>
                  </a:extLst>
                </p:cNvPr>
                <p:cNvCxnSpPr>
                  <a:cxnSpLocks/>
                </p:cNvCxnSpPr>
                <p:nvPr/>
              </p:nvCxnSpPr>
              <p:spPr>
                <a:xfrm>
                  <a:off x="3137120" y="586942"/>
                  <a:ext cx="3154" cy="82123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9199BF8D-458A-28F5-8D9F-A0A06D1A0E88}"/>
                </a:ext>
              </a:extLst>
            </p:cNvPr>
            <p:cNvGrpSpPr/>
            <p:nvPr/>
          </p:nvGrpSpPr>
          <p:grpSpPr>
            <a:xfrm>
              <a:off x="2144068" y="2537342"/>
              <a:ext cx="1649639" cy="1086779"/>
              <a:chOff x="644232" y="1217971"/>
              <a:chExt cx="1784727" cy="1106102"/>
            </a:xfrm>
          </p:grpSpPr>
          <p:sp>
            <p:nvSpPr>
              <p:cNvPr id="325" name="文本框 324">
                <a:extLst>
                  <a:ext uri="{FF2B5EF4-FFF2-40B4-BE49-F238E27FC236}">
                    <a16:creationId xmlns:a16="http://schemas.microsoft.com/office/drawing/2014/main" id="{6B0D79F0-1EF8-4AD6-33AD-5FA608F8F509}"/>
                  </a:ext>
                </a:extLst>
              </p:cNvPr>
              <p:cNvSpPr txBox="1"/>
              <p:nvPr/>
            </p:nvSpPr>
            <p:spPr>
              <a:xfrm>
                <a:off x="1472841" y="2010824"/>
                <a:ext cx="314250"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T</a:t>
                </a:r>
                <a:endParaRPr lang="zh-CN" altLang="en-US" sz="1400" dirty="0">
                  <a:latin typeface="Cambria" panose="02040503050406030204" pitchFamily="18" charset="0"/>
                </a:endParaRPr>
              </a:p>
            </p:txBody>
          </p:sp>
          <p:sp>
            <p:nvSpPr>
              <p:cNvPr id="326" name="立方体 325">
                <a:extLst>
                  <a:ext uri="{FF2B5EF4-FFF2-40B4-BE49-F238E27FC236}">
                    <a16:creationId xmlns:a16="http://schemas.microsoft.com/office/drawing/2014/main" id="{FB3CFE53-53BD-F6D3-66B6-9DB001C2AEEE}"/>
                  </a:ext>
                </a:extLst>
              </p:cNvPr>
              <p:cNvSpPr/>
              <p:nvPr/>
            </p:nvSpPr>
            <p:spPr>
              <a:xfrm>
                <a:off x="1007553" y="1406577"/>
                <a:ext cx="1421406" cy="589544"/>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cxnSp>
            <p:nvCxnSpPr>
              <p:cNvPr id="327" name="直接箭头连接符 326">
                <a:extLst>
                  <a:ext uri="{FF2B5EF4-FFF2-40B4-BE49-F238E27FC236}">
                    <a16:creationId xmlns:a16="http://schemas.microsoft.com/office/drawing/2014/main" id="{0542F0DD-0B0F-4BCD-1D21-01BB4EF0C45D}"/>
                  </a:ext>
                </a:extLst>
              </p:cNvPr>
              <p:cNvCxnSpPr>
                <a:cxnSpLocks/>
              </p:cNvCxnSpPr>
              <p:nvPr/>
            </p:nvCxnSpPr>
            <p:spPr>
              <a:xfrm>
                <a:off x="1017525" y="2048924"/>
                <a:ext cx="1237091"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327">
                <a:extLst>
                  <a:ext uri="{FF2B5EF4-FFF2-40B4-BE49-F238E27FC236}">
                    <a16:creationId xmlns:a16="http://schemas.microsoft.com/office/drawing/2014/main" id="{429DFE66-BC51-25BB-BEE4-3EE13DC027F2}"/>
                  </a:ext>
                </a:extLst>
              </p:cNvPr>
              <p:cNvCxnSpPr>
                <a:cxnSpLocks/>
              </p:cNvCxnSpPr>
              <p:nvPr/>
            </p:nvCxnSpPr>
            <p:spPr>
              <a:xfrm>
                <a:off x="934070" y="1601985"/>
                <a:ext cx="0" cy="407395"/>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9" name="文本框 328">
                <a:extLst>
                  <a:ext uri="{FF2B5EF4-FFF2-40B4-BE49-F238E27FC236}">
                    <a16:creationId xmlns:a16="http://schemas.microsoft.com/office/drawing/2014/main" id="{DD37B181-B96F-07A1-7FAD-CC7F8C72F905}"/>
                  </a:ext>
                </a:extLst>
              </p:cNvPr>
              <p:cNvSpPr txBox="1"/>
              <p:nvPr/>
            </p:nvSpPr>
            <p:spPr>
              <a:xfrm>
                <a:off x="644232" y="1647343"/>
                <a:ext cx="258753"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J</a:t>
                </a:r>
                <a:endParaRPr lang="zh-CN" altLang="en-US" sz="1400" dirty="0">
                  <a:latin typeface="Cambria" panose="02040503050406030204" pitchFamily="18" charset="0"/>
                </a:endParaRPr>
              </a:p>
            </p:txBody>
          </p:sp>
          <p:cxnSp>
            <p:nvCxnSpPr>
              <p:cNvPr id="330" name="直接箭头连接符 329">
                <a:extLst>
                  <a:ext uri="{FF2B5EF4-FFF2-40B4-BE49-F238E27FC236}">
                    <a16:creationId xmlns:a16="http://schemas.microsoft.com/office/drawing/2014/main" id="{15CEC47E-879B-E982-9E52-217C8E5ADDF3}"/>
                  </a:ext>
                </a:extLst>
              </p:cNvPr>
              <p:cNvCxnSpPr>
                <a:cxnSpLocks/>
              </p:cNvCxnSpPr>
              <p:nvPr/>
            </p:nvCxnSpPr>
            <p:spPr>
              <a:xfrm flipH="1">
                <a:off x="945207" y="1344553"/>
                <a:ext cx="223633" cy="188618"/>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1" name="文本框 330">
                <a:extLst>
                  <a:ext uri="{FF2B5EF4-FFF2-40B4-BE49-F238E27FC236}">
                    <a16:creationId xmlns:a16="http://schemas.microsoft.com/office/drawing/2014/main" id="{CCE25ECC-99D2-9E62-1485-5B470A5B663F}"/>
                  </a:ext>
                </a:extLst>
              </p:cNvPr>
              <p:cNvSpPr txBox="1"/>
              <p:nvPr/>
            </p:nvSpPr>
            <p:spPr>
              <a:xfrm>
                <a:off x="736874" y="1217971"/>
                <a:ext cx="310781"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P</a:t>
                </a:r>
                <a:endParaRPr lang="zh-CN" altLang="en-US" sz="1400" dirty="0">
                  <a:latin typeface="Cambria" panose="02040503050406030204" pitchFamily="18" charset="0"/>
                </a:endParaRPr>
              </a:p>
            </p:txBody>
          </p:sp>
        </p:grpSp>
        <p:sp>
          <p:nvSpPr>
            <p:cNvPr id="31" name="箭头: 右 30">
              <a:extLst>
                <a:ext uri="{FF2B5EF4-FFF2-40B4-BE49-F238E27FC236}">
                  <a16:creationId xmlns:a16="http://schemas.microsoft.com/office/drawing/2014/main" id="{0619C7BC-1F80-93DC-150C-2EACE38FDD80}"/>
                </a:ext>
              </a:extLst>
            </p:cNvPr>
            <p:cNvSpPr/>
            <p:nvPr/>
          </p:nvSpPr>
          <p:spPr>
            <a:xfrm>
              <a:off x="3844294" y="2867992"/>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3" name="箭头: 右 32">
              <a:extLst>
                <a:ext uri="{FF2B5EF4-FFF2-40B4-BE49-F238E27FC236}">
                  <a16:creationId xmlns:a16="http://schemas.microsoft.com/office/drawing/2014/main" id="{B9F82E95-CD57-E3C6-4484-B0AAE7FB71DD}"/>
                </a:ext>
              </a:extLst>
            </p:cNvPr>
            <p:cNvSpPr/>
            <p:nvPr/>
          </p:nvSpPr>
          <p:spPr>
            <a:xfrm>
              <a:off x="4485664" y="2861753"/>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4" name="立方体 33">
              <a:extLst>
                <a:ext uri="{FF2B5EF4-FFF2-40B4-BE49-F238E27FC236}">
                  <a16:creationId xmlns:a16="http://schemas.microsoft.com/office/drawing/2014/main" id="{6F83245A-621F-70B0-8031-63645895FF82}"/>
                </a:ext>
              </a:extLst>
            </p:cNvPr>
            <p:cNvSpPr/>
            <p:nvPr/>
          </p:nvSpPr>
          <p:spPr>
            <a:xfrm>
              <a:off x="4836119" y="2661713"/>
              <a:ext cx="1135161" cy="653213"/>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5" name="箭头: 右 34">
              <a:extLst>
                <a:ext uri="{FF2B5EF4-FFF2-40B4-BE49-F238E27FC236}">
                  <a16:creationId xmlns:a16="http://schemas.microsoft.com/office/drawing/2014/main" id="{016C6443-2C6F-2311-3B0F-DE6ABAFB293A}"/>
                </a:ext>
              </a:extLst>
            </p:cNvPr>
            <p:cNvSpPr/>
            <p:nvPr/>
          </p:nvSpPr>
          <p:spPr>
            <a:xfrm>
              <a:off x="6034415" y="2861753"/>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6" name="立方体 35">
              <a:extLst>
                <a:ext uri="{FF2B5EF4-FFF2-40B4-BE49-F238E27FC236}">
                  <a16:creationId xmlns:a16="http://schemas.microsoft.com/office/drawing/2014/main" id="{6A00DC15-E018-1319-90B0-2C08DF10C976}"/>
                </a:ext>
              </a:extLst>
            </p:cNvPr>
            <p:cNvSpPr/>
            <p:nvPr/>
          </p:nvSpPr>
          <p:spPr>
            <a:xfrm>
              <a:off x="7077308" y="1865753"/>
              <a:ext cx="1135161" cy="1079189"/>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7" name="箭头: 右 36">
              <a:extLst>
                <a:ext uri="{FF2B5EF4-FFF2-40B4-BE49-F238E27FC236}">
                  <a16:creationId xmlns:a16="http://schemas.microsoft.com/office/drawing/2014/main" id="{9AF292EC-8049-4149-E3B3-2650A4A0F111}"/>
                </a:ext>
              </a:extLst>
            </p:cNvPr>
            <p:cNvSpPr/>
            <p:nvPr/>
          </p:nvSpPr>
          <p:spPr>
            <a:xfrm>
              <a:off x="8274768" y="2381547"/>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38" name="箭头: 右 37">
              <a:extLst>
                <a:ext uri="{FF2B5EF4-FFF2-40B4-BE49-F238E27FC236}">
                  <a16:creationId xmlns:a16="http://schemas.microsoft.com/office/drawing/2014/main" id="{FC29DBA0-A764-97DD-8250-A2296CC607A8}"/>
                </a:ext>
              </a:extLst>
            </p:cNvPr>
            <p:cNvSpPr/>
            <p:nvPr/>
          </p:nvSpPr>
          <p:spPr>
            <a:xfrm>
              <a:off x="8919662" y="2374480"/>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39" name="组合 38">
              <a:extLst>
                <a:ext uri="{FF2B5EF4-FFF2-40B4-BE49-F238E27FC236}">
                  <a16:creationId xmlns:a16="http://schemas.microsoft.com/office/drawing/2014/main" id="{3FE9CCDA-5A84-6E2E-AD7C-504BED51F04E}"/>
                </a:ext>
              </a:extLst>
            </p:cNvPr>
            <p:cNvGrpSpPr/>
            <p:nvPr/>
          </p:nvGrpSpPr>
          <p:grpSpPr>
            <a:xfrm>
              <a:off x="8533048" y="1546503"/>
              <a:ext cx="338554" cy="1804919"/>
              <a:chOff x="2798163" y="425398"/>
              <a:chExt cx="366277" cy="1908000"/>
            </a:xfrm>
          </p:grpSpPr>
          <p:sp>
            <p:nvSpPr>
              <p:cNvPr id="269" name="矩形 268">
                <a:extLst>
                  <a:ext uri="{FF2B5EF4-FFF2-40B4-BE49-F238E27FC236}">
                    <a16:creationId xmlns:a16="http://schemas.microsoft.com/office/drawing/2014/main" id="{511F928B-AC44-D6BF-83E1-D68A36DCE9AA}"/>
                  </a:ext>
                </a:extLst>
              </p:cNvPr>
              <p:cNvSpPr/>
              <p:nvPr/>
            </p:nvSpPr>
            <p:spPr>
              <a:xfrm>
                <a:off x="2874690" y="425398"/>
                <a:ext cx="216000" cy="1908000"/>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270" name="文本框 269">
                <a:extLst>
                  <a:ext uri="{FF2B5EF4-FFF2-40B4-BE49-F238E27FC236}">
                    <a16:creationId xmlns:a16="http://schemas.microsoft.com/office/drawing/2014/main" id="{BA159760-FEEB-371A-A1B3-6E4BACC992C0}"/>
                  </a:ext>
                </a:extLst>
              </p:cNvPr>
              <p:cNvSpPr txBox="1"/>
              <p:nvPr/>
            </p:nvSpPr>
            <p:spPr>
              <a:xfrm rot="16200000">
                <a:off x="2531669" y="1283938"/>
                <a:ext cx="899265" cy="366277"/>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Conv1d</a:t>
                </a:r>
                <a:endParaRPr lang="zh-CN" altLang="en-US" sz="1600" dirty="0">
                  <a:latin typeface="Cambria" panose="02040503050406030204" pitchFamily="18" charset="0"/>
                </a:endParaRPr>
              </a:p>
            </p:txBody>
          </p:sp>
          <p:cxnSp>
            <p:nvCxnSpPr>
              <p:cNvPr id="271" name="直接连接符 270">
                <a:extLst>
                  <a:ext uri="{FF2B5EF4-FFF2-40B4-BE49-F238E27FC236}">
                    <a16:creationId xmlns:a16="http://schemas.microsoft.com/office/drawing/2014/main" id="{3E94932A-9F36-60E2-39CF-93D06C479968}"/>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9B03EC6C-541B-EE9F-CBAC-598F5317AD1A}"/>
                </a:ext>
              </a:extLst>
            </p:cNvPr>
            <p:cNvGrpSpPr/>
            <p:nvPr/>
          </p:nvGrpSpPr>
          <p:grpSpPr>
            <a:xfrm>
              <a:off x="3010571" y="1691327"/>
              <a:ext cx="335244" cy="893426"/>
              <a:chOff x="2186478" y="1214217"/>
              <a:chExt cx="1854879" cy="2615987"/>
            </a:xfrm>
          </p:grpSpPr>
          <p:sp>
            <p:nvSpPr>
              <p:cNvPr id="181" name="椭圆 180">
                <a:extLst>
                  <a:ext uri="{FF2B5EF4-FFF2-40B4-BE49-F238E27FC236}">
                    <a16:creationId xmlns:a16="http://schemas.microsoft.com/office/drawing/2014/main" id="{A5E3E913-114A-1AD6-2DA2-8BBA0BC0B153}"/>
                  </a:ext>
                </a:extLst>
              </p:cNvPr>
              <p:cNvSpPr/>
              <p:nvPr/>
            </p:nvSpPr>
            <p:spPr>
              <a:xfrm rot="8191295">
                <a:off x="3765410" y="2010737"/>
                <a:ext cx="148589" cy="14467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82" name="等腰三角形 181">
                <a:extLst>
                  <a:ext uri="{FF2B5EF4-FFF2-40B4-BE49-F238E27FC236}">
                    <a16:creationId xmlns:a16="http://schemas.microsoft.com/office/drawing/2014/main" id="{58D8148D-5D68-8B77-FC1D-8DF6E56A666A}"/>
                  </a:ext>
                </a:extLst>
              </p:cNvPr>
              <p:cNvSpPr/>
              <p:nvPr/>
            </p:nvSpPr>
            <p:spPr>
              <a:xfrm rot="8191295">
                <a:off x="3892768" y="2104624"/>
                <a:ext cx="148589" cy="22551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nvGrpSpPr>
              <p:cNvPr id="183" name="组合 182">
                <a:extLst>
                  <a:ext uri="{FF2B5EF4-FFF2-40B4-BE49-F238E27FC236}">
                    <a16:creationId xmlns:a16="http://schemas.microsoft.com/office/drawing/2014/main" id="{4054DCDA-E6B8-CEAE-B5F2-E0FCC59174BA}"/>
                  </a:ext>
                </a:extLst>
              </p:cNvPr>
              <p:cNvGrpSpPr/>
              <p:nvPr/>
            </p:nvGrpSpPr>
            <p:grpSpPr>
              <a:xfrm>
                <a:off x="3004410" y="1214217"/>
                <a:ext cx="148589" cy="370184"/>
                <a:chOff x="3985925" y="1472859"/>
                <a:chExt cx="208655" cy="533910"/>
              </a:xfrm>
            </p:grpSpPr>
            <p:sp>
              <p:nvSpPr>
                <p:cNvPr id="267" name="椭圆 266">
                  <a:extLst>
                    <a:ext uri="{FF2B5EF4-FFF2-40B4-BE49-F238E27FC236}">
                      <a16:creationId xmlns:a16="http://schemas.microsoft.com/office/drawing/2014/main" id="{18F65193-2E96-43B1-CF14-63C670CEF24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68" name="等腰三角形 267">
                  <a:extLst>
                    <a:ext uri="{FF2B5EF4-FFF2-40B4-BE49-F238E27FC236}">
                      <a16:creationId xmlns:a16="http://schemas.microsoft.com/office/drawing/2014/main" id="{50B18512-656D-258D-BDEE-C17E5C97B74D}"/>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4" name="组合 183">
                <a:extLst>
                  <a:ext uri="{FF2B5EF4-FFF2-40B4-BE49-F238E27FC236}">
                    <a16:creationId xmlns:a16="http://schemas.microsoft.com/office/drawing/2014/main" id="{884A43FA-EA64-906B-C313-21B7FFCA71B0}"/>
                  </a:ext>
                </a:extLst>
              </p:cNvPr>
              <p:cNvGrpSpPr/>
              <p:nvPr/>
            </p:nvGrpSpPr>
            <p:grpSpPr>
              <a:xfrm>
                <a:off x="3004409" y="1605676"/>
                <a:ext cx="148589" cy="370184"/>
                <a:chOff x="3985925" y="1472859"/>
                <a:chExt cx="208655" cy="533910"/>
              </a:xfrm>
            </p:grpSpPr>
            <p:sp>
              <p:nvSpPr>
                <p:cNvPr id="265" name="椭圆 264">
                  <a:extLst>
                    <a:ext uri="{FF2B5EF4-FFF2-40B4-BE49-F238E27FC236}">
                      <a16:creationId xmlns:a16="http://schemas.microsoft.com/office/drawing/2014/main" id="{D790849F-5F04-FA0E-66DA-C0B86C44A09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66" name="等腰三角形 265">
                  <a:extLst>
                    <a:ext uri="{FF2B5EF4-FFF2-40B4-BE49-F238E27FC236}">
                      <a16:creationId xmlns:a16="http://schemas.microsoft.com/office/drawing/2014/main" id="{32D1662B-B004-8D12-5D84-E00FFC4987B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5" name="组合 184">
                <a:extLst>
                  <a:ext uri="{FF2B5EF4-FFF2-40B4-BE49-F238E27FC236}">
                    <a16:creationId xmlns:a16="http://schemas.microsoft.com/office/drawing/2014/main" id="{6B05A8D8-CB54-89DD-AA95-4BCBE09B0190}"/>
                  </a:ext>
                </a:extLst>
              </p:cNvPr>
              <p:cNvGrpSpPr/>
              <p:nvPr/>
            </p:nvGrpSpPr>
            <p:grpSpPr>
              <a:xfrm>
                <a:off x="3004408" y="1995006"/>
                <a:ext cx="148589" cy="370184"/>
                <a:chOff x="3985925" y="1472859"/>
                <a:chExt cx="208655" cy="533910"/>
              </a:xfrm>
            </p:grpSpPr>
            <p:sp>
              <p:nvSpPr>
                <p:cNvPr id="263" name="椭圆 262">
                  <a:extLst>
                    <a:ext uri="{FF2B5EF4-FFF2-40B4-BE49-F238E27FC236}">
                      <a16:creationId xmlns:a16="http://schemas.microsoft.com/office/drawing/2014/main" id="{2E0F8FBE-DDDD-5569-2712-6717F39D8C1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64" name="等腰三角形 263">
                  <a:extLst>
                    <a:ext uri="{FF2B5EF4-FFF2-40B4-BE49-F238E27FC236}">
                      <a16:creationId xmlns:a16="http://schemas.microsoft.com/office/drawing/2014/main" id="{92B63DFC-57AC-E008-4874-37AE84DBF0B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6" name="组合 185">
                <a:extLst>
                  <a:ext uri="{FF2B5EF4-FFF2-40B4-BE49-F238E27FC236}">
                    <a16:creationId xmlns:a16="http://schemas.microsoft.com/office/drawing/2014/main" id="{ADC90C7A-C485-1ED8-0423-791C07E2D9B1}"/>
                  </a:ext>
                </a:extLst>
              </p:cNvPr>
              <p:cNvGrpSpPr/>
              <p:nvPr/>
            </p:nvGrpSpPr>
            <p:grpSpPr>
              <a:xfrm rot="6631154">
                <a:off x="3508837" y="1785033"/>
                <a:ext cx="144670" cy="380212"/>
                <a:chOff x="3985925" y="1472859"/>
                <a:chExt cx="208655" cy="533910"/>
              </a:xfrm>
            </p:grpSpPr>
            <p:sp>
              <p:nvSpPr>
                <p:cNvPr id="261" name="椭圆 260">
                  <a:extLst>
                    <a:ext uri="{FF2B5EF4-FFF2-40B4-BE49-F238E27FC236}">
                      <a16:creationId xmlns:a16="http://schemas.microsoft.com/office/drawing/2014/main" id="{4E7B304E-BD99-4190-F502-4418FCCD4C9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62" name="等腰三角形 261">
                  <a:extLst>
                    <a:ext uri="{FF2B5EF4-FFF2-40B4-BE49-F238E27FC236}">
                      <a16:creationId xmlns:a16="http://schemas.microsoft.com/office/drawing/2014/main" id="{3C50EFDC-B010-D0B3-D72D-54D56FEE4451}"/>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7" name="组合 186">
                <a:extLst>
                  <a:ext uri="{FF2B5EF4-FFF2-40B4-BE49-F238E27FC236}">
                    <a16:creationId xmlns:a16="http://schemas.microsoft.com/office/drawing/2014/main" id="{DE303622-55CA-6676-F886-F6ADFF2E48D2}"/>
                  </a:ext>
                </a:extLst>
              </p:cNvPr>
              <p:cNvGrpSpPr/>
              <p:nvPr/>
            </p:nvGrpSpPr>
            <p:grpSpPr>
              <a:xfrm rot="5400000">
                <a:off x="3119302" y="1718370"/>
                <a:ext cx="144670" cy="380212"/>
                <a:chOff x="3985925" y="1472859"/>
                <a:chExt cx="208655" cy="533910"/>
              </a:xfrm>
            </p:grpSpPr>
            <p:sp>
              <p:nvSpPr>
                <p:cNvPr id="259" name="椭圆 258">
                  <a:extLst>
                    <a:ext uri="{FF2B5EF4-FFF2-40B4-BE49-F238E27FC236}">
                      <a16:creationId xmlns:a16="http://schemas.microsoft.com/office/drawing/2014/main" id="{7ED27FF4-3ECB-2747-3B7B-73DBB6EAB62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60" name="等腰三角形 259">
                  <a:extLst>
                    <a:ext uri="{FF2B5EF4-FFF2-40B4-BE49-F238E27FC236}">
                      <a16:creationId xmlns:a16="http://schemas.microsoft.com/office/drawing/2014/main" id="{40C89DBE-0956-A739-4124-DCBFB4236E1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8" name="组合 187">
                <a:extLst>
                  <a:ext uri="{FF2B5EF4-FFF2-40B4-BE49-F238E27FC236}">
                    <a16:creationId xmlns:a16="http://schemas.microsoft.com/office/drawing/2014/main" id="{97F4188E-C39A-EEE1-1DF4-F232252C700A}"/>
                  </a:ext>
                </a:extLst>
              </p:cNvPr>
              <p:cNvGrpSpPr/>
              <p:nvPr/>
            </p:nvGrpSpPr>
            <p:grpSpPr>
              <a:xfrm rot="14808637">
                <a:off x="2511537" y="1773079"/>
                <a:ext cx="144670" cy="380212"/>
                <a:chOff x="3985925" y="1472859"/>
                <a:chExt cx="208655" cy="533910"/>
              </a:xfrm>
            </p:grpSpPr>
            <p:sp>
              <p:nvSpPr>
                <p:cNvPr id="257" name="椭圆 256">
                  <a:extLst>
                    <a:ext uri="{FF2B5EF4-FFF2-40B4-BE49-F238E27FC236}">
                      <a16:creationId xmlns:a16="http://schemas.microsoft.com/office/drawing/2014/main" id="{94B187D4-7379-87E4-1263-B61BA53D12A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58" name="等腰三角形 257">
                  <a:extLst>
                    <a:ext uri="{FF2B5EF4-FFF2-40B4-BE49-F238E27FC236}">
                      <a16:creationId xmlns:a16="http://schemas.microsoft.com/office/drawing/2014/main" id="{8B4723F1-57A8-9F2E-045F-EF550D2673A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89" name="组合 188">
                <a:extLst>
                  <a:ext uri="{FF2B5EF4-FFF2-40B4-BE49-F238E27FC236}">
                    <a16:creationId xmlns:a16="http://schemas.microsoft.com/office/drawing/2014/main" id="{E8E5807F-CF74-1D3F-42F4-8BBD5C52A9F6}"/>
                  </a:ext>
                </a:extLst>
              </p:cNvPr>
              <p:cNvGrpSpPr/>
              <p:nvPr/>
            </p:nvGrpSpPr>
            <p:grpSpPr>
              <a:xfrm rot="13490337">
                <a:off x="2186478" y="1983995"/>
                <a:ext cx="148589" cy="370184"/>
                <a:chOff x="3985925" y="1472859"/>
                <a:chExt cx="208655" cy="533910"/>
              </a:xfrm>
            </p:grpSpPr>
            <p:sp>
              <p:nvSpPr>
                <p:cNvPr id="255" name="椭圆 254">
                  <a:extLst>
                    <a:ext uri="{FF2B5EF4-FFF2-40B4-BE49-F238E27FC236}">
                      <a16:creationId xmlns:a16="http://schemas.microsoft.com/office/drawing/2014/main" id="{1E2CDA15-B0A1-3619-5DD2-112F93A2F49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56" name="等腰三角形 255">
                  <a:extLst>
                    <a:ext uri="{FF2B5EF4-FFF2-40B4-BE49-F238E27FC236}">
                      <a16:creationId xmlns:a16="http://schemas.microsoft.com/office/drawing/2014/main" id="{793D694A-C009-7EE2-3D88-BE4931940C48}"/>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0" name="组合 189">
                <a:extLst>
                  <a:ext uri="{FF2B5EF4-FFF2-40B4-BE49-F238E27FC236}">
                    <a16:creationId xmlns:a16="http://schemas.microsoft.com/office/drawing/2014/main" id="{D2793F92-CFD1-2708-A613-B28E5486F157}"/>
                  </a:ext>
                </a:extLst>
              </p:cNvPr>
              <p:cNvGrpSpPr/>
              <p:nvPr/>
            </p:nvGrpSpPr>
            <p:grpSpPr>
              <a:xfrm rot="16200000">
                <a:off x="2887679" y="1713418"/>
                <a:ext cx="144670" cy="380212"/>
                <a:chOff x="3985925" y="1472859"/>
                <a:chExt cx="208655" cy="533910"/>
              </a:xfrm>
            </p:grpSpPr>
            <p:sp>
              <p:nvSpPr>
                <p:cNvPr id="253" name="椭圆 252">
                  <a:extLst>
                    <a:ext uri="{FF2B5EF4-FFF2-40B4-BE49-F238E27FC236}">
                      <a16:creationId xmlns:a16="http://schemas.microsoft.com/office/drawing/2014/main" id="{4D21EF8C-89D7-2F37-239A-FC5E5306887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54" name="等腰三角形 253">
                  <a:extLst>
                    <a:ext uri="{FF2B5EF4-FFF2-40B4-BE49-F238E27FC236}">
                      <a16:creationId xmlns:a16="http://schemas.microsoft.com/office/drawing/2014/main" id="{C5CC2319-1A24-0CF0-AD9A-22543D26711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1" name="组合 190">
                <a:extLst>
                  <a:ext uri="{FF2B5EF4-FFF2-40B4-BE49-F238E27FC236}">
                    <a16:creationId xmlns:a16="http://schemas.microsoft.com/office/drawing/2014/main" id="{9D13C8D6-DD16-C69C-9A93-302CAE0581C9}"/>
                  </a:ext>
                </a:extLst>
              </p:cNvPr>
              <p:cNvGrpSpPr/>
              <p:nvPr/>
            </p:nvGrpSpPr>
            <p:grpSpPr>
              <a:xfrm>
                <a:off x="3001531" y="2393067"/>
                <a:ext cx="148589" cy="370184"/>
                <a:chOff x="3985925" y="1472859"/>
                <a:chExt cx="208655" cy="533910"/>
              </a:xfrm>
            </p:grpSpPr>
            <p:sp>
              <p:nvSpPr>
                <p:cNvPr id="251" name="椭圆 250">
                  <a:extLst>
                    <a:ext uri="{FF2B5EF4-FFF2-40B4-BE49-F238E27FC236}">
                      <a16:creationId xmlns:a16="http://schemas.microsoft.com/office/drawing/2014/main" id="{915BBB94-8D79-AC16-D7E7-054C7EFE48C6}"/>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52" name="等腰三角形 251">
                  <a:extLst>
                    <a:ext uri="{FF2B5EF4-FFF2-40B4-BE49-F238E27FC236}">
                      <a16:creationId xmlns:a16="http://schemas.microsoft.com/office/drawing/2014/main" id="{5D268307-D4C2-DF36-ADE2-D39D4B3031B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2" name="组合 191">
                <a:extLst>
                  <a:ext uri="{FF2B5EF4-FFF2-40B4-BE49-F238E27FC236}">
                    <a16:creationId xmlns:a16="http://schemas.microsoft.com/office/drawing/2014/main" id="{D21A148F-3402-E97F-7B22-C3A0098B615D}"/>
                  </a:ext>
                </a:extLst>
              </p:cNvPr>
              <p:cNvGrpSpPr/>
              <p:nvPr/>
            </p:nvGrpSpPr>
            <p:grpSpPr>
              <a:xfrm rot="8135389">
                <a:off x="3438542" y="2757041"/>
                <a:ext cx="148589" cy="370184"/>
                <a:chOff x="3985925" y="1472859"/>
                <a:chExt cx="208655" cy="533910"/>
              </a:xfrm>
            </p:grpSpPr>
            <p:sp>
              <p:nvSpPr>
                <p:cNvPr id="249" name="椭圆 248">
                  <a:extLst>
                    <a:ext uri="{FF2B5EF4-FFF2-40B4-BE49-F238E27FC236}">
                      <a16:creationId xmlns:a16="http://schemas.microsoft.com/office/drawing/2014/main" id="{3D13973E-0AB7-FDD0-FE30-F2CF650FF338}"/>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50" name="等腰三角形 249">
                  <a:extLst>
                    <a:ext uri="{FF2B5EF4-FFF2-40B4-BE49-F238E27FC236}">
                      <a16:creationId xmlns:a16="http://schemas.microsoft.com/office/drawing/2014/main" id="{07131BD9-D3F0-804E-B4A8-68DD73B5C76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3" name="组合 192">
                <a:extLst>
                  <a:ext uri="{FF2B5EF4-FFF2-40B4-BE49-F238E27FC236}">
                    <a16:creationId xmlns:a16="http://schemas.microsoft.com/office/drawing/2014/main" id="{A44338B0-278F-2EC7-0395-3351E8459896}"/>
                  </a:ext>
                </a:extLst>
              </p:cNvPr>
              <p:cNvGrpSpPr/>
              <p:nvPr/>
            </p:nvGrpSpPr>
            <p:grpSpPr>
              <a:xfrm rot="10800000">
                <a:off x="3625298" y="3075063"/>
                <a:ext cx="148589" cy="370184"/>
                <a:chOff x="3985925" y="1472859"/>
                <a:chExt cx="208655" cy="533910"/>
              </a:xfrm>
            </p:grpSpPr>
            <p:sp>
              <p:nvSpPr>
                <p:cNvPr id="247" name="椭圆 246">
                  <a:extLst>
                    <a:ext uri="{FF2B5EF4-FFF2-40B4-BE49-F238E27FC236}">
                      <a16:creationId xmlns:a16="http://schemas.microsoft.com/office/drawing/2014/main" id="{9A55C7BA-1563-0885-4569-0187857377D9}"/>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48" name="等腰三角形 247">
                  <a:extLst>
                    <a:ext uri="{FF2B5EF4-FFF2-40B4-BE49-F238E27FC236}">
                      <a16:creationId xmlns:a16="http://schemas.microsoft.com/office/drawing/2014/main" id="{844C7EAB-C563-BB30-B6F7-2353ECD9C99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4" name="组合 193">
                <a:extLst>
                  <a:ext uri="{FF2B5EF4-FFF2-40B4-BE49-F238E27FC236}">
                    <a16:creationId xmlns:a16="http://schemas.microsoft.com/office/drawing/2014/main" id="{201C1DF8-ADB0-571E-D398-631E3D4A414D}"/>
                  </a:ext>
                </a:extLst>
              </p:cNvPr>
              <p:cNvGrpSpPr/>
              <p:nvPr/>
            </p:nvGrpSpPr>
            <p:grpSpPr>
              <a:xfrm rot="10800000">
                <a:off x="3624648" y="3460020"/>
                <a:ext cx="148589" cy="370184"/>
                <a:chOff x="3985925" y="1472859"/>
                <a:chExt cx="208655" cy="533910"/>
              </a:xfrm>
            </p:grpSpPr>
            <p:sp>
              <p:nvSpPr>
                <p:cNvPr id="245" name="椭圆 244">
                  <a:extLst>
                    <a:ext uri="{FF2B5EF4-FFF2-40B4-BE49-F238E27FC236}">
                      <a16:creationId xmlns:a16="http://schemas.microsoft.com/office/drawing/2014/main" id="{C4550805-FF71-3EDA-596C-EF5E725DF24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46" name="等腰三角形 245">
                  <a:extLst>
                    <a:ext uri="{FF2B5EF4-FFF2-40B4-BE49-F238E27FC236}">
                      <a16:creationId xmlns:a16="http://schemas.microsoft.com/office/drawing/2014/main" id="{A8BF4AA9-4F95-F6A1-6DCD-5ED0A0F30B14}"/>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5" name="组合 194">
                <a:extLst>
                  <a:ext uri="{FF2B5EF4-FFF2-40B4-BE49-F238E27FC236}">
                    <a16:creationId xmlns:a16="http://schemas.microsoft.com/office/drawing/2014/main" id="{6C49E103-24F1-73F0-661A-BB9C603C9E3D}"/>
                  </a:ext>
                </a:extLst>
              </p:cNvPr>
              <p:cNvGrpSpPr/>
              <p:nvPr/>
            </p:nvGrpSpPr>
            <p:grpSpPr>
              <a:xfrm rot="6873174">
                <a:off x="3110679" y="2549205"/>
                <a:ext cx="144670" cy="380212"/>
                <a:chOff x="3985925" y="1472859"/>
                <a:chExt cx="208655" cy="533910"/>
              </a:xfrm>
            </p:grpSpPr>
            <p:sp>
              <p:nvSpPr>
                <p:cNvPr id="243" name="椭圆 242">
                  <a:extLst>
                    <a:ext uri="{FF2B5EF4-FFF2-40B4-BE49-F238E27FC236}">
                      <a16:creationId xmlns:a16="http://schemas.microsoft.com/office/drawing/2014/main" id="{4BAD12F4-10B6-4070-ECF5-120C86C3069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44" name="等腰三角形 243">
                  <a:extLst>
                    <a:ext uri="{FF2B5EF4-FFF2-40B4-BE49-F238E27FC236}">
                      <a16:creationId xmlns:a16="http://schemas.microsoft.com/office/drawing/2014/main" id="{4761140E-7A9E-9F4A-7601-7685E3E22F2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6" name="组合 195">
                <a:extLst>
                  <a:ext uri="{FF2B5EF4-FFF2-40B4-BE49-F238E27FC236}">
                    <a16:creationId xmlns:a16="http://schemas.microsoft.com/office/drawing/2014/main" id="{1603CB7F-354A-5D5C-D5B3-DAE44EB2A9A7}"/>
                  </a:ext>
                </a:extLst>
              </p:cNvPr>
              <p:cNvGrpSpPr/>
              <p:nvPr/>
            </p:nvGrpSpPr>
            <p:grpSpPr>
              <a:xfrm rot="10800000">
                <a:off x="2401914" y="3073912"/>
                <a:ext cx="148589" cy="370184"/>
                <a:chOff x="3985925" y="1472859"/>
                <a:chExt cx="208655" cy="533910"/>
              </a:xfrm>
            </p:grpSpPr>
            <p:sp>
              <p:nvSpPr>
                <p:cNvPr id="241" name="椭圆 240">
                  <a:extLst>
                    <a:ext uri="{FF2B5EF4-FFF2-40B4-BE49-F238E27FC236}">
                      <a16:creationId xmlns:a16="http://schemas.microsoft.com/office/drawing/2014/main" id="{882398E8-9451-CDCD-2046-C53C5362817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42" name="等腰三角形 241">
                  <a:extLst>
                    <a:ext uri="{FF2B5EF4-FFF2-40B4-BE49-F238E27FC236}">
                      <a16:creationId xmlns:a16="http://schemas.microsoft.com/office/drawing/2014/main" id="{1834206D-7798-60B5-FC9F-A9C34539E54C}"/>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7" name="组合 196">
                <a:extLst>
                  <a:ext uri="{FF2B5EF4-FFF2-40B4-BE49-F238E27FC236}">
                    <a16:creationId xmlns:a16="http://schemas.microsoft.com/office/drawing/2014/main" id="{CDD0675B-68C5-C84D-E235-EB78FD47E1DE}"/>
                  </a:ext>
                </a:extLst>
              </p:cNvPr>
              <p:cNvGrpSpPr/>
              <p:nvPr/>
            </p:nvGrpSpPr>
            <p:grpSpPr>
              <a:xfrm rot="10800000">
                <a:off x="2401264" y="3458870"/>
                <a:ext cx="148589" cy="370184"/>
                <a:chOff x="3985925" y="1472859"/>
                <a:chExt cx="208655" cy="533910"/>
              </a:xfrm>
            </p:grpSpPr>
            <p:sp>
              <p:nvSpPr>
                <p:cNvPr id="239" name="椭圆 238">
                  <a:extLst>
                    <a:ext uri="{FF2B5EF4-FFF2-40B4-BE49-F238E27FC236}">
                      <a16:creationId xmlns:a16="http://schemas.microsoft.com/office/drawing/2014/main" id="{62AFEB69-0096-EEF6-7B78-DA9AFFD0C784}"/>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40" name="等腰三角形 239">
                  <a:extLst>
                    <a:ext uri="{FF2B5EF4-FFF2-40B4-BE49-F238E27FC236}">
                      <a16:creationId xmlns:a16="http://schemas.microsoft.com/office/drawing/2014/main" id="{CDA91714-21D8-5914-BA10-828C7562E3A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8" name="组合 197">
                <a:extLst>
                  <a:ext uri="{FF2B5EF4-FFF2-40B4-BE49-F238E27FC236}">
                    <a16:creationId xmlns:a16="http://schemas.microsoft.com/office/drawing/2014/main" id="{07771934-A774-4A3A-FEEC-7D9C4BF15062}"/>
                  </a:ext>
                </a:extLst>
              </p:cNvPr>
              <p:cNvGrpSpPr/>
              <p:nvPr/>
            </p:nvGrpSpPr>
            <p:grpSpPr>
              <a:xfrm rot="14801205">
                <a:off x="2900199" y="2546178"/>
                <a:ext cx="144670" cy="380212"/>
                <a:chOff x="3985925" y="1472859"/>
                <a:chExt cx="208655" cy="533910"/>
              </a:xfrm>
            </p:grpSpPr>
            <p:sp>
              <p:nvSpPr>
                <p:cNvPr id="235" name="椭圆 234">
                  <a:extLst>
                    <a:ext uri="{FF2B5EF4-FFF2-40B4-BE49-F238E27FC236}">
                      <a16:creationId xmlns:a16="http://schemas.microsoft.com/office/drawing/2014/main" id="{F4FE3D02-D9AA-40A1-638B-A05C41F484B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38" name="等腰三角形 237">
                  <a:extLst>
                    <a:ext uri="{FF2B5EF4-FFF2-40B4-BE49-F238E27FC236}">
                      <a16:creationId xmlns:a16="http://schemas.microsoft.com/office/drawing/2014/main" id="{2B5A031D-F284-EF14-BCAB-0D5DDC09E042}"/>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199" name="组合 198">
                <a:extLst>
                  <a:ext uri="{FF2B5EF4-FFF2-40B4-BE49-F238E27FC236}">
                    <a16:creationId xmlns:a16="http://schemas.microsoft.com/office/drawing/2014/main" id="{4E8BE045-101F-5C03-E8E6-7FE031C44BD1}"/>
                  </a:ext>
                </a:extLst>
              </p:cNvPr>
              <p:cNvGrpSpPr/>
              <p:nvPr/>
            </p:nvGrpSpPr>
            <p:grpSpPr>
              <a:xfrm rot="13540566">
                <a:off x="2568372" y="2745072"/>
                <a:ext cx="144670" cy="380212"/>
                <a:chOff x="3985925" y="1472859"/>
                <a:chExt cx="208655" cy="533910"/>
              </a:xfrm>
            </p:grpSpPr>
            <p:sp>
              <p:nvSpPr>
                <p:cNvPr id="200" name="椭圆 199">
                  <a:extLst>
                    <a:ext uri="{FF2B5EF4-FFF2-40B4-BE49-F238E27FC236}">
                      <a16:creationId xmlns:a16="http://schemas.microsoft.com/office/drawing/2014/main" id="{8A526D9B-BFC9-C88F-E04A-6FBEE64FA06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34" name="等腰三角形 233">
                  <a:extLst>
                    <a:ext uri="{FF2B5EF4-FFF2-40B4-BE49-F238E27FC236}">
                      <a16:creationId xmlns:a16="http://schemas.microsoft.com/office/drawing/2014/main" id="{442B7D39-63C9-D902-73C1-A0760AC2AF8A}"/>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63" name="立方体 62">
              <a:extLst>
                <a:ext uri="{FF2B5EF4-FFF2-40B4-BE49-F238E27FC236}">
                  <a16:creationId xmlns:a16="http://schemas.microsoft.com/office/drawing/2014/main" id="{BE2FB40A-E228-3134-AC46-88DE5BB7A68B}"/>
                </a:ext>
              </a:extLst>
            </p:cNvPr>
            <p:cNvSpPr/>
            <p:nvPr/>
          </p:nvSpPr>
          <p:spPr>
            <a:xfrm>
              <a:off x="9248831" y="1978133"/>
              <a:ext cx="1317807" cy="868814"/>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mbria" panose="02040503050406030204" pitchFamily="18" charset="0"/>
                  <a:ea typeface="Cambria" panose="02040503050406030204" pitchFamily="18" charset="0"/>
                </a:rPr>
                <a:t>Z</a:t>
              </a:r>
              <a:endParaRPr lang="zh-CN" altLang="en-US" sz="1600" dirty="0">
                <a:solidFill>
                  <a:schemeClr val="tx1"/>
                </a:solidFill>
                <a:latin typeface="Cambria" panose="02040503050406030204" pitchFamily="18" charset="0"/>
              </a:endParaRPr>
            </a:p>
          </p:txBody>
        </p:sp>
      </p:grpSp>
      <p:grpSp>
        <p:nvGrpSpPr>
          <p:cNvPr id="344" name="组合 343">
            <a:extLst>
              <a:ext uri="{FF2B5EF4-FFF2-40B4-BE49-F238E27FC236}">
                <a16:creationId xmlns:a16="http://schemas.microsoft.com/office/drawing/2014/main" id="{E35C77A8-2CC9-16A2-89CB-2C2344B1B563}"/>
              </a:ext>
            </a:extLst>
          </p:cNvPr>
          <p:cNvGrpSpPr/>
          <p:nvPr/>
        </p:nvGrpSpPr>
        <p:grpSpPr>
          <a:xfrm>
            <a:off x="2418241" y="4290215"/>
            <a:ext cx="8274107" cy="2214397"/>
            <a:chOff x="2391847" y="3612539"/>
            <a:chExt cx="8274107" cy="2214397"/>
          </a:xfrm>
        </p:grpSpPr>
        <p:sp>
          <p:nvSpPr>
            <p:cNvPr id="16" name="箭头: 右 15">
              <a:extLst>
                <a:ext uri="{FF2B5EF4-FFF2-40B4-BE49-F238E27FC236}">
                  <a16:creationId xmlns:a16="http://schemas.microsoft.com/office/drawing/2014/main" id="{E035CBEA-E81F-C332-DE3B-897FD813DAF6}"/>
                </a:ext>
              </a:extLst>
            </p:cNvPr>
            <p:cNvSpPr/>
            <p:nvPr/>
          </p:nvSpPr>
          <p:spPr>
            <a:xfrm>
              <a:off x="8914845" y="4660321"/>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7" name="箭头: 右 16">
              <a:extLst>
                <a:ext uri="{FF2B5EF4-FFF2-40B4-BE49-F238E27FC236}">
                  <a16:creationId xmlns:a16="http://schemas.microsoft.com/office/drawing/2014/main" id="{E0646424-5718-AE1D-F7AA-24442C309073}"/>
                </a:ext>
              </a:extLst>
            </p:cNvPr>
            <p:cNvSpPr/>
            <p:nvPr/>
          </p:nvSpPr>
          <p:spPr>
            <a:xfrm>
              <a:off x="8297465" y="4639603"/>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8" name="箭头: 右 17">
              <a:extLst>
                <a:ext uri="{FF2B5EF4-FFF2-40B4-BE49-F238E27FC236}">
                  <a16:creationId xmlns:a16="http://schemas.microsoft.com/office/drawing/2014/main" id="{390C7A74-C233-2FDF-E587-9F18AF70138C}"/>
                </a:ext>
              </a:extLst>
            </p:cNvPr>
            <p:cNvSpPr/>
            <p:nvPr/>
          </p:nvSpPr>
          <p:spPr>
            <a:xfrm>
              <a:off x="6684278" y="4646788"/>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19" name="箭头: 右 18">
              <a:extLst>
                <a:ext uri="{FF2B5EF4-FFF2-40B4-BE49-F238E27FC236}">
                  <a16:creationId xmlns:a16="http://schemas.microsoft.com/office/drawing/2014/main" id="{7D5770B6-B32A-29BD-74D2-DAB70462881F}"/>
                </a:ext>
              </a:extLst>
            </p:cNvPr>
            <p:cNvSpPr/>
            <p:nvPr/>
          </p:nvSpPr>
          <p:spPr>
            <a:xfrm>
              <a:off x="4453009" y="5187145"/>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21" name="箭头: 右 20">
              <a:extLst>
                <a:ext uri="{FF2B5EF4-FFF2-40B4-BE49-F238E27FC236}">
                  <a16:creationId xmlns:a16="http://schemas.microsoft.com/office/drawing/2014/main" id="{E3E5CC76-9B5B-C323-F842-75CD16639B96}"/>
                </a:ext>
              </a:extLst>
            </p:cNvPr>
            <p:cNvSpPr/>
            <p:nvPr/>
          </p:nvSpPr>
          <p:spPr>
            <a:xfrm>
              <a:off x="4462499" y="4138076"/>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22" name="箭头: 右 21">
              <a:extLst>
                <a:ext uri="{FF2B5EF4-FFF2-40B4-BE49-F238E27FC236}">
                  <a16:creationId xmlns:a16="http://schemas.microsoft.com/office/drawing/2014/main" id="{8F3965DE-74FA-39D5-4235-FFC2880CC446}"/>
                </a:ext>
              </a:extLst>
            </p:cNvPr>
            <p:cNvSpPr/>
            <p:nvPr/>
          </p:nvSpPr>
          <p:spPr>
            <a:xfrm>
              <a:off x="3811092" y="5191555"/>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27" name="立方体 26">
              <a:extLst>
                <a:ext uri="{FF2B5EF4-FFF2-40B4-BE49-F238E27FC236}">
                  <a16:creationId xmlns:a16="http://schemas.microsoft.com/office/drawing/2014/main" id="{6CAF61CF-51F1-7CF2-F379-22ABC746F561}"/>
                </a:ext>
              </a:extLst>
            </p:cNvPr>
            <p:cNvSpPr/>
            <p:nvPr/>
          </p:nvSpPr>
          <p:spPr>
            <a:xfrm>
              <a:off x="4761864" y="4818378"/>
              <a:ext cx="1185736" cy="767441"/>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28" name="立方体 27">
              <a:extLst>
                <a:ext uri="{FF2B5EF4-FFF2-40B4-BE49-F238E27FC236}">
                  <a16:creationId xmlns:a16="http://schemas.microsoft.com/office/drawing/2014/main" id="{18F008F1-F503-B595-BB4F-E477147D66E1}"/>
                </a:ext>
              </a:extLst>
            </p:cNvPr>
            <p:cNvSpPr/>
            <p:nvPr/>
          </p:nvSpPr>
          <p:spPr>
            <a:xfrm>
              <a:off x="6991502" y="4184868"/>
              <a:ext cx="1226844" cy="1060867"/>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32" name="组合 31">
              <a:extLst>
                <a:ext uri="{FF2B5EF4-FFF2-40B4-BE49-F238E27FC236}">
                  <a16:creationId xmlns:a16="http://schemas.microsoft.com/office/drawing/2014/main" id="{120CAB74-1C04-37E7-1351-A0820E1C19B6}"/>
                </a:ext>
              </a:extLst>
            </p:cNvPr>
            <p:cNvGrpSpPr/>
            <p:nvPr/>
          </p:nvGrpSpPr>
          <p:grpSpPr>
            <a:xfrm>
              <a:off x="2933883" y="3844389"/>
              <a:ext cx="530477" cy="786309"/>
              <a:chOff x="2186478" y="1214217"/>
              <a:chExt cx="1854879" cy="2615987"/>
            </a:xfrm>
          </p:grpSpPr>
          <p:sp>
            <p:nvSpPr>
              <p:cNvPr id="272" name="椭圆 271">
                <a:extLst>
                  <a:ext uri="{FF2B5EF4-FFF2-40B4-BE49-F238E27FC236}">
                    <a16:creationId xmlns:a16="http://schemas.microsoft.com/office/drawing/2014/main" id="{22D37FED-4288-1C38-93B2-64E5F406F746}"/>
                  </a:ext>
                </a:extLst>
              </p:cNvPr>
              <p:cNvSpPr/>
              <p:nvPr/>
            </p:nvSpPr>
            <p:spPr>
              <a:xfrm rot="8191295">
                <a:off x="3765410" y="2010737"/>
                <a:ext cx="148589" cy="14467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73" name="等腰三角形 272">
                <a:extLst>
                  <a:ext uri="{FF2B5EF4-FFF2-40B4-BE49-F238E27FC236}">
                    <a16:creationId xmlns:a16="http://schemas.microsoft.com/office/drawing/2014/main" id="{F71E2D14-A61A-07AD-5785-8BD99AAD3560}"/>
                  </a:ext>
                </a:extLst>
              </p:cNvPr>
              <p:cNvSpPr/>
              <p:nvPr/>
            </p:nvSpPr>
            <p:spPr>
              <a:xfrm rot="8191295">
                <a:off x="3892768" y="2104624"/>
                <a:ext cx="148589" cy="22551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nvGrpSpPr>
              <p:cNvPr id="274" name="组合 273">
                <a:extLst>
                  <a:ext uri="{FF2B5EF4-FFF2-40B4-BE49-F238E27FC236}">
                    <a16:creationId xmlns:a16="http://schemas.microsoft.com/office/drawing/2014/main" id="{E7B87245-E75C-CA12-2D92-6A731FCD2D49}"/>
                  </a:ext>
                </a:extLst>
              </p:cNvPr>
              <p:cNvGrpSpPr/>
              <p:nvPr/>
            </p:nvGrpSpPr>
            <p:grpSpPr>
              <a:xfrm>
                <a:off x="3004410" y="1214217"/>
                <a:ext cx="148589" cy="370184"/>
                <a:chOff x="3985925" y="1472859"/>
                <a:chExt cx="208655" cy="533910"/>
              </a:xfrm>
            </p:grpSpPr>
            <p:sp>
              <p:nvSpPr>
                <p:cNvPr id="323" name="椭圆 322">
                  <a:extLst>
                    <a:ext uri="{FF2B5EF4-FFF2-40B4-BE49-F238E27FC236}">
                      <a16:creationId xmlns:a16="http://schemas.microsoft.com/office/drawing/2014/main" id="{D95FB21F-0A20-B84C-63D6-EE255FED777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24" name="等腰三角形 323">
                  <a:extLst>
                    <a:ext uri="{FF2B5EF4-FFF2-40B4-BE49-F238E27FC236}">
                      <a16:creationId xmlns:a16="http://schemas.microsoft.com/office/drawing/2014/main" id="{3518F9AB-7F29-B30A-ED7F-2F22DFFB8DA9}"/>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75" name="组合 274">
                <a:extLst>
                  <a:ext uri="{FF2B5EF4-FFF2-40B4-BE49-F238E27FC236}">
                    <a16:creationId xmlns:a16="http://schemas.microsoft.com/office/drawing/2014/main" id="{4ABC03D5-48F3-102D-9659-42AAD33C3A57}"/>
                  </a:ext>
                </a:extLst>
              </p:cNvPr>
              <p:cNvGrpSpPr/>
              <p:nvPr/>
            </p:nvGrpSpPr>
            <p:grpSpPr>
              <a:xfrm>
                <a:off x="3004409" y="1605676"/>
                <a:ext cx="148589" cy="370184"/>
                <a:chOff x="3985925" y="1472859"/>
                <a:chExt cx="208655" cy="533910"/>
              </a:xfrm>
            </p:grpSpPr>
            <p:sp>
              <p:nvSpPr>
                <p:cNvPr id="321" name="椭圆 320">
                  <a:extLst>
                    <a:ext uri="{FF2B5EF4-FFF2-40B4-BE49-F238E27FC236}">
                      <a16:creationId xmlns:a16="http://schemas.microsoft.com/office/drawing/2014/main" id="{8E688B32-9B9C-06FC-7E70-E3ED3A62264E}"/>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22" name="等腰三角形 321">
                  <a:extLst>
                    <a:ext uri="{FF2B5EF4-FFF2-40B4-BE49-F238E27FC236}">
                      <a16:creationId xmlns:a16="http://schemas.microsoft.com/office/drawing/2014/main" id="{D9A85F59-2DA9-6F22-FDCA-0699FDB56A6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76" name="组合 275">
                <a:extLst>
                  <a:ext uri="{FF2B5EF4-FFF2-40B4-BE49-F238E27FC236}">
                    <a16:creationId xmlns:a16="http://schemas.microsoft.com/office/drawing/2014/main" id="{489C9C1A-7D7B-B7BB-752E-18F5B7E96018}"/>
                  </a:ext>
                </a:extLst>
              </p:cNvPr>
              <p:cNvGrpSpPr/>
              <p:nvPr/>
            </p:nvGrpSpPr>
            <p:grpSpPr>
              <a:xfrm>
                <a:off x="3004408" y="1995006"/>
                <a:ext cx="148589" cy="370184"/>
                <a:chOff x="3985925" y="1472859"/>
                <a:chExt cx="208655" cy="533910"/>
              </a:xfrm>
            </p:grpSpPr>
            <p:sp>
              <p:nvSpPr>
                <p:cNvPr id="319" name="椭圆 318">
                  <a:extLst>
                    <a:ext uri="{FF2B5EF4-FFF2-40B4-BE49-F238E27FC236}">
                      <a16:creationId xmlns:a16="http://schemas.microsoft.com/office/drawing/2014/main" id="{680823F5-A07D-B772-1A54-655FFEDBB095}"/>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20" name="等腰三角形 319">
                  <a:extLst>
                    <a:ext uri="{FF2B5EF4-FFF2-40B4-BE49-F238E27FC236}">
                      <a16:creationId xmlns:a16="http://schemas.microsoft.com/office/drawing/2014/main" id="{41990417-101C-5B1D-0076-4EEBEC9DA32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77" name="组合 276">
                <a:extLst>
                  <a:ext uri="{FF2B5EF4-FFF2-40B4-BE49-F238E27FC236}">
                    <a16:creationId xmlns:a16="http://schemas.microsoft.com/office/drawing/2014/main" id="{9C8B23BC-F656-025F-FB51-D74FAEE1EA0E}"/>
                  </a:ext>
                </a:extLst>
              </p:cNvPr>
              <p:cNvGrpSpPr/>
              <p:nvPr/>
            </p:nvGrpSpPr>
            <p:grpSpPr>
              <a:xfrm rot="6631154">
                <a:off x="3508837" y="1785033"/>
                <a:ext cx="144670" cy="380212"/>
                <a:chOff x="3985925" y="1472859"/>
                <a:chExt cx="208655" cy="533910"/>
              </a:xfrm>
            </p:grpSpPr>
            <p:sp>
              <p:nvSpPr>
                <p:cNvPr id="317" name="椭圆 316">
                  <a:extLst>
                    <a:ext uri="{FF2B5EF4-FFF2-40B4-BE49-F238E27FC236}">
                      <a16:creationId xmlns:a16="http://schemas.microsoft.com/office/drawing/2014/main" id="{797C38C8-94E5-AF92-EC94-25DDA1A4D7EA}"/>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18" name="等腰三角形 317">
                  <a:extLst>
                    <a:ext uri="{FF2B5EF4-FFF2-40B4-BE49-F238E27FC236}">
                      <a16:creationId xmlns:a16="http://schemas.microsoft.com/office/drawing/2014/main" id="{75438860-F2EB-8C6F-0F1B-D4C596C9546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78" name="组合 277">
                <a:extLst>
                  <a:ext uri="{FF2B5EF4-FFF2-40B4-BE49-F238E27FC236}">
                    <a16:creationId xmlns:a16="http://schemas.microsoft.com/office/drawing/2014/main" id="{B05DC149-1549-BE51-EA2F-BC8674E7E966}"/>
                  </a:ext>
                </a:extLst>
              </p:cNvPr>
              <p:cNvGrpSpPr/>
              <p:nvPr/>
            </p:nvGrpSpPr>
            <p:grpSpPr>
              <a:xfrm rot="5400000">
                <a:off x="3119302" y="1718370"/>
                <a:ext cx="144670" cy="380212"/>
                <a:chOff x="3985925" y="1472859"/>
                <a:chExt cx="208655" cy="533910"/>
              </a:xfrm>
            </p:grpSpPr>
            <p:sp>
              <p:nvSpPr>
                <p:cNvPr id="315" name="椭圆 314">
                  <a:extLst>
                    <a:ext uri="{FF2B5EF4-FFF2-40B4-BE49-F238E27FC236}">
                      <a16:creationId xmlns:a16="http://schemas.microsoft.com/office/drawing/2014/main" id="{8EF1702B-1567-29C1-6565-4D664DE5553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16" name="等腰三角形 315">
                  <a:extLst>
                    <a:ext uri="{FF2B5EF4-FFF2-40B4-BE49-F238E27FC236}">
                      <a16:creationId xmlns:a16="http://schemas.microsoft.com/office/drawing/2014/main" id="{97FDE80A-AFF1-5F03-CF80-432BB530356F}"/>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79" name="组合 278">
                <a:extLst>
                  <a:ext uri="{FF2B5EF4-FFF2-40B4-BE49-F238E27FC236}">
                    <a16:creationId xmlns:a16="http://schemas.microsoft.com/office/drawing/2014/main" id="{A4BDFFE7-3BDF-6E5B-21DB-FAA1A8D3B18C}"/>
                  </a:ext>
                </a:extLst>
              </p:cNvPr>
              <p:cNvGrpSpPr/>
              <p:nvPr/>
            </p:nvGrpSpPr>
            <p:grpSpPr>
              <a:xfrm rot="14808637">
                <a:off x="2511537" y="1773079"/>
                <a:ext cx="144670" cy="380212"/>
                <a:chOff x="3985925" y="1472859"/>
                <a:chExt cx="208655" cy="533910"/>
              </a:xfrm>
            </p:grpSpPr>
            <p:sp>
              <p:nvSpPr>
                <p:cNvPr id="313" name="椭圆 312">
                  <a:extLst>
                    <a:ext uri="{FF2B5EF4-FFF2-40B4-BE49-F238E27FC236}">
                      <a16:creationId xmlns:a16="http://schemas.microsoft.com/office/drawing/2014/main" id="{60F60D81-A024-BFD2-49AB-381B4614A431}"/>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14" name="等腰三角形 313">
                  <a:extLst>
                    <a:ext uri="{FF2B5EF4-FFF2-40B4-BE49-F238E27FC236}">
                      <a16:creationId xmlns:a16="http://schemas.microsoft.com/office/drawing/2014/main" id="{96958855-8C1D-DAC4-5928-4D24E8F30B8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0" name="组合 279">
                <a:extLst>
                  <a:ext uri="{FF2B5EF4-FFF2-40B4-BE49-F238E27FC236}">
                    <a16:creationId xmlns:a16="http://schemas.microsoft.com/office/drawing/2014/main" id="{00DE6E2A-6371-0411-92C5-69DD1480972B}"/>
                  </a:ext>
                </a:extLst>
              </p:cNvPr>
              <p:cNvGrpSpPr/>
              <p:nvPr/>
            </p:nvGrpSpPr>
            <p:grpSpPr>
              <a:xfrm rot="13490337">
                <a:off x="2186478" y="1983995"/>
                <a:ext cx="148589" cy="370184"/>
                <a:chOff x="3985925" y="1472859"/>
                <a:chExt cx="208655" cy="533910"/>
              </a:xfrm>
            </p:grpSpPr>
            <p:sp>
              <p:nvSpPr>
                <p:cNvPr id="311" name="椭圆 310">
                  <a:extLst>
                    <a:ext uri="{FF2B5EF4-FFF2-40B4-BE49-F238E27FC236}">
                      <a16:creationId xmlns:a16="http://schemas.microsoft.com/office/drawing/2014/main" id="{E9349D0D-C84F-2A52-521E-B7B11AC605EC}"/>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12" name="等腰三角形 311">
                  <a:extLst>
                    <a:ext uri="{FF2B5EF4-FFF2-40B4-BE49-F238E27FC236}">
                      <a16:creationId xmlns:a16="http://schemas.microsoft.com/office/drawing/2014/main" id="{6A138338-23F2-A569-D06D-33638E02AD4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1" name="组合 280">
                <a:extLst>
                  <a:ext uri="{FF2B5EF4-FFF2-40B4-BE49-F238E27FC236}">
                    <a16:creationId xmlns:a16="http://schemas.microsoft.com/office/drawing/2014/main" id="{BA5B5BFD-5F0D-AC7D-D552-A1869C7B3FB6}"/>
                  </a:ext>
                </a:extLst>
              </p:cNvPr>
              <p:cNvGrpSpPr/>
              <p:nvPr/>
            </p:nvGrpSpPr>
            <p:grpSpPr>
              <a:xfrm rot="16200000">
                <a:off x="2887679" y="1713418"/>
                <a:ext cx="144670" cy="380212"/>
                <a:chOff x="3985925" y="1472859"/>
                <a:chExt cx="208655" cy="533910"/>
              </a:xfrm>
            </p:grpSpPr>
            <p:sp>
              <p:nvSpPr>
                <p:cNvPr id="309" name="椭圆 308">
                  <a:extLst>
                    <a:ext uri="{FF2B5EF4-FFF2-40B4-BE49-F238E27FC236}">
                      <a16:creationId xmlns:a16="http://schemas.microsoft.com/office/drawing/2014/main" id="{10E2D024-0838-A309-D406-ACFC47F7402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10" name="等腰三角形 309">
                  <a:extLst>
                    <a:ext uri="{FF2B5EF4-FFF2-40B4-BE49-F238E27FC236}">
                      <a16:creationId xmlns:a16="http://schemas.microsoft.com/office/drawing/2014/main" id="{DDFDFFF1-4907-D167-7852-7D591446711E}"/>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2" name="组合 281">
                <a:extLst>
                  <a:ext uri="{FF2B5EF4-FFF2-40B4-BE49-F238E27FC236}">
                    <a16:creationId xmlns:a16="http://schemas.microsoft.com/office/drawing/2014/main" id="{76AE2891-BA78-10DA-8550-FB5ACC8BE20F}"/>
                  </a:ext>
                </a:extLst>
              </p:cNvPr>
              <p:cNvGrpSpPr/>
              <p:nvPr/>
            </p:nvGrpSpPr>
            <p:grpSpPr>
              <a:xfrm>
                <a:off x="3001531" y="2393067"/>
                <a:ext cx="148589" cy="370184"/>
                <a:chOff x="3985925" y="1472859"/>
                <a:chExt cx="208655" cy="533910"/>
              </a:xfrm>
            </p:grpSpPr>
            <p:sp>
              <p:nvSpPr>
                <p:cNvPr id="307" name="椭圆 306">
                  <a:extLst>
                    <a:ext uri="{FF2B5EF4-FFF2-40B4-BE49-F238E27FC236}">
                      <a16:creationId xmlns:a16="http://schemas.microsoft.com/office/drawing/2014/main" id="{AD63FB3A-1305-D9E1-7C3F-7E420392C12D}"/>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08" name="等腰三角形 307">
                  <a:extLst>
                    <a:ext uri="{FF2B5EF4-FFF2-40B4-BE49-F238E27FC236}">
                      <a16:creationId xmlns:a16="http://schemas.microsoft.com/office/drawing/2014/main" id="{90A17175-013C-3804-B5D4-62458677ADF7}"/>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3" name="组合 282">
                <a:extLst>
                  <a:ext uri="{FF2B5EF4-FFF2-40B4-BE49-F238E27FC236}">
                    <a16:creationId xmlns:a16="http://schemas.microsoft.com/office/drawing/2014/main" id="{6A69BA0B-53A0-9800-3B09-103F79237B3D}"/>
                  </a:ext>
                </a:extLst>
              </p:cNvPr>
              <p:cNvGrpSpPr/>
              <p:nvPr/>
            </p:nvGrpSpPr>
            <p:grpSpPr>
              <a:xfrm rot="8135389">
                <a:off x="3438542" y="2757041"/>
                <a:ext cx="148589" cy="370184"/>
                <a:chOff x="3985925" y="1472859"/>
                <a:chExt cx="208655" cy="533910"/>
              </a:xfrm>
            </p:grpSpPr>
            <p:sp>
              <p:nvSpPr>
                <p:cNvPr id="305" name="椭圆 304">
                  <a:extLst>
                    <a:ext uri="{FF2B5EF4-FFF2-40B4-BE49-F238E27FC236}">
                      <a16:creationId xmlns:a16="http://schemas.microsoft.com/office/drawing/2014/main" id="{A28EADC6-AAAE-0684-BF07-8C4412710FB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06" name="等腰三角形 305">
                  <a:extLst>
                    <a:ext uri="{FF2B5EF4-FFF2-40B4-BE49-F238E27FC236}">
                      <a16:creationId xmlns:a16="http://schemas.microsoft.com/office/drawing/2014/main" id="{B21175B0-2EDD-E2A6-3A4E-8D49E84EE16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4" name="组合 283">
                <a:extLst>
                  <a:ext uri="{FF2B5EF4-FFF2-40B4-BE49-F238E27FC236}">
                    <a16:creationId xmlns:a16="http://schemas.microsoft.com/office/drawing/2014/main" id="{480C43C5-508E-1CF2-C771-E8A4CFCCB36D}"/>
                  </a:ext>
                </a:extLst>
              </p:cNvPr>
              <p:cNvGrpSpPr/>
              <p:nvPr/>
            </p:nvGrpSpPr>
            <p:grpSpPr>
              <a:xfrm rot="10800000">
                <a:off x="3625298" y="3075063"/>
                <a:ext cx="148589" cy="370184"/>
                <a:chOff x="3985925" y="1472859"/>
                <a:chExt cx="208655" cy="533910"/>
              </a:xfrm>
            </p:grpSpPr>
            <p:sp>
              <p:nvSpPr>
                <p:cNvPr id="303" name="椭圆 302">
                  <a:extLst>
                    <a:ext uri="{FF2B5EF4-FFF2-40B4-BE49-F238E27FC236}">
                      <a16:creationId xmlns:a16="http://schemas.microsoft.com/office/drawing/2014/main" id="{1940665C-A20E-E1AC-6DAB-7392C1280533}"/>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04" name="等腰三角形 303">
                  <a:extLst>
                    <a:ext uri="{FF2B5EF4-FFF2-40B4-BE49-F238E27FC236}">
                      <a16:creationId xmlns:a16="http://schemas.microsoft.com/office/drawing/2014/main" id="{A93F0EC0-08C0-9320-29F7-D532E3EA395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5" name="组合 284">
                <a:extLst>
                  <a:ext uri="{FF2B5EF4-FFF2-40B4-BE49-F238E27FC236}">
                    <a16:creationId xmlns:a16="http://schemas.microsoft.com/office/drawing/2014/main" id="{FEE4DCF1-D8D2-5720-BF7F-171DC986B655}"/>
                  </a:ext>
                </a:extLst>
              </p:cNvPr>
              <p:cNvGrpSpPr/>
              <p:nvPr/>
            </p:nvGrpSpPr>
            <p:grpSpPr>
              <a:xfrm rot="10800000">
                <a:off x="3624648" y="3460020"/>
                <a:ext cx="148589" cy="370184"/>
                <a:chOff x="3985925" y="1472859"/>
                <a:chExt cx="208655" cy="533910"/>
              </a:xfrm>
            </p:grpSpPr>
            <p:sp>
              <p:nvSpPr>
                <p:cNvPr id="301" name="椭圆 300">
                  <a:extLst>
                    <a:ext uri="{FF2B5EF4-FFF2-40B4-BE49-F238E27FC236}">
                      <a16:creationId xmlns:a16="http://schemas.microsoft.com/office/drawing/2014/main" id="{DD3007DB-849C-D543-25D8-E01ADDF6A72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02" name="等腰三角形 301">
                  <a:extLst>
                    <a:ext uri="{FF2B5EF4-FFF2-40B4-BE49-F238E27FC236}">
                      <a16:creationId xmlns:a16="http://schemas.microsoft.com/office/drawing/2014/main" id="{0D522B9B-6F98-05D9-FB36-988A7355A783}"/>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6" name="组合 285">
                <a:extLst>
                  <a:ext uri="{FF2B5EF4-FFF2-40B4-BE49-F238E27FC236}">
                    <a16:creationId xmlns:a16="http://schemas.microsoft.com/office/drawing/2014/main" id="{30CD3CE4-3BF8-B98E-D32A-153AAB40578D}"/>
                  </a:ext>
                </a:extLst>
              </p:cNvPr>
              <p:cNvGrpSpPr/>
              <p:nvPr/>
            </p:nvGrpSpPr>
            <p:grpSpPr>
              <a:xfrm rot="6873174">
                <a:off x="3110679" y="2549205"/>
                <a:ext cx="144670" cy="380212"/>
                <a:chOff x="3985925" y="1472859"/>
                <a:chExt cx="208655" cy="533910"/>
              </a:xfrm>
            </p:grpSpPr>
            <p:sp>
              <p:nvSpPr>
                <p:cNvPr id="299" name="椭圆 298">
                  <a:extLst>
                    <a:ext uri="{FF2B5EF4-FFF2-40B4-BE49-F238E27FC236}">
                      <a16:creationId xmlns:a16="http://schemas.microsoft.com/office/drawing/2014/main" id="{D042A051-257A-779A-001C-A7208D2C5C09}"/>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00" name="等腰三角形 299">
                  <a:extLst>
                    <a:ext uri="{FF2B5EF4-FFF2-40B4-BE49-F238E27FC236}">
                      <a16:creationId xmlns:a16="http://schemas.microsoft.com/office/drawing/2014/main" id="{4720ABBA-4DD2-1479-9E82-8B0F1914D5C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7" name="组合 286">
                <a:extLst>
                  <a:ext uri="{FF2B5EF4-FFF2-40B4-BE49-F238E27FC236}">
                    <a16:creationId xmlns:a16="http://schemas.microsoft.com/office/drawing/2014/main" id="{0186A90D-882E-E72A-7EDF-ECC6210905F5}"/>
                  </a:ext>
                </a:extLst>
              </p:cNvPr>
              <p:cNvGrpSpPr/>
              <p:nvPr/>
            </p:nvGrpSpPr>
            <p:grpSpPr>
              <a:xfrm rot="10800000">
                <a:off x="2401914" y="3073912"/>
                <a:ext cx="148589" cy="370184"/>
                <a:chOff x="3985925" y="1472859"/>
                <a:chExt cx="208655" cy="533910"/>
              </a:xfrm>
            </p:grpSpPr>
            <p:sp>
              <p:nvSpPr>
                <p:cNvPr id="297" name="椭圆 296">
                  <a:extLst>
                    <a:ext uri="{FF2B5EF4-FFF2-40B4-BE49-F238E27FC236}">
                      <a16:creationId xmlns:a16="http://schemas.microsoft.com/office/drawing/2014/main" id="{31088014-D472-5888-3957-1B0FE165A97F}"/>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98" name="等腰三角形 297">
                  <a:extLst>
                    <a:ext uri="{FF2B5EF4-FFF2-40B4-BE49-F238E27FC236}">
                      <a16:creationId xmlns:a16="http://schemas.microsoft.com/office/drawing/2014/main" id="{0ACD165A-E89F-77FE-5224-3D0E2D87DB80}"/>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8" name="组合 287">
                <a:extLst>
                  <a:ext uri="{FF2B5EF4-FFF2-40B4-BE49-F238E27FC236}">
                    <a16:creationId xmlns:a16="http://schemas.microsoft.com/office/drawing/2014/main" id="{02829AF6-9E5F-DBEE-2B5E-A59A6A2A17A5}"/>
                  </a:ext>
                </a:extLst>
              </p:cNvPr>
              <p:cNvGrpSpPr/>
              <p:nvPr/>
            </p:nvGrpSpPr>
            <p:grpSpPr>
              <a:xfrm rot="10800000">
                <a:off x="2401264" y="3458870"/>
                <a:ext cx="148589" cy="370184"/>
                <a:chOff x="3985925" y="1472859"/>
                <a:chExt cx="208655" cy="533910"/>
              </a:xfrm>
            </p:grpSpPr>
            <p:sp>
              <p:nvSpPr>
                <p:cNvPr id="295" name="椭圆 294">
                  <a:extLst>
                    <a:ext uri="{FF2B5EF4-FFF2-40B4-BE49-F238E27FC236}">
                      <a16:creationId xmlns:a16="http://schemas.microsoft.com/office/drawing/2014/main" id="{0352970A-361A-DA1F-1AD0-4745D04D06A2}"/>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96" name="等腰三角形 295">
                  <a:extLst>
                    <a:ext uri="{FF2B5EF4-FFF2-40B4-BE49-F238E27FC236}">
                      <a16:creationId xmlns:a16="http://schemas.microsoft.com/office/drawing/2014/main" id="{DE157484-BE35-1237-8E07-6401C6BAA37B}"/>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89" name="组合 288">
                <a:extLst>
                  <a:ext uri="{FF2B5EF4-FFF2-40B4-BE49-F238E27FC236}">
                    <a16:creationId xmlns:a16="http://schemas.microsoft.com/office/drawing/2014/main" id="{296AF549-4880-8992-114B-1EA88C5C50F2}"/>
                  </a:ext>
                </a:extLst>
              </p:cNvPr>
              <p:cNvGrpSpPr/>
              <p:nvPr/>
            </p:nvGrpSpPr>
            <p:grpSpPr>
              <a:xfrm rot="14801205">
                <a:off x="2900199" y="2546178"/>
                <a:ext cx="144670" cy="380212"/>
                <a:chOff x="3985925" y="1472859"/>
                <a:chExt cx="208655" cy="533910"/>
              </a:xfrm>
            </p:grpSpPr>
            <p:sp>
              <p:nvSpPr>
                <p:cNvPr id="293" name="椭圆 292">
                  <a:extLst>
                    <a:ext uri="{FF2B5EF4-FFF2-40B4-BE49-F238E27FC236}">
                      <a16:creationId xmlns:a16="http://schemas.microsoft.com/office/drawing/2014/main" id="{D3976CEB-4500-5633-AE91-E5D0843E5069}"/>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94" name="等腰三角形 293">
                  <a:extLst>
                    <a:ext uri="{FF2B5EF4-FFF2-40B4-BE49-F238E27FC236}">
                      <a16:creationId xmlns:a16="http://schemas.microsoft.com/office/drawing/2014/main" id="{6845F5A1-5B16-4D5E-4989-1F33EEEAF515}"/>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nvGrpSpPr>
              <p:cNvPr id="290" name="组合 289">
                <a:extLst>
                  <a:ext uri="{FF2B5EF4-FFF2-40B4-BE49-F238E27FC236}">
                    <a16:creationId xmlns:a16="http://schemas.microsoft.com/office/drawing/2014/main" id="{A4C8FA61-9C68-823D-02EC-E96B2D755CAE}"/>
                  </a:ext>
                </a:extLst>
              </p:cNvPr>
              <p:cNvGrpSpPr/>
              <p:nvPr/>
            </p:nvGrpSpPr>
            <p:grpSpPr>
              <a:xfrm rot="13540566">
                <a:off x="2568372" y="2745072"/>
                <a:ext cx="144670" cy="380212"/>
                <a:chOff x="3985925" y="1472859"/>
                <a:chExt cx="208655" cy="533910"/>
              </a:xfrm>
            </p:grpSpPr>
            <p:sp>
              <p:nvSpPr>
                <p:cNvPr id="291" name="椭圆 290">
                  <a:extLst>
                    <a:ext uri="{FF2B5EF4-FFF2-40B4-BE49-F238E27FC236}">
                      <a16:creationId xmlns:a16="http://schemas.microsoft.com/office/drawing/2014/main" id="{3B85A486-A863-FF18-702A-37B80453194B}"/>
                    </a:ext>
                  </a:extLst>
                </p:cNvPr>
                <p:cNvSpPr/>
                <p:nvPr/>
              </p:nvSpPr>
              <p:spPr>
                <a:xfrm>
                  <a:off x="3985925" y="1798114"/>
                  <a:ext cx="208655" cy="20865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92" name="等腰三角形 291">
                  <a:extLst>
                    <a:ext uri="{FF2B5EF4-FFF2-40B4-BE49-F238E27FC236}">
                      <a16:creationId xmlns:a16="http://schemas.microsoft.com/office/drawing/2014/main" id="{1B57723A-3861-66FA-3E8D-F06F06CA2A56}"/>
                    </a:ext>
                  </a:extLst>
                </p:cNvPr>
                <p:cNvSpPr/>
                <p:nvPr/>
              </p:nvSpPr>
              <p:spPr>
                <a:xfrm>
                  <a:off x="3985925" y="1472859"/>
                  <a:ext cx="208655" cy="32525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grpSp>
        </p:grpSp>
        <p:sp>
          <p:nvSpPr>
            <p:cNvPr id="40" name="立方体 39">
              <a:extLst>
                <a:ext uri="{FF2B5EF4-FFF2-40B4-BE49-F238E27FC236}">
                  <a16:creationId xmlns:a16="http://schemas.microsoft.com/office/drawing/2014/main" id="{D0614692-63A2-8796-35D4-FA38D8524CFF}"/>
                </a:ext>
              </a:extLst>
            </p:cNvPr>
            <p:cNvSpPr/>
            <p:nvPr/>
          </p:nvSpPr>
          <p:spPr>
            <a:xfrm>
              <a:off x="2391847" y="4767712"/>
              <a:ext cx="1317807" cy="868814"/>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mbria" panose="02040503050406030204" pitchFamily="18" charset="0"/>
                  <a:ea typeface="Cambria" panose="02040503050406030204" pitchFamily="18" charset="0"/>
                </a:rPr>
                <a:t>Z</a:t>
              </a:r>
              <a:endParaRPr lang="zh-CN" altLang="en-US" sz="1600" dirty="0">
                <a:solidFill>
                  <a:schemeClr val="tx1"/>
                </a:solidFill>
                <a:latin typeface="Cambria" panose="02040503050406030204" pitchFamily="18" charset="0"/>
              </a:endParaRPr>
            </a:p>
          </p:txBody>
        </p:sp>
        <p:sp>
          <p:nvSpPr>
            <p:cNvPr id="42" name="箭头: 右 41">
              <a:extLst>
                <a:ext uri="{FF2B5EF4-FFF2-40B4-BE49-F238E27FC236}">
                  <a16:creationId xmlns:a16="http://schemas.microsoft.com/office/drawing/2014/main" id="{8F89ED1B-11D2-4ED7-44DD-1C70328DA5F7}"/>
                </a:ext>
              </a:extLst>
            </p:cNvPr>
            <p:cNvSpPr/>
            <p:nvPr/>
          </p:nvSpPr>
          <p:spPr>
            <a:xfrm>
              <a:off x="3827232" y="4121785"/>
              <a:ext cx="271411" cy="198998"/>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43" name="组合 42">
              <a:extLst>
                <a:ext uri="{FF2B5EF4-FFF2-40B4-BE49-F238E27FC236}">
                  <a16:creationId xmlns:a16="http://schemas.microsoft.com/office/drawing/2014/main" id="{68992A51-2467-DD86-9630-F1835945D084}"/>
                </a:ext>
              </a:extLst>
            </p:cNvPr>
            <p:cNvGrpSpPr/>
            <p:nvPr/>
          </p:nvGrpSpPr>
          <p:grpSpPr>
            <a:xfrm>
              <a:off x="4101423" y="4716524"/>
              <a:ext cx="338554" cy="1110412"/>
              <a:chOff x="2806321" y="3708949"/>
              <a:chExt cx="366277" cy="1130155"/>
            </a:xfrm>
          </p:grpSpPr>
          <p:sp>
            <p:nvSpPr>
              <p:cNvPr id="178" name="矩形 177">
                <a:extLst>
                  <a:ext uri="{FF2B5EF4-FFF2-40B4-BE49-F238E27FC236}">
                    <a16:creationId xmlns:a16="http://schemas.microsoft.com/office/drawing/2014/main" id="{4ECD8787-108A-D0DD-ACE0-AE8AAD897DE4}"/>
                  </a:ext>
                </a:extLst>
              </p:cNvPr>
              <p:cNvSpPr/>
              <p:nvPr/>
            </p:nvSpPr>
            <p:spPr>
              <a:xfrm>
                <a:off x="2883383" y="3733965"/>
                <a:ext cx="216001" cy="1080000"/>
              </a:xfrm>
              <a:prstGeom prst="rect">
                <a:avLst/>
              </a:prstGeom>
              <a:solidFill>
                <a:srgbClr val="E5E5FF"/>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79" name="文本框 178">
                <a:extLst>
                  <a:ext uri="{FF2B5EF4-FFF2-40B4-BE49-F238E27FC236}">
                    <a16:creationId xmlns:a16="http://schemas.microsoft.com/office/drawing/2014/main" id="{B2B7C9DF-1C05-2E64-0088-A118BDCCF27D}"/>
                  </a:ext>
                </a:extLst>
              </p:cNvPr>
              <p:cNvSpPr txBox="1"/>
              <p:nvPr/>
            </p:nvSpPr>
            <p:spPr>
              <a:xfrm rot="16200000">
                <a:off x="2430515" y="4084755"/>
                <a:ext cx="1117889" cy="366277"/>
              </a:xfrm>
              <a:prstGeom prst="rect">
                <a:avLst/>
              </a:prstGeom>
              <a:noFill/>
            </p:spPr>
            <p:txBody>
              <a:bodyPr wrap="square" rtlCol="0">
                <a:spAutoFit/>
              </a:bodyPr>
              <a:lstStyle/>
              <a:p>
                <a:r>
                  <a:rPr lang="en-US" altLang="zh-CN" sz="1600" dirty="0" err="1">
                    <a:latin typeface="Cambria" panose="02040503050406030204" pitchFamily="18" charset="0"/>
                    <a:ea typeface="Cambria" panose="02040503050406030204" pitchFamily="18" charset="0"/>
                  </a:rPr>
                  <a:t>Upsample</a:t>
                </a:r>
                <a:endParaRPr lang="zh-CN" altLang="en-US" sz="1600" dirty="0">
                  <a:latin typeface="Cambria" panose="02040503050406030204" pitchFamily="18" charset="0"/>
                </a:endParaRPr>
              </a:p>
            </p:txBody>
          </p:sp>
          <p:cxnSp>
            <p:nvCxnSpPr>
              <p:cNvPr id="180" name="直接连接符 179">
                <a:extLst>
                  <a:ext uri="{FF2B5EF4-FFF2-40B4-BE49-F238E27FC236}">
                    <a16:creationId xmlns:a16="http://schemas.microsoft.com/office/drawing/2014/main" id="{B80C2311-EE01-D4D7-753C-7D9F3B76A81E}"/>
                  </a:ext>
                </a:extLst>
              </p:cNvPr>
              <p:cNvCxnSpPr>
                <a:cxnSpLocks/>
              </p:cNvCxnSpPr>
              <p:nvPr/>
            </p:nvCxnSpPr>
            <p:spPr>
              <a:xfrm>
                <a:off x="3145814" y="3723104"/>
                <a:ext cx="3154" cy="1116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3FC9CDFB-7EA8-54D6-9AE9-93A872153C69}"/>
                </a:ext>
              </a:extLst>
            </p:cNvPr>
            <p:cNvGrpSpPr/>
            <p:nvPr/>
          </p:nvGrpSpPr>
          <p:grpSpPr>
            <a:xfrm>
              <a:off x="4101659" y="3612539"/>
              <a:ext cx="338554" cy="1110412"/>
              <a:chOff x="2806321" y="3708949"/>
              <a:chExt cx="366277" cy="1130155"/>
            </a:xfrm>
          </p:grpSpPr>
          <p:sp>
            <p:nvSpPr>
              <p:cNvPr id="175" name="矩形 174">
                <a:extLst>
                  <a:ext uri="{FF2B5EF4-FFF2-40B4-BE49-F238E27FC236}">
                    <a16:creationId xmlns:a16="http://schemas.microsoft.com/office/drawing/2014/main" id="{0C1FCE7D-251C-1F21-6922-B79367A63D0E}"/>
                  </a:ext>
                </a:extLst>
              </p:cNvPr>
              <p:cNvSpPr/>
              <p:nvPr/>
            </p:nvSpPr>
            <p:spPr>
              <a:xfrm>
                <a:off x="2883383" y="3733965"/>
                <a:ext cx="216001" cy="1080000"/>
              </a:xfrm>
              <a:prstGeom prst="rect">
                <a:avLst/>
              </a:prstGeom>
              <a:solidFill>
                <a:srgbClr val="E5E5FF"/>
              </a:solidFill>
              <a:ln w="28575">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76" name="文本框 175">
                <a:extLst>
                  <a:ext uri="{FF2B5EF4-FFF2-40B4-BE49-F238E27FC236}">
                    <a16:creationId xmlns:a16="http://schemas.microsoft.com/office/drawing/2014/main" id="{E6D62538-57EA-483A-291C-3DB4863A39FC}"/>
                  </a:ext>
                </a:extLst>
              </p:cNvPr>
              <p:cNvSpPr txBox="1"/>
              <p:nvPr/>
            </p:nvSpPr>
            <p:spPr>
              <a:xfrm rot="16200000">
                <a:off x="2430515" y="4084755"/>
                <a:ext cx="1117889" cy="366277"/>
              </a:xfrm>
              <a:prstGeom prst="rect">
                <a:avLst/>
              </a:prstGeom>
              <a:noFill/>
            </p:spPr>
            <p:txBody>
              <a:bodyPr wrap="square" rtlCol="0">
                <a:spAutoFit/>
              </a:bodyPr>
              <a:lstStyle/>
              <a:p>
                <a:r>
                  <a:rPr lang="en-US" altLang="zh-CN" sz="1600" dirty="0" err="1">
                    <a:latin typeface="Cambria" panose="02040503050406030204" pitchFamily="18" charset="0"/>
                    <a:ea typeface="Cambria" panose="02040503050406030204" pitchFamily="18" charset="0"/>
                  </a:rPr>
                  <a:t>Upsample</a:t>
                </a:r>
                <a:endParaRPr lang="zh-CN" altLang="en-US" sz="1600" dirty="0">
                  <a:latin typeface="Cambria" panose="02040503050406030204" pitchFamily="18" charset="0"/>
                </a:endParaRPr>
              </a:p>
            </p:txBody>
          </p:sp>
          <p:cxnSp>
            <p:nvCxnSpPr>
              <p:cNvPr id="177" name="直接连接符 176">
                <a:extLst>
                  <a:ext uri="{FF2B5EF4-FFF2-40B4-BE49-F238E27FC236}">
                    <a16:creationId xmlns:a16="http://schemas.microsoft.com/office/drawing/2014/main" id="{ECD1851A-F865-5F44-9210-DDF1C432B841}"/>
                  </a:ext>
                </a:extLst>
              </p:cNvPr>
              <p:cNvCxnSpPr>
                <a:cxnSpLocks/>
              </p:cNvCxnSpPr>
              <p:nvPr/>
            </p:nvCxnSpPr>
            <p:spPr>
              <a:xfrm>
                <a:off x="3145814" y="3723104"/>
                <a:ext cx="3154" cy="1116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5" name="立方体 44">
              <a:extLst>
                <a:ext uri="{FF2B5EF4-FFF2-40B4-BE49-F238E27FC236}">
                  <a16:creationId xmlns:a16="http://schemas.microsoft.com/office/drawing/2014/main" id="{035C3E9B-0E08-6B13-1A7D-5862A9AEB893}"/>
                </a:ext>
              </a:extLst>
            </p:cNvPr>
            <p:cNvSpPr/>
            <p:nvPr/>
          </p:nvSpPr>
          <p:spPr>
            <a:xfrm>
              <a:off x="4779235" y="3810735"/>
              <a:ext cx="1185737" cy="767441"/>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46" name="箭头: 右 45">
              <a:extLst>
                <a:ext uri="{FF2B5EF4-FFF2-40B4-BE49-F238E27FC236}">
                  <a16:creationId xmlns:a16="http://schemas.microsoft.com/office/drawing/2014/main" id="{BFFB2883-9C99-1C1E-EDAB-87B193FEDBDC}"/>
                </a:ext>
              </a:extLst>
            </p:cNvPr>
            <p:cNvSpPr/>
            <p:nvPr/>
          </p:nvSpPr>
          <p:spPr>
            <a:xfrm>
              <a:off x="6063704" y="4132863"/>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47" name="箭头: 右 46">
              <a:extLst>
                <a:ext uri="{FF2B5EF4-FFF2-40B4-BE49-F238E27FC236}">
                  <a16:creationId xmlns:a16="http://schemas.microsoft.com/office/drawing/2014/main" id="{343B29C4-7A81-2793-2EAB-94ECBDFF4650}"/>
                </a:ext>
              </a:extLst>
            </p:cNvPr>
            <p:cNvSpPr/>
            <p:nvPr/>
          </p:nvSpPr>
          <p:spPr>
            <a:xfrm>
              <a:off x="6054643" y="5181946"/>
              <a:ext cx="272463" cy="199511"/>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48" name="组合 47">
              <a:extLst>
                <a:ext uri="{FF2B5EF4-FFF2-40B4-BE49-F238E27FC236}">
                  <a16:creationId xmlns:a16="http://schemas.microsoft.com/office/drawing/2014/main" id="{77E7BDEA-488A-A88B-B06C-19AF364FAA98}"/>
                </a:ext>
              </a:extLst>
            </p:cNvPr>
            <p:cNvGrpSpPr/>
            <p:nvPr/>
          </p:nvGrpSpPr>
          <p:grpSpPr>
            <a:xfrm>
              <a:off x="6316008" y="3836047"/>
              <a:ext cx="338554" cy="1749704"/>
              <a:chOff x="2798162" y="425398"/>
              <a:chExt cx="366277" cy="1908000"/>
            </a:xfrm>
          </p:grpSpPr>
          <p:sp>
            <p:nvSpPr>
              <p:cNvPr id="172" name="矩形 171">
                <a:extLst>
                  <a:ext uri="{FF2B5EF4-FFF2-40B4-BE49-F238E27FC236}">
                    <a16:creationId xmlns:a16="http://schemas.microsoft.com/office/drawing/2014/main" id="{4AF87B37-65C2-4075-DB30-C2B2A9A55A8F}"/>
                  </a:ext>
                </a:extLst>
              </p:cNvPr>
              <p:cNvSpPr/>
              <p:nvPr/>
            </p:nvSpPr>
            <p:spPr>
              <a:xfrm>
                <a:off x="2874690" y="425398"/>
                <a:ext cx="216000" cy="1908000"/>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73" name="文本框 172">
                <a:extLst>
                  <a:ext uri="{FF2B5EF4-FFF2-40B4-BE49-F238E27FC236}">
                    <a16:creationId xmlns:a16="http://schemas.microsoft.com/office/drawing/2014/main" id="{52331981-8A49-CFF0-8963-1E19E8455B88}"/>
                  </a:ext>
                </a:extLst>
              </p:cNvPr>
              <p:cNvSpPr txBox="1"/>
              <p:nvPr/>
            </p:nvSpPr>
            <p:spPr>
              <a:xfrm rot="16200000">
                <a:off x="2660363" y="1283936"/>
                <a:ext cx="641876" cy="366277"/>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GNN</a:t>
                </a:r>
                <a:endParaRPr lang="zh-CN" altLang="en-US" sz="1600" dirty="0">
                  <a:latin typeface="Cambria" panose="02040503050406030204" pitchFamily="18" charset="0"/>
                </a:endParaRPr>
              </a:p>
            </p:txBody>
          </p:sp>
          <p:cxnSp>
            <p:nvCxnSpPr>
              <p:cNvPr id="174" name="直接连接符 173">
                <a:extLst>
                  <a:ext uri="{FF2B5EF4-FFF2-40B4-BE49-F238E27FC236}">
                    <a16:creationId xmlns:a16="http://schemas.microsoft.com/office/drawing/2014/main" id="{F73AB4B7-C211-F189-0E16-771E36ED84AA}"/>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0A591A11-D4A1-FE70-8327-9A0A8BFBB1F5}"/>
                </a:ext>
              </a:extLst>
            </p:cNvPr>
            <p:cNvGrpSpPr/>
            <p:nvPr/>
          </p:nvGrpSpPr>
          <p:grpSpPr>
            <a:xfrm>
              <a:off x="8531177" y="3830670"/>
              <a:ext cx="338554" cy="1766772"/>
              <a:chOff x="2798163" y="425398"/>
              <a:chExt cx="366277" cy="1926610"/>
            </a:xfrm>
          </p:grpSpPr>
          <p:sp>
            <p:nvSpPr>
              <p:cNvPr id="169" name="矩形 168">
                <a:extLst>
                  <a:ext uri="{FF2B5EF4-FFF2-40B4-BE49-F238E27FC236}">
                    <a16:creationId xmlns:a16="http://schemas.microsoft.com/office/drawing/2014/main" id="{936B5A80-BD66-1B5B-1C17-62931196820D}"/>
                  </a:ext>
                </a:extLst>
              </p:cNvPr>
              <p:cNvSpPr/>
              <p:nvPr/>
            </p:nvSpPr>
            <p:spPr>
              <a:xfrm>
                <a:off x="2874690" y="425398"/>
                <a:ext cx="216000" cy="19080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70" name="文本框 169">
                <a:extLst>
                  <a:ext uri="{FF2B5EF4-FFF2-40B4-BE49-F238E27FC236}">
                    <a16:creationId xmlns:a16="http://schemas.microsoft.com/office/drawing/2014/main" id="{A8D1910B-6EBD-A1C0-BF1C-ECD5A008DD4C}"/>
                  </a:ext>
                </a:extLst>
              </p:cNvPr>
              <p:cNvSpPr txBox="1"/>
              <p:nvPr/>
            </p:nvSpPr>
            <p:spPr>
              <a:xfrm rot="16200000">
                <a:off x="2021531" y="1209098"/>
                <a:ext cx="1919542" cy="366277"/>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ConvTranspose1d</a:t>
                </a:r>
                <a:endParaRPr lang="zh-CN" altLang="en-US" sz="1600" dirty="0">
                  <a:latin typeface="Cambria" panose="02040503050406030204" pitchFamily="18" charset="0"/>
                </a:endParaRPr>
              </a:p>
            </p:txBody>
          </p:sp>
          <p:cxnSp>
            <p:nvCxnSpPr>
              <p:cNvPr id="171" name="直接连接符 170">
                <a:extLst>
                  <a:ext uri="{FF2B5EF4-FFF2-40B4-BE49-F238E27FC236}">
                    <a16:creationId xmlns:a16="http://schemas.microsoft.com/office/drawing/2014/main" id="{42CB86FE-2AE3-AFA8-EE62-A7E73A3A6246}"/>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28D29C9F-DFE1-2C2C-4049-58338B96EDE8}"/>
                </a:ext>
              </a:extLst>
            </p:cNvPr>
            <p:cNvGrpSpPr/>
            <p:nvPr/>
          </p:nvGrpSpPr>
          <p:grpSpPr>
            <a:xfrm>
              <a:off x="9016315" y="4317480"/>
              <a:ext cx="1649639" cy="1086779"/>
              <a:chOff x="644232" y="1217971"/>
              <a:chExt cx="1784727" cy="1106102"/>
            </a:xfrm>
          </p:grpSpPr>
          <p:sp>
            <p:nvSpPr>
              <p:cNvPr id="67" name="文本框 66">
                <a:extLst>
                  <a:ext uri="{FF2B5EF4-FFF2-40B4-BE49-F238E27FC236}">
                    <a16:creationId xmlns:a16="http://schemas.microsoft.com/office/drawing/2014/main" id="{6207EB34-F718-AFC0-B19E-4D83B0658F03}"/>
                  </a:ext>
                </a:extLst>
              </p:cNvPr>
              <p:cNvSpPr txBox="1"/>
              <p:nvPr/>
            </p:nvSpPr>
            <p:spPr>
              <a:xfrm>
                <a:off x="1472841" y="2010824"/>
                <a:ext cx="314250"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T</a:t>
                </a:r>
                <a:endParaRPr lang="zh-CN" altLang="en-US" sz="1400" dirty="0">
                  <a:latin typeface="Cambria" panose="02040503050406030204" pitchFamily="18" charset="0"/>
                </a:endParaRPr>
              </a:p>
            </p:txBody>
          </p:sp>
          <p:sp>
            <p:nvSpPr>
              <p:cNvPr id="68" name="立方体 67">
                <a:extLst>
                  <a:ext uri="{FF2B5EF4-FFF2-40B4-BE49-F238E27FC236}">
                    <a16:creationId xmlns:a16="http://schemas.microsoft.com/office/drawing/2014/main" id="{03F9B070-0E87-49DD-8660-A3D0399C0C0B}"/>
                  </a:ext>
                </a:extLst>
              </p:cNvPr>
              <p:cNvSpPr/>
              <p:nvPr/>
            </p:nvSpPr>
            <p:spPr>
              <a:xfrm>
                <a:off x="1007553" y="1406577"/>
                <a:ext cx="1421406" cy="589544"/>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cxnSp>
            <p:nvCxnSpPr>
              <p:cNvPr id="69" name="直接箭头连接符 68">
                <a:extLst>
                  <a:ext uri="{FF2B5EF4-FFF2-40B4-BE49-F238E27FC236}">
                    <a16:creationId xmlns:a16="http://schemas.microsoft.com/office/drawing/2014/main" id="{364993B8-4C63-E353-E04D-7A918658961B}"/>
                  </a:ext>
                </a:extLst>
              </p:cNvPr>
              <p:cNvCxnSpPr>
                <a:cxnSpLocks/>
              </p:cNvCxnSpPr>
              <p:nvPr/>
            </p:nvCxnSpPr>
            <p:spPr>
              <a:xfrm>
                <a:off x="1017525" y="2048924"/>
                <a:ext cx="1237091"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F04CAAB-5EF7-9C87-9CD6-86CF0AFD35F3}"/>
                  </a:ext>
                </a:extLst>
              </p:cNvPr>
              <p:cNvCxnSpPr>
                <a:cxnSpLocks/>
              </p:cNvCxnSpPr>
              <p:nvPr/>
            </p:nvCxnSpPr>
            <p:spPr>
              <a:xfrm>
                <a:off x="934070" y="1601985"/>
                <a:ext cx="0" cy="407395"/>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AC61263-FC5B-A199-E583-D29732668F83}"/>
                  </a:ext>
                </a:extLst>
              </p:cNvPr>
              <p:cNvSpPr txBox="1"/>
              <p:nvPr/>
            </p:nvSpPr>
            <p:spPr>
              <a:xfrm>
                <a:off x="644232" y="1647343"/>
                <a:ext cx="258753"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J</a:t>
                </a:r>
                <a:endParaRPr lang="zh-CN" altLang="en-US" sz="1400" dirty="0">
                  <a:latin typeface="Cambria" panose="02040503050406030204" pitchFamily="18" charset="0"/>
                </a:endParaRPr>
              </a:p>
            </p:txBody>
          </p:sp>
          <p:cxnSp>
            <p:nvCxnSpPr>
              <p:cNvPr id="72" name="直接箭头连接符 71">
                <a:extLst>
                  <a:ext uri="{FF2B5EF4-FFF2-40B4-BE49-F238E27FC236}">
                    <a16:creationId xmlns:a16="http://schemas.microsoft.com/office/drawing/2014/main" id="{DD377B33-3521-0C6C-839E-721F0155C494}"/>
                  </a:ext>
                </a:extLst>
              </p:cNvPr>
              <p:cNvCxnSpPr>
                <a:cxnSpLocks/>
              </p:cNvCxnSpPr>
              <p:nvPr/>
            </p:nvCxnSpPr>
            <p:spPr>
              <a:xfrm flipH="1">
                <a:off x="945207" y="1344553"/>
                <a:ext cx="223633" cy="188618"/>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CC4B5145-FC6C-4F3A-CFC3-8B8712E537BF}"/>
                  </a:ext>
                </a:extLst>
              </p:cNvPr>
              <p:cNvSpPr txBox="1"/>
              <p:nvPr/>
            </p:nvSpPr>
            <p:spPr>
              <a:xfrm>
                <a:off x="736874" y="1217971"/>
                <a:ext cx="310781"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P</a:t>
                </a:r>
                <a:endParaRPr lang="zh-CN" altLang="en-US" sz="1400" dirty="0">
                  <a:latin typeface="Cambria" panose="02040503050406030204" pitchFamily="18" charset="0"/>
                </a:endParaRPr>
              </a:p>
            </p:txBody>
          </p:sp>
        </p:grpSp>
      </p:grpSp>
      <p:sp>
        <p:nvSpPr>
          <p:cNvPr id="345" name="文本框 344">
            <a:extLst>
              <a:ext uri="{FF2B5EF4-FFF2-40B4-BE49-F238E27FC236}">
                <a16:creationId xmlns:a16="http://schemas.microsoft.com/office/drawing/2014/main" id="{F89F3063-2827-8BB9-57FD-907E3C5A1D8E}"/>
              </a:ext>
            </a:extLst>
          </p:cNvPr>
          <p:cNvSpPr txBox="1"/>
          <p:nvPr/>
        </p:nvSpPr>
        <p:spPr>
          <a:xfrm>
            <a:off x="2240148" y="1054065"/>
            <a:ext cx="1362874" cy="400110"/>
          </a:xfrm>
          <a:prstGeom prst="rect">
            <a:avLst/>
          </a:prstGeom>
          <a:noFill/>
        </p:spPr>
        <p:txBody>
          <a:bodyPr wrap="none" rtlCol="0">
            <a:spAutoFit/>
          </a:bodyPr>
          <a:lstStyle/>
          <a:p>
            <a:r>
              <a:rPr lang="fr-CA" altLang="zh-CN" sz="2000" dirty="0">
                <a:latin typeface="Cambria" panose="02040503050406030204" pitchFamily="18" charset="0"/>
                <a:ea typeface="Cambria" panose="02040503050406030204" pitchFamily="18" charset="0"/>
              </a:rPr>
              <a:t>Encodeur: </a:t>
            </a:r>
            <a:endParaRPr lang="zh-CN" altLang="en-US" sz="2000" dirty="0">
              <a:latin typeface="Cambria" panose="02040503050406030204" pitchFamily="18" charset="0"/>
            </a:endParaRPr>
          </a:p>
        </p:txBody>
      </p:sp>
      <p:sp>
        <p:nvSpPr>
          <p:cNvPr id="346" name="文本框 345">
            <a:extLst>
              <a:ext uri="{FF2B5EF4-FFF2-40B4-BE49-F238E27FC236}">
                <a16:creationId xmlns:a16="http://schemas.microsoft.com/office/drawing/2014/main" id="{A2F24DF2-2CD6-BA7C-F1DC-A58BB2244D28}"/>
              </a:ext>
            </a:extLst>
          </p:cNvPr>
          <p:cNvSpPr txBox="1"/>
          <p:nvPr/>
        </p:nvSpPr>
        <p:spPr>
          <a:xfrm>
            <a:off x="2240148" y="3842801"/>
            <a:ext cx="1367682" cy="400110"/>
          </a:xfrm>
          <a:prstGeom prst="rect">
            <a:avLst/>
          </a:prstGeom>
          <a:noFill/>
        </p:spPr>
        <p:txBody>
          <a:bodyPr wrap="none" rtlCol="0">
            <a:spAutoFit/>
          </a:bodyPr>
          <a:lstStyle/>
          <a:p>
            <a:r>
              <a:rPr lang="fr-CA" altLang="zh-CN" sz="2000" dirty="0">
                <a:latin typeface="Cambria" panose="02040503050406030204" pitchFamily="18" charset="0"/>
                <a:ea typeface="Cambria" panose="02040503050406030204" pitchFamily="18" charset="0"/>
              </a:rPr>
              <a:t>Décodeur: </a:t>
            </a:r>
            <a:endParaRPr lang="zh-CN" altLang="en-US" sz="2000" dirty="0">
              <a:latin typeface="Cambria" panose="02040503050406030204" pitchFamily="18" charset="0"/>
            </a:endParaRPr>
          </a:p>
        </p:txBody>
      </p:sp>
    </p:spTree>
    <p:extLst>
      <p:ext uri="{BB962C8B-B14F-4D97-AF65-F5344CB8AC3E}">
        <p14:creationId xmlns:p14="http://schemas.microsoft.com/office/powerpoint/2010/main" val="3783009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549CE2-CBE7-D7F6-0D24-97B0382A8FAF}"/>
              </a:ext>
            </a:extLst>
          </p:cNvPr>
          <p:cNvGrpSpPr/>
          <p:nvPr/>
        </p:nvGrpSpPr>
        <p:grpSpPr>
          <a:xfrm>
            <a:off x="1069432" y="2340023"/>
            <a:ext cx="3226407" cy="461665"/>
            <a:chOff x="1069432" y="2358199"/>
            <a:chExt cx="3226407" cy="461665"/>
          </a:xfrm>
        </p:grpSpPr>
        <p:sp>
          <p:nvSpPr>
            <p:cNvPr id="19" name="文本框 18"/>
            <p:cNvSpPr txBox="1"/>
            <p:nvPr/>
          </p:nvSpPr>
          <p:spPr>
            <a:xfrm>
              <a:off x="1442545" y="2358199"/>
              <a:ext cx="2853294" cy="461665"/>
            </a:xfrm>
            <a:prstGeom prst="rect">
              <a:avLst/>
            </a:prstGeom>
            <a:noFill/>
          </p:spPr>
          <p:txBody>
            <a:bodyPr wrap="square" rtlCol="0">
              <a:spAutoFit/>
            </a:bodyPr>
            <a:lstStyle/>
            <a:p>
              <a:r>
                <a:rPr lang="fr-FR"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Introduction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5" name="Freeform 9"/>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9" name="组合 8">
            <a:extLst>
              <a:ext uri="{FF2B5EF4-FFF2-40B4-BE49-F238E27FC236}">
                <a16:creationId xmlns:a16="http://schemas.microsoft.com/office/drawing/2014/main" id="{4C53050D-4D70-FD8F-3B54-788EAFC2FE30}"/>
              </a:ext>
            </a:extLst>
          </p:cNvPr>
          <p:cNvGrpSpPr/>
          <p:nvPr/>
        </p:nvGrpSpPr>
        <p:grpSpPr>
          <a:xfrm>
            <a:off x="1069432" y="4476434"/>
            <a:ext cx="2859335" cy="461665"/>
            <a:chOff x="1069432" y="4435889"/>
            <a:chExt cx="2859335" cy="461665"/>
          </a:xfrm>
        </p:grpSpPr>
        <p:sp>
          <p:nvSpPr>
            <p:cNvPr id="21" name="文本框 20"/>
            <p:cNvSpPr txBox="1"/>
            <p:nvPr/>
          </p:nvSpPr>
          <p:spPr>
            <a:xfrm>
              <a:off x="1442545" y="4435889"/>
              <a:ext cx="2486222" cy="461665"/>
            </a:xfrm>
            <a:prstGeom prst="rect">
              <a:avLst/>
            </a:prstGeom>
            <a:noFill/>
          </p:spPr>
          <p:txBody>
            <a:bodyPr wrap="square" rtlCol="0">
              <a:spAutoFit/>
            </a:bodyPr>
            <a:lstStyle/>
            <a:p>
              <a:r>
                <a:rPr lang="fr-FR"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Conclusion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6" name="Freeform 9"/>
            <p:cNvSpPr/>
            <p:nvPr/>
          </p:nvSpPr>
          <p:spPr bwMode="auto">
            <a:xfrm>
              <a:off x="1069432" y="4518974"/>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
        <p:nvSpPr>
          <p:cNvPr id="31" name="矩形 30"/>
          <p:cNvSpPr/>
          <p:nvPr/>
        </p:nvSpPr>
        <p:spPr>
          <a:xfrm>
            <a:off x="2007065" y="852574"/>
            <a:ext cx="3607047" cy="922418"/>
          </a:xfrm>
          <a:prstGeom prst="rect">
            <a:avLst/>
          </a:prstGeom>
          <a:noFill/>
          <a:ln w="38100">
            <a:solidFill>
              <a:srgbClr val="0F3C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4" name="文本框 33"/>
          <p:cNvSpPr txBox="1"/>
          <p:nvPr/>
        </p:nvSpPr>
        <p:spPr>
          <a:xfrm>
            <a:off x="2142050" y="1153595"/>
            <a:ext cx="3337076" cy="523220"/>
          </a:xfrm>
          <a:prstGeom prst="rect">
            <a:avLst/>
          </a:prstGeom>
          <a:noFill/>
        </p:spPr>
        <p:txBody>
          <a:bodyPr wrap="square" rtlCol="0">
            <a:spAutoFit/>
          </a:bodyPr>
          <a:lstStyle/>
          <a:p>
            <a:pPr algn="ctr"/>
            <a:r>
              <a:rPr lang="fr-CA" altLang="zh-CN"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rPr>
              <a:t>CONTENU</a:t>
            </a:r>
            <a:endParaRPr lang="zh-CN" altLang="en-US"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endParaRPr>
          </a:p>
        </p:txBody>
      </p:sp>
      <p:sp>
        <p:nvSpPr>
          <p:cNvPr id="37" name="矩形 36"/>
          <p:cNvSpPr/>
          <p:nvPr/>
        </p:nvSpPr>
        <p:spPr>
          <a:xfrm>
            <a:off x="3427435" y="821658"/>
            <a:ext cx="766308" cy="203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8" name="Freeform 5"/>
          <p:cNvSpPr>
            <a:spLocks noEditPoints="1"/>
          </p:cNvSpPr>
          <p:nvPr/>
        </p:nvSpPr>
        <p:spPr bwMode="auto">
          <a:xfrm>
            <a:off x="3427435" y="493722"/>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pic>
        <p:nvPicPr>
          <p:cNvPr id="14" name="Picture 2" descr="ENSTA Paris - Wikipedia">
            <a:extLst>
              <a:ext uri="{FF2B5EF4-FFF2-40B4-BE49-F238E27FC236}">
                <a16:creationId xmlns:a16="http://schemas.microsoft.com/office/drawing/2014/main" id="{13285154-71D0-4BFA-B9BE-F43FF7D1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5" y="0"/>
            <a:ext cx="46799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D3BD823-6729-04A1-4F9B-48A29F33D627}"/>
              </a:ext>
            </a:extLst>
          </p:cNvPr>
          <p:cNvGrpSpPr/>
          <p:nvPr/>
        </p:nvGrpSpPr>
        <p:grpSpPr>
          <a:xfrm>
            <a:off x="1069432" y="3055620"/>
            <a:ext cx="4946689" cy="461665"/>
            <a:chOff x="1069432" y="2358199"/>
            <a:chExt cx="4946689" cy="461665"/>
          </a:xfrm>
        </p:grpSpPr>
        <p:sp>
          <p:nvSpPr>
            <p:cNvPr id="4" name="文本框 3">
              <a:extLst>
                <a:ext uri="{FF2B5EF4-FFF2-40B4-BE49-F238E27FC236}">
                  <a16:creationId xmlns:a16="http://schemas.microsoft.com/office/drawing/2014/main" id="{289BA80C-7166-7056-96D6-419ED93AF0C8}"/>
                </a:ext>
              </a:extLst>
            </p:cNvPr>
            <p:cNvSpPr txBox="1"/>
            <p:nvPr/>
          </p:nvSpPr>
          <p:spPr>
            <a:xfrm>
              <a:off x="1442544" y="2358199"/>
              <a:ext cx="4573577" cy="461665"/>
            </a:xfrm>
            <a:prstGeom prst="rect">
              <a:avLst/>
            </a:prstGeom>
            <a:noFill/>
          </p:spPr>
          <p:txBody>
            <a:bodyPr wrap="square" rtlCol="0">
              <a:spAutoFit/>
            </a:bodyPr>
            <a:lstStyle/>
            <a:p>
              <a:r>
                <a:rPr lang="fr-FR"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Détection de mouvement</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5" name="Freeform 9">
              <a:extLst>
                <a:ext uri="{FF2B5EF4-FFF2-40B4-BE49-F238E27FC236}">
                  <a16:creationId xmlns:a16="http://schemas.microsoft.com/office/drawing/2014/main" id="{238C2ABB-3076-0CAD-FDC8-D256D8A00ABB}"/>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6" name="组合 5">
            <a:extLst>
              <a:ext uri="{FF2B5EF4-FFF2-40B4-BE49-F238E27FC236}">
                <a16:creationId xmlns:a16="http://schemas.microsoft.com/office/drawing/2014/main" id="{D5DFB6E5-0C74-36A7-8E1D-DB6998178D4B}"/>
              </a:ext>
            </a:extLst>
          </p:cNvPr>
          <p:cNvGrpSpPr/>
          <p:nvPr/>
        </p:nvGrpSpPr>
        <p:grpSpPr>
          <a:xfrm>
            <a:off x="1069432" y="3766027"/>
            <a:ext cx="4946689" cy="461665"/>
            <a:chOff x="1069432" y="2358199"/>
            <a:chExt cx="4946689" cy="461665"/>
          </a:xfrm>
        </p:grpSpPr>
        <p:sp>
          <p:nvSpPr>
            <p:cNvPr id="7" name="文本框 6">
              <a:extLst>
                <a:ext uri="{FF2B5EF4-FFF2-40B4-BE49-F238E27FC236}">
                  <a16:creationId xmlns:a16="http://schemas.microsoft.com/office/drawing/2014/main" id="{AFD3839A-1F27-D891-4F5A-7D5BC93B608B}"/>
                </a:ext>
              </a:extLst>
            </p:cNvPr>
            <p:cNvSpPr txBox="1"/>
            <p:nvPr/>
          </p:nvSpPr>
          <p:spPr>
            <a:xfrm>
              <a:off x="1442544" y="2358199"/>
              <a:ext cx="4573577" cy="461665"/>
            </a:xfrm>
            <a:prstGeom prst="rect">
              <a:avLst/>
            </a:prstGeom>
            <a:noFill/>
          </p:spPr>
          <p:txBody>
            <a:bodyPr wrap="square" rtlCol="0">
              <a:spAutoFit/>
            </a:bodyPr>
            <a:lstStyle/>
            <a:p>
              <a:r>
                <a:rPr lang="fr-FR"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Re-ciblage de mouvement</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8" name="Freeform 9">
              <a:extLst>
                <a:ext uri="{FF2B5EF4-FFF2-40B4-BE49-F238E27FC236}">
                  <a16:creationId xmlns:a16="http://schemas.microsoft.com/office/drawing/2014/main" id="{DDE283A4-E08B-DDDD-96F0-1DBDD12BE117}"/>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Tree>
    <p:extLst>
      <p:ext uri="{BB962C8B-B14F-4D97-AF65-F5344CB8AC3E}">
        <p14:creationId xmlns:p14="http://schemas.microsoft.com/office/powerpoint/2010/main" val="10052989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389177" y="255806"/>
            <a:ext cx="158569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Modules</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75" name="组合 74">
            <a:extLst>
              <a:ext uri="{FF2B5EF4-FFF2-40B4-BE49-F238E27FC236}">
                <a16:creationId xmlns:a16="http://schemas.microsoft.com/office/drawing/2014/main" id="{A77FDA27-FBD8-AD51-6435-EC2CE8F83EFD}"/>
              </a:ext>
            </a:extLst>
          </p:cNvPr>
          <p:cNvGrpSpPr/>
          <p:nvPr/>
        </p:nvGrpSpPr>
        <p:grpSpPr>
          <a:xfrm>
            <a:off x="2299184" y="1534326"/>
            <a:ext cx="8282608" cy="2425732"/>
            <a:chOff x="2293257" y="1252028"/>
            <a:chExt cx="8282608" cy="2425732"/>
          </a:xfrm>
        </p:grpSpPr>
        <p:cxnSp>
          <p:nvCxnSpPr>
            <p:cNvPr id="25" name="直接连接符 24">
              <a:extLst>
                <a:ext uri="{FF2B5EF4-FFF2-40B4-BE49-F238E27FC236}">
                  <a16:creationId xmlns:a16="http://schemas.microsoft.com/office/drawing/2014/main" id="{48CAEEC9-4E53-D3E5-084B-6A484418591D}"/>
                </a:ext>
              </a:extLst>
            </p:cNvPr>
            <p:cNvCxnSpPr>
              <a:cxnSpLocks/>
            </p:cNvCxnSpPr>
            <p:nvPr/>
          </p:nvCxnSpPr>
          <p:spPr>
            <a:xfrm flipH="1">
              <a:off x="9040682" y="1451712"/>
              <a:ext cx="47264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DAF7AB2-F3ED-E275-F0F3-5E2CDD5D8829}"/>
                </a:ext>
              </a:extLst>
            </p:cNvPr>
            <p:cNvSpPr txBox="1"/>
            <p:nvPr/>
          </p:nvSpPr>
          <p:spPr>
            <a:xfrm>
              <a:off x="9528783" y="1252028"/>
              <a:ext cx="1047082"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LeakyReLU</a:t>
              </a:r>
              <a:endParaRPr lang="zh-CN" altLang="en-US" sz="1400" dirty="0">
                <a:latin typeface="Cambria" panose="02040503050406030204" pitchFamily="18" charset="0"/>
              </a:endParaRPr>
            </a:p>
          </p:txBody>
        </p:sp>
        <p:sp>
          <p:nvSpPr>
            <p:cNvPr id="50" name="箭头: 右 49">
              <a:extLst>
                <a:ext uri="{FF2B5EF4-FFF2-40B4-BE49-F238E27FC236}">
                  <a16:creationId xmlns:a16="http://schemas.microsoft.com/office/drawing/2014/main" id="{0BA6F102-AB71-9529-E3DD-4FE5446CF575}"/>
                </a:ext>
              </a:extLst>
            </p:cNvPr>
            <p:cNvSpPr/>
            <p:nvPr/>
          </p:nvSpPr>
          <p:spPr>
            <a:xfrm>
              <a:off x="4037687" y="2650802"/>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51" name="箭头: 右 50">
              <a:extLst>
                <a:ext uri="{FF2B5EF4-FFF2-40B4-BE49-F238E27FC236}">
                  <a16:creationId xmlns:a16="http://schemas.microsoft.com/office/drawing/2014/main" id="{67B64954-AB86-A6D0-09C8-EFCA8D6CCE9B}"/>
                </a:ext>
              </a:extLst>
            </p:cNvPr>
            <p:cNvSpPr/>
            <p:nvPr/>
          </p:nvSpPr>
          <p:spPr>
            <a:xfrm>
              <a:off x="4654413" y="2651438"/>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52" name="箭头: 右 51">
              <a:extLst>
                <a:ext uri="{FF2B5EF4-FFF2-40B4-BE49-F238E27FC236}">
                  <a16:creationId xmlns:a16="http://schemas.microsoft.com/office/drawing/2014/main" id="{35DE514E-9F97-AC87-BF58-3E06290D3DE8}"/>
                </a:ext>
              </a:extLst>
            </p:cNvPr>
            <p:cNvSpPr/>
            <p:nvPr/>
          </p:nvSpPr>
          <p:spPr>
            <a:xfrm>
              <a:off x="6278442" y="2655383"/>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53" name="箭头: 右 52">
              <a:extLst>
                <a:ext uri="{FF2B5EF4-FFF2-40B4-BE49-F238E27FC236}">
                  <a16:creationId xmlns:a16="http://schemas.microsoft.com/office/drawing/2014/main" id="{0CD88772-815B-7BAE-B55E-FA8DB5A63E7E}"/>
                </a:ext>
              </a:extLst>
            </p:cNvPr>
            <p:cNvSpPr/>
            <p:nvPr/>
          </p:nvSpPr>
          <p:spPr>
            <a:xfrm>
              <a:off x="7210175" y="2651448"/>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54" name="箭头: 右 53">
              <a:extLst>
                <a:ext uri="{FF2B5EF4-FFF2-40B4-BE49-F238E27FC236}">
                  <a16:creationId xmlns:a16="http://schemas.microsoft.com/office/drawing/2014/main" id="{27BE5D0A-7B90-AEFB-BC04-5526FBF0D539}"/>
                </a:ext>
              </a:extLst>
            </p:cNvPr>
            <p:cNvSpPr/>
            <p:nvPr/>
          </p:nvSpPr>
          <p:spPr>
            <a:xfrm>
              <a:off x="8452417" y="2650801"/>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55" name="箭头: 右 54">
              <a:extLst>
                <a:ext uri="{FF2B5EF4-FFF2-40B4-BE49-F238E27FC236}">
                  <a16:creationId xmlns:a16="http://schemas.microsoft.com/office/drawing/2014/main" id="{802451BA-C571-080F-0F9E-A4FF5032AC1E}"/>
                </a:ext>
              </a:extLst>
            </p:cNvPr>
            <p:cNvSpPr/>
            <p:nvPr/>
          </p:nvSpPr>
          <p:spPr>
            <a:xfrm>
              <a:off x="9416238" y="2642495"/>
              <a:ext cx="269864" cy="19500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nvGrpSpPr>
            <p:cNvPr id="56" name="组合 55">
              <a:extLst>
                <a:ext uri="{FF2B5EF4-FFF2-40B4-BE49-F238E27FC236}">
                  <a16:creationId xmlns:a16="http://schemas.microsoft.com/office/drawing/2014/main" id="{CBF35C24-8F7D-4471-4C0A-B3103D106EC1}"/>
                </a:ext>
              </a:extLst>
            </p:cNvPr>
            <p:cNvGrpSpPr/>
            <p:nvPr/>
          </p:nvGrpSpPr>
          <p:grpSpPr>
            <a:xfrm>
              <a:off x="2293257" y="2096024"/>
              <a:ext cx="1643971" cy="1524401"/>
              <a:chOff x="644262" y="5034836"/>
              <a:chExt cx="1778595" cy="1551505"/>
            </a:xfrm>
          </p:grpSpPr>
          <p:sp>
            <p:nvSpPr>
              <p:cNvPr id="162" name="立方体 161">
                <a:extLst>
                  <a:ext uri="{FF2B5EF4-FFF2-40B4-BE49-F238E27FC236}">
                    <a16:creationId xmlns:a16="http://schemas.microsoft.com/office/drawing/2014/main" id="{EF1CE4E9-9B38-4965-0845-D9CA6E5D1355}"/>
                  </a:ext>
                </a:extLst>
              </p:cNvPr>
              <p:cNvSpPr/>
              <p:nvPr/>
            </p:nvSpPr>
            <p:spPr>
              <a:xfrm>
                <a:off x="997136" y="5169800"/>
                <a:ext cx="1425721" cy="1059840"/>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cxnSp>
            <p:nvCxnSpPr>
              <p:cNvPr id="163" name="直接箭头连接符 162">
                <a:extLst>
                  <a:ext uri="{FF2B5EF4-FFF2-40B4-BE49-F238E27FC236}">
                    <a16:creationId xmlns:a16="http://schemas.microsoft.com/office/drawing/2014/main" id="{14214520-B406-1A73-8626-7D9CD378F53E}"/>
                  </a:ext>
                </a:extLst>
              </p:cNvPr>
              <p:cNvCxnSpPr>
                <a:cxnSpLocks/>
              </p:cNvCxnSpPr>
              <p:nvPr/>
            </p:nvCxnSpPr>
            <p:spPr>
              <a:xfrm flipH="1">
                <a:off x="962711" y="5130086"/>
                <a:ext cx="231529" cy="252018"/>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E8450C9B-C699-6A26-9665-C9EC1B7DBDFF}"/>
                  </a:ext>
                </a:extLst>
              </p:cNvPr>
              <p:cNvCxnSpPr/>
              <p:nvPr/>
            </p:nvCxnSpPr>
            <p:spPr>
              <a:xfrm>
                <a:off x="943202" y="5410375"/>
                <a:ext cx="0" cy="822143"/>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73DF98A2-BDD2-EFE5-C930-388453F0954A}"/>
                  </a:ext>
                </a:extLst>
              </p:cNvPr>
              <p:cNvCxnSpPr/>
              <p:nvPr/>
            </p:nvCxnSpPr>
            <p:spPr>
              <a:xfrm>
                <a:off x="1010271" y="6279442"/>
                <a:ext cx="1094105"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F507B015-37F4-B123-062E-334CE8BCAC13}"/>
                  </a:ext>
                </a:extLst>
              </p:cNvPr>
              <p:cNvSpPr txBox="1"/>
              <p:nvPr/>
            </p:nvSpPr>
            <p:spPr>
              <a:xfrm>
                <a:off x="1419310" y="6273092"/>
                <a:ext cx="314250"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T</a:t>
                </a:r>
                <a:endParaRPr lang="zh-CN" altLang="en-US" sz="1400" dirty="0">
                  <a:latin typeface="Cambria" panose="02040503050406030204" pitchFamily="18" charset="0"/>
                </a:endParaRPr>
              </a:p>
            </p:txBody>
          </p:sp>
          <p:sp>
            <p:nvSpPr>
              <p:cNvPr id="167" name="文本框 166">
                <a:extLst>
                  <a:ext uri="{FF2B5EF4-FFF2-40B4-BE49-F238E27FC236}">
                    <a16:creationId xmlns:a16="http://schemas.microsoft.com/office/drawing/2014/main" id="{C52AF0B3-D391-4670-84BC-820E61FF2D9D}"/>
                  </a:ext>
                </a:extLst>
              </p:cNvPr>
              <p:cNvSpPr txBox="1"/>
              <p:nvPr/>
            </p:nvSpPr>
            <p:spPr>
              <a:xfrm>
                <a:off x="651615" y="5691631"/>
                <a:ext cx="258753" cy="313249"/>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J</a:t>
                </a:r>
                <a:endParaRPr lang="zh-CN" altLang="en-US" sz="1400" dirty="0">
                  <a:latin typeface="Cambria" panose="02040503050406030204" pitchFamily="18" charset="0"/>
                </a:endParaRPr>
              </a:p>
            </p:txBody>
          </p:sp>
          <p:sp>
            <p:nvSpPr>
              <p:cNvPr id="168" name="文本框 167">
                <a:extLst>
                  <a:ext uri="{FF2B5EF4-FFF2-40B4-BE49-F238E27FC236}">
                    <a16:creationId xmlns:a16="http://schemas.microsoft.com/office/drawing/2014/main" id="{8491D0CD-AFAA-B53D-23C4-EDBC97E42821}"/>
                  </a:ext>
                </a:extLst>
              </p:cNvPr>
              <p:cNvSpPr txBox="1"/>
              <p:nvPr/>
            </p:nvSpPr>
            <p:spPr>
              <a:xfrm>
                <a:off x="644262" y="5034836"/>
                <a:ext cx="522362" cy="313249"/>
              </a:xfrm>
              <a:prstGeom prst="rect">
                <a:avLst/>
              </a:prstGeom>
              <a:noFill/>
            </p:spPr>
            <p:txBody>
              <a:bodyPr wrap="none" rtlCol="0">
                <a:spAutoFit/>
              </a:bodyPr>
              <a:lstStyle/>
              <a:p>
                <a:r>
                  <a:rPr lang="fr-CA" altLang="zh-CN" sz="1400" dirty="0">
                    <a:latin typeface="Cambria" panose="02040503050406030204" pitchFamily="18" charset="0"/>
                    <a:ea typeface="Cambria" panose="02040503050406030204" pitchFamily="18" charset="0"/>
                  </a:rPr>
                  <a:t>L</a:t>
                </a:r>
                <a:r>
                  <a:rPr lang="en-US" altLang="zh-CN" sz="1400" dirty="0">
                    <a:latin typeface="Cambria" panose="02040503050406030204" pitchFamily="18" charset="0"/>
                    <a:ea typeface="Cambria" panose="02040503050406030204" pitchFamily="18" charset="0"/>
                  </a:rPr>
                  <a:t>+P</a:t>
                </a:r>
                <a:endParaRPr lang="zh-CN" altLang="en-US" sz="1400" dirty="0">
                  <a:latin typeface="Cambria" panose="02040503050406030204" pitchFamily="18" charset="0"/>
                </a:endParaRPr>
              </a:p>
            </p:txBody>
          </p:sp>
        </p:grpSp>
        <p:grpSp>
          <p:nvGrpSpPr>
            <p:cNvPr id="57" name="组合 56">
              <a:extLst>
                <a:ext uri="{FF2B5EF4-FFF2-40B4-BE49-F238E27FC236}">
                  <a16:creationId xmlns:a16="http://schemas.microsoft.com/office/drawing/2014/main" id="{E29294FD-EC94-4AEC-81A8-7D3B810C6107}"/>
                </a:ext>
              </a:extLst>
            </p:cNvPr>
            <p:cNvGrpSpPr/>
            <p:nvPr/>
          </p:nvGrpSpPr>
          <p:grpSpPr>
            <a:xfrm>
              <a:off x="4289298" y="1802661"/>
              <a:ext cx="338554" cy="1874668"/>
              <a:chOff x="2798163" y="425398"/>
              <a:chExt cx="366277" cy="1908000"/>
            </a:xfrm>
          </p:grpSpPr>
          <p:sp>
            <p:nvSpPr>
              <p:cNvPr id="159" name="矩形 158">
                <a:extLst>
                  <a:ext uri="{FF2B5EF4-FFF2-40B4-BE49-F238E27FC236}">
                    <a16:creationId xmlns:a16="http://schemas.microsoft.com/office/drawing/2014/main" id="{636AE450-0175-5B35-95A4-1965251DAF78}"/>
                  </a:ext>
                </a:extLst>
              </p:cNvPr>
              <p:cNvSpPr/>
              <p:nvPr/>
            </p:nvSpPr>
            <p:spPr>
              <a:xfrm>
                <a:off x="2874690" y="425398"/>
                <a:ext cx="216000" cy="1908000"/>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60" name="文本框 159">
                <a:extLst>
                  <a:ext uri="{FF2B5EF4-FFF2-40B4-BE49-F238E27FC236}">
                    <a16:creationId xmlns:a16="http://schemas.microsoft.com/office/drawing/2014/main" id="{420CF85F-7435-DEB3-C6F1-4F9EF193547E}"/>
                  </a:ext>
                </a:extLst>
              </p:cNvPr>
              <p:cNvSpPr txBox="1"/>
              <p:nvPr/>
            </p:nvSpPr>
            <p:spPr>
              <a:xfrm rot="16200000">
                <a:off x="2548398" y="1283937"/>
                <a:ext cx="865807" cy="366277"/>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Conv1d</a:t>
                </a:r>
                <a:endParaRPr lang="zh-CN" altLang="en-US" sz="1600" dirty="0">
                  <a:latin typeface="Cambria" panose="02040503050406030204" pitchFamily="18" charset="0"/>
                </a:endParaRPr>
              </a:p>
            </p:txBody>
          </p:sp>
          <p:cxnSp>
            <p:nvCxnSpPr>
              <p:cNvPr id="161" name="直接连接符 160">
                <a:extLst>
                  <a:ext uri="{FF2B5EF4-FFF2-40B4-BE49-F238E27FC236}">
                    <a16:creationId xmlns:a16="http://schemas.microsoft.com/office/drawing/2014/main" id="{38EA47E1-AA0C-FDDB-6227-FC5AFD6CA23D}"/>
                  </a:ext>
                </a:extLst>
              </p:cNvPr>
              <p:cNvCxnSpPr>
                <a:cxnSpLocks/>
              </p:cNvCxnSpPr>
              <p:nvPr/>
            </p:nvCxnSpPr>
            <p:spPr>
              <a:xfrm>
                <a:off x="313787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CB24C8DB-9664-D2F7-9452-9F5C3EF1FDF2}"/>
                </a:ext>
              </a:extLst>
            </p:cNvPr>
            <p:cNvGrpSpPr/>
            <p:nvPr/>
          </p:nvGrpSpPr>
          <p:grpSpPr>
            <a:xfrm>
              <a:off x="6517594" y="1802661"/>
              <a:ext cx="632600" cy="1875099"/>
              <a:chOff x="8384420" y="425230"/>
              <a:chExt cx="684403" cy="1908438"/>
            </a:xfrm>
          </p:grpSpPr>
          <p:grpSp>
            <p:nvGrpSpPr>
              <p:cNvPr id="151" name="组合 150">
                <a:extLst>
                  <a:ext uri="{FF2B5EF4-FFF2-40B4-BE49-F238E27FC236}">
                    <a16:creationId xmlns:a16="http://schemas.microsoft.com/office/drawing/2014/main" id="{DB9D4D5A-3924-F065-7310-8509FE9CECE3}"/>
                  </a:ext>
                </a:extLst>
              </p:cNvPr>
              <p:cNvGrpSpPr/>
              <p:nvPr/>
            </p:nvGrpSpPr>
            <p:grpSpPr>
              <a:xfrm>
                <a:off x="8702544" y="425668"/>
                <a:ext cx="366279" cy="1908000"/>
                <a:chOff x="2798163" y="425398"/>
                <a:chExt cx="366279" cy="1908000"/>
              </a:xfrm>
            </p:grpSpPr>
            <p:sp>
              <p:nvSpPr>
                <p:cNvPr id="156" name="矩形 155">
                  <a:extLst>
                    <a:ext uri="{FF2B5EF4-FFF2-40B4-BE49-F238E27FC236}">
                      <a16:creationId xmlns:a16="http://schemas.microsoft.com/office/drawing/2014/main" id="{A9CCFFE7-7DBA-2B17-B2EE-802551233880}"/>
                    </a:ext>
                  </a:extLst>
                </p:cNvPr>
                <p:cNvSpPr/>
                <p:nvPr/>
              </p:nvSpPr>
              <p:spPr>
                <a:xfrm>
                  <a:off x="2874690" y="425398"/>
                  <a:ext cx="216000" cy="1908000"/>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57" name="文本框 156">
                  <a:extLst>
                    <a:ext uri="{FF2B5EF4-FFF2-40B4-BE49-F238E27FC236}">
                      <a16:creationId xmlns:a16="http://schemas.microsoft.com/office/drawing/2014/main" id="{F434560A-71B8-8D63-FA64-60A8A41D87FD}"/>
                    </a:ext>
                  </a:extLst>
                </p:cNvPr>
                <p:cNvSpPr txBox="1"/>
                <p:nvPr/>
              </p:nvSpPr>
              <p:spPr>
                <a:xfrm rot="16200000">
                  <a:off x="2548399" y="1283936"/>
                  <a:ext cx="865807" cy="366279"/>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Conv1d</a:t>
                  </a:r>
                  <a:endParaRPr lang="zh-CN" altLang="en-US" sz="1600" dirty="0">
                    <a:latin typeface="Cambria" panose="02040503050406030204" pitchFamily="18" charset="0"/>
                  </a:endParaRPr>
                </a:p>
              </p:txBody>
            </p:sp>
            <p:cxnSp>
              <p:nvCxnSpPr>
                <p:cNvPr id="158" name="直接连接符 157">
                  <a:extLst>
                    <a:ext uri="{FF2B5EF4-FFF2-40B4-BE49-F238E27FC236}">
                      <a16:creationId xmlns:a16="http://schemas.microsoft.com/office/drawing/2014/main" id="{9CF73728-0F23-FA19-BF44-A72267FFCB6A}"/>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2" name="组合 151">
                <a:extLst>
                  <a:ext uri="{FF2B5EF4-FFF2-40B4-BE49-F238E27FC236}">
                    <a16:creationId xmlns:a16="http://schemas.microsoft.com/office/drawing/2014/main" id="{45116233-4CED-2520-1847-88A85F74938F}"/>
                  </a:ext>
                </a:extLst>
              </p:cNvPr>
              <p:cNvGrpSpPr/>
              <p:nvPr/>
            </p:nvGrpSpPr>
            <p:grpSpPr>
              <a:xfrm>
                <a:off x="8384420" y="425230"/>
                <a:ext cx="366279" cy="1908000"/>
                <a:chOff x="2798161" y="425398"/>
                <a:chExt cx="366279" cy="1908000"/>
              </a:xfrm>
            </p:grpSpPr>
            <p:sp>
              <p:nvSpPr>
                <p:cNvPr id="153" name="矩形 152">
                  <a:extLst>
                    <a:ext uri="{FF2B5EF4-FFF2-40B4-BE49-F238E27FC236}">
                      <a16:creationId xmlns:a16="http://schemas.microsoft.com/office/drawing/2014/main" id="{B4735798-B7C0-F683-B25A-3269CBEF6755}"/>
                    </a:ext>
                  </a:extLst>
                </p:cNvPr>
                <p:cNvSpPr/>
                <p:nvPr/>
              </p:nvSpPr>
              <p:spPr>
                <a:xfrm>
                  <a:off x="2874690" y="425398"/>
                  <a:ext cx="216000" cy="1908000"/>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54" name="文本框 153">
                  <a:extLst>
                    <a:ext uri="{FF2B5EF4-FFF2-40B4-BE49-F238E27FC236}">
                      <a16:creationId xmlns:a16="http://schemas.microsoft.com/office/drawing/2014/main" id="{229906B3-E304-FE9D-0F78-8DE2C3BEAEFB}"/>
                    </a:ext>
                  </a:extLst>
                </p:cNvPr>
                <p:cNvSpPr txBox="1"/>
                <p:nvPr/>
              </p:nvSpPr>
              <p:spPr>
                <a:xfrm rot="16200000">
                  <a:off x="2681756" y="1283936"/>
                  <a:ext cx="599089" cy="366279"/>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GNN</a:t>
                  </a:r>
                  <a:endParaRPr lang="zh-CN" altLang="en-US" sz="1600" dirty="0">
                    <a:latin typeface="Cambria" panose="02040503050406030204" pitchFamily="18" charset="0"/>
                  </a:endParaRPr>
                </a:p>
              </p:txBody>
            </p:sp>
            <p:cxnSp>
              <p:nvCxnSpPr>
                <p:cNvPr id="155" name="直接连接符 154">
                  <a:extLst>
                    <a:ext uri="{FF2B5EF4-FFF2-40B4-BE49-F238E27FC236}">
                      <a16:creationId xmlns:a16="http://schemas.microsoft.com/office/drawing/2014/main" id="{E34781A8-4BC1-32E2-B37C-955F2AF4D2E4}"/>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a:extLst>
                <a:ext uri="{FF2B5EF4-FFF2-40B4-BE49-F238E27FC236}">
                  <a16:creationId xmlns:a16="http://schemas.microsoft.com/office/drawing/2014/main" id="{31252D76-F631-C381-CDBA-EB5963011224}"/>
                </a:ext>
              </a:extLst>
            </p:cNvPr>
            <p:cNvGrpSpPr/>
            <p:nvPr/>
          </p:nvGrpSpPr>
          <p:grpSpPr>
            <a:xfrm>
              <a:off x="8743247" y="1802661"/>
              <a:ext cx="632599" cy="1875099"/>
              <a:chOff x="8384420" y="425230"/>
              <a:chExt cx="684402" cy="1908438"/>
            </a:xfrm>
          </p:grpSpPr>
          <p:grpSp>
            <p:nvGrpSpPr>
              <p:cNvPr id="74" name="组合 73">
                <a:extLst>
                  <a:ext uri="{FF2B5EF4-FFF2-40B4-BE49-F238E27FC236}">
                    <a16:creationId xmlns:a16="http://schemas.microsoft.com/office/drawing/2014/main" id="{012178E6-1806-4B79-59C6-FBCDD6891EAA}"/>
                  </a:ext>
                </a:extLst>
              </p:cNvPr>
              <p:cNvGrpSpPr/>
              <p:nvPr/>
            </p:nvGrpSpPr>
            <p:grpSpPr>
              <a:xfrm>
                <a:off x="8702543" y="425668"/>
                <a:ext cx="366279" cy="1908000"/>
                <a:chOff x="2798162" y="425398"/>
                <a:chExt cx="366279" cy="1908000"/>
              </a:xfrm>
            </p:grpSpPr>
            <p:sp>
              <p:nvSpPr>
                <p:cNvPr id="149" name="矩形 148">
                  <a:extLst>
                    <a:ext uri="{FF2B5EF4-FFF2-40B4-BE49-F238E27FC236}">
                      <a16:creationId xmlns:a16="http://schemas.microsoft.com/office/drawing/2014/main" id="{63CE37AA-F472-B055-3CC6-B0F2DBFE4CBA}"/>
                    </a:ext>
                  </a:extLst>
                </p:cNvPr>
                <p:cNvSpPr/>
                <p:nvPr/>
              </p:nvSpPr>
              <p:spPr>
                <a:xfrm>
                  <a:off x="2874690" y="425398"/>
                  <a:ext cx="215998" cy="1908000"/>
                </a:xfrm>
                <a:prstGeom prst="rect">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50" name="文本框 149">
                  <a:extLst>
                    <a:ext uri="{FF2B5EF4-FFF2-40B4-BE49-F238E27FC236}">
                      <a16:creationId xmlns:a16="http://schemas.microsoft.com/office/drawing/2014/main" id="{5D371403-F0CC-C048-55A2-E6AA409DFE0C}"/>
                    </a:ext>
                  </a:extLst>
                </p:cNvPr>
                <p:cNvSpPr txBox="1"/>
                <p:nvPr/>
              </p:nvSpPr>
              <p:spPr>
                <a:xfrm rot="16200000">
                  <a:off x="2598551" y="1283936"/>
                  <a:ext cx="765502" cy="366279"/>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Linear</a:t>
                  </a:r>
                  <a:endParaRPr lang="zh-CN" altLang="en-US" sz="1600" dirty="0">
                    <a:latin typeface="Cambria" panose="02040503050406030204" pitchFamily="18" charset="0"/>
                  </a:endParaRPr>
                </a:p>
              </p:txBody>
            </p:sp>
          </p:grpSp>
          <p:grpSp>
            <p:nvGrpSpPr>
              <p:cNvPr id="76" name="组合 75">
                <a:extLst>
                  <a:ext uri="{FF2B5EF4-FFF2-40B4-BE49-F238E27FC236}">
                    <a16:creationId xmlns:a16="http://schemas.microsoft.com/office/drawing/2014/main" id="{3C3DEBB6-468F-623B-4BAE-4622FA8353F8}"/>
                  </a:ext>
                </a:extLst>
              </p:cNvPr>
              <p:cNvGrpSpPr/>
              <p:nvPr/>
            </p:nvGrpSpPr>
            <p:grpSpPr>
              <a:xfrm>
                <a:off x="8384420" y="425230"/>
                <a:ext cx="366279" cy="1908000"/>
                <a:chOff x="2798161" y="425398"/>
                <a:chExt cx="366279" cy="1908000"/>
              </a:xfrm>
            </p:grpSpPr>
            <p:sp>
              <p:nvSpPr>
                <p:cNvPr id="78" name="矩形 77">
                  <a:extLst>
                    <a:ext uri="{FF2B5EF4-FFF2-40B4-BE49-F238E27FC236}">
                      <a16:creationId xmlns:a16="http://schemas.microsoft.com/office/drawing/2014/main" id="{4E032988-04F3-242F-2EC0-9B280E181365}"/>
                    </a:ext>
                  </a:extLst>
                </p:cNvPr>
                <p:cNvSpPr/>
                <p:nvPr/>
              </p:nvSpPr>
              <p:spPr>
                <a:xfrm>
                  <a:off x="2874690" y="425398"/>
                  <a:ext cx="216000" cy="1908000"/>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Cambria" panose="02040503050406030204" pitchFamily="18" charset="0"/>
                  </a:endParaRPr>
                </a:p>
              </p:txBody>
            </p:sp>
            <p:sp>
              <p:nvSpPr>
                <p:cNvPr id="147" name="文本框 146">
                  <a:extLst>
                    <a:ext uri="{FF2B5EF4-FFF2-40B4-BE49-F238E27FC236}">
                      <a16:creationId xmlns:a16="http://schemas.microsoft.com/office/drawing/2014/main" id="{C635DF7A-4086-B8FB-A43B-8F41E48B5443}"/>
                    </a:ext>
                  </a:extLst>
                </p:cNvPr>
                <p:cNvSpPr txBox="1"/>
                <p:nvPr/>
              </p:nvSpPr>
              <p:spPr>
                <a:xfrm rot="16200000">
                  <a:off x="2681756" y="1283936"/>
                  <a:ext cx="599089" cy="366279"/>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GNN</a:t>
                  </a:r>
                  <a:endParaRPr lang="zh-CN" altLang="en-US" sz="1600" dirty="0">
                    <a:latin typeface="Cambria" panose="02040503050406030204" pitchFamily="18" charset="0"/>
                  </a:endParaRPr>
                </a:p>
              </p:txBody>
            </p:sp>
            <p:cxnSp>
              <p:nvCxnSpPr>
                <p:cNvPr id="148" name="直接连接符 147">
                  <a:extLst>
                    <a:ext uri="{FF2B5EF4-FFF2-40B4-BE49-F238E27FC236}">
                      <a16:creationId xmlns:a16="http://schemas.microsoft.com/office/drawing/2014/main" id="{31568175-535D-690D-7F17-9AFC9F6F8E29}"/>
                    </a:ext>
                  </a:extLst>
                </p:cNvPr>
                <p:cNvCxnSpPr>
                  <a:cxnSpLocks/>
                </p:cNvCxnSpPr>
                <p:nvPr/>
              </p:nvCxnSpPr>
              <p:spPr>
                <a:xfrm>
                  <a:off x="3131529" y="425398"/>
                  <a:ext cx="0" cy="1908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60" name="立方体 59">
              <a:extLst>
                <a:ext uri="{FF2B5EF4-FFF2-40B4-BE49-F238E27FC236}">
                  <a16:creationId xmlns:a16="http://schemas.microsoft.com/office/drawing/2014/main" id="{A9FAC175-09DE-1F96-397C-897BF24BE3B9}"/>
                </a:ext>
              </a:extLst>
            </p:cNvPr>
            <p:cNvSpPr/>
            <p:nvPr/>
          </p:nvSpPr>
          <p:spPr>
            <a:xfrm>
              <a:off x="9739315" y="2416090"/>
              <a:ext cx="312930" cy="579245"/>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61" name="立方体 60">
              <a:extLst>
                <a:ext uri="{FF2B5EF4-FFF2-40B4-BE49-F238E27FC236}">
                  <a16:creationId xmlns:a16="http://schemas.microsoft.com/office/drawing/2014/main" id="{27D964A9-E760-BE3D-1B76-4EAB86AA64BC}"/>
                </a:ext>
              </a:extLst>
            </p:cNvPr>
            <p:cNvSpPr/>
            <p:nvPr/>
          </p:nvSpPr>
          <p:spPr>
            <a:xfrm>
              <a:off x="7534160" y="2280617"/>
              <a:ext cx="874639" cy="767441"/>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sp>
          <p:nvSpPr>
            <p:cNvPr id="62" name="立方体 61">
              <a:extLst>
                <a:ext uri="{FF2B5EF4-FFF2-40B4-BE49-F238E27FC236}">
                  <a16:creationId xmlns:a16="http://schemas.microsoft.com/office/drawing/2014/main" id="{C2BDFE08-87CE-4EAA-4F9C-63D024BCAC0A}"/>
                </a:ext>
              </a:extLst>
            </p:cNvPr>
            <p:cNvSpPr/>
            <p:nvPr/>
          </p:nvSpPr>
          <p:spPr>
            <a:xfrm>
              <a:off x="5000087" y="2319038"/>
              <a:ext cx="1201246" cy="871353"/>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mbria" panose="02040503050406030204" pitchFamily="18" charset="0"/>
              </a:endParaRPr>
            </a:p>
          </p:txBody>
        </p:sp>
      </p:grpSp>
      <p:sp>
        <p:nvSpPr>
          <p:cNvPr id="3" name="文本框 2">
            <a:extLst>
              <a:ext uri="{FF2B5EF4-FFF2-40B4-BE49-F238E27FC236}">
                <a16:creationId xmlns:a16="http://schemas.microsoft.com/office/drawing/2014/main" id="{074DD099-3F4D-6C9E-F54B-C53E21EEA903}"/>
              </a:ext>
            </a:extLst>
          </p:cNvPr>
          <p:cNvSpPr txBox="1"/>
          <p:nvPr/>
        </p:nvSpPr>
        <p:spPr>
          <a:xfrm>
            <a:off x="2240148" y="1054065"/>
            <a:ext cx="1956946" cy="400110"/>
          </a:xfrm>
          <a:prstGeom prst="rect">
            <a:avLst/>
          </a:prstGeom>
          <a:noFill/>
        </p:spPr>
        <p:txBody>
          <a:bodyPr wrap="none" rtlCol="0">
            <a:spAutoFit/>
          </a:bodyPr>
          <a:lstStyle/>
          <a:p>
            <a:r>
              <a:rPr lang="fr-CA" altLang="zh-CN" sz="2000" dirty="0">
                <a:latin typeface="Cambria" panose="02040503050406030204" pitchFamily="18" charset="0"/>
                <a:ea typeface="Cambria" panose="02040503050406030204" pitchFamily="18" charset="0"/>
              </a:rPr>
              <a:t>Discriminateur: </a:t>
            </a:r>
            <a:endParaRPr lang="zh-CN" altLang="en-US" sz="2000" dirty="0">
              <a:latin typeface="Cambria" panose="02040503050406030204" pitchFamily="18" charset="0"/>
            </a:endParaRPr>
          </a:p>
        </p:txBody>
      </p:sp>
    </p:spTree>
    <p:extLst>
      <p:ext uri="{BB962C8B-B14F-4D97-AF65-F5344CB8AC3E}">
        <p14:creationId xmlns:p14="http://schemas.microsoft.com/office/powerpoint/2010/main" val="875641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749124" y="255806"/>
            <a:ext cx="230717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Architecture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14" name="组合 13">
            <a:extLst>
              <a:ext uri="{FF2B5EF4-FFF2-40B4-BE49-F238E27FC236}">
                <a16:creationId xmlns:a16="http://schemas.microsoft.com/office/drawing/2014/main" id="{F840C2F2-2455-36DD-7E5F-9D08768F9270}"/>
              </a:ext>
            </a:extLst>
          </p:cNvPr>
          <p:cNvGrpSpPr/>
          <p:nvPr/>
        </p:nvGrpSpPr>
        <p:grpSpPr>
          <a:xfrm>
            <a:off x="2160607" y="1202021"/>
            <a:ext cx="9772210" cy="2412760"/>
            <a:chOff x="1318058" y="278666"/>
            <a:chExt cx="10292170" cy="3332204"/>
          </a:xfrm>
        </p:grpSpPr>
        <p:grpSp>
          <p:nvGrpSpPr>
            <p:cNvPr id="89" name="组合 88">
              <a:extLst>
                <a:ext uri="{FF2B5EF4-FFF2-40B4-BE49-F238E27FC236}">
                  <a16:creationId xmlns:a16="http://schemas.microsoft.com/office/drawing/2014/main" id="{8AA60D3C-30CC-DC8D-F450-320BAF1C2143}"/>
                </a:ext>
              </a:extLst>
            </p:cNvPr>
            <p:cNvGrpSpPr/>
            <p:nvPr/>
          </p:nvGrpSpPr>
          <p:grpSpPr>
            <a:xfrm>
              <a:off x="2111097" y="969632"/>
              <a:ext cx="1233520" cy="1245793"/>
              <a:chOff x="2172467" y="969632"/>
              <a:chExt cx="1233520" cy="1245793"/>
            </a:xfrm>
          </p:grpSpPr>
          <p:sp>
            <p:nvSpPr>
              <p:cNvPr id="138" name="流程图: 手动操作 137">
                <a:extLst>
                  <a:ext uri="{FF2B5EF4-FFF2-40B4-BE49-F238E27FC236}">
                    <a16:creationId xmlns:a16="http://schemas.microsoft.com/office/drawing/2014/main" id="{3070207D-899D-A4CA-19D2-C9AD4729DD98}"/>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39" name="文本框 138">
                <a:extLst>
                  <a:ext uri="{FF2B5EF4-FFF2-40B4-BE49-F238E27FC236}">
                    <a16:creationId xmlns:a16="http://schemas.microsoft.com/office/drawing/2014/main" id="{6E0553D6-D205-02D4-88AF-E3207C6016F0}"/>
                  </a:ext>
                </a:extLst>
              </p:cNvPr>
              <p:cNvSpPr txBox="1"/>
              <p:nvPr/>
            </p:nvSpPr>
            <p:spPr>
              <a:xfrm>
                <a:off x="2240283" y="1407863"/>
                <a:ext cx="1082534"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90" name="组合 89">
              <a:extLst>
                <a:ext uri="{FF2B5EF4-FFF2-40B4-BE49-F238E27FC236}">
                  <a16:creationId xmlns:a16="http://schemas.microsoft.com/office/drawing/2014/main" id="{B36A6BDA-0457-F38C-1592-065ACA814718}"/>
                </a:ext>
              </a:extLst>
            </p:cNvPr>
            <p:cNvGrpSpPr/>
            <p:nvPr/>
          </p:nvGrpSpPr>
          <p:grpSpPr>
            <a:xfrm>
              <a:off x="7053908" y="954242"/>
              <a:ext cx="1233520" cy="1245793"/>
              <a:chOff x="2172467" y="2607633"/>
              <a:chExt cx="1233520" cy="1245793"/>
            </a:xfrm>
          </p:grpSpPr>
          <p:sp>
            <p:nvSpPr>
              <p:cNvPr id="136" name="流程图: 手动操作 135">
                <a:extLst>
                  <a:ext uri="{FF2B5EF4-FFF2-40B4-BE49-F238E27FC236}">
                    <a16:creationId xmlns:a16="http://schemas.microsoft.com/office/drawing/2014/main" id="{5888DA20-4469-9EBE-F53D-FB2821D66C7B}"/>
                  </a:ext>
                </a:extLst>
              </p:cNvPr>
              <p:cNvSpPr/>
              <p:nvPr/>
            </p:nvSpPr>
            <p:spPr>
              <a:xfrm rot="16200000">
                <a:off x="2166330" y="2613770"/>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7" name="文本框 136">
                <a:extLst>
                  <a:ext uri="{FF2B5EF4-FFF2-40B4-BE49-F238E27FC236}">
                    <a16:creationId xmlns:a16="http://schemas.microsoft.com/office/drawing/2014/main" id="{D273E475-B674-3369-77D0-CD5E8818C10A}"/>
                  </a:ext>
                </a:extLst>
              </p:cNvPr>
              <p:cNvSpPr txBox="1"/>
              <p:nvPr/>
            </p:nvSpPr>
            <p:spPr>
              <a:xfrm>
                <a:off x="2258471" y="3061253"/>
                <a:ext cx="1082534"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91" name="组合 90">
              <a:extLst>
                <a:ext uri="{FF2B5EF4-FFF2-40B4-BE49-F238E27FC236}">
                  <a16:creationId xmlns:a16="http://schemas.microsoft.com/office/drawing/2014/main" id="{C14EE648-B12D-7977-0D9A-2793614FC02D}"/>
                </a:ext>
              </a:extLst>
            </p:cNvPr>
            <p:cNvGrpSpPr/>
            <p:nvPr/>
          </p:nvGrpSpPr>
          <p:grpSpPr>
            <a:xfrm>
              <a:off x="4561767" y="959214"/>
              <a:ext cx="1233520" cy="1245793"/>
              <a:chOff x="4862480" y="959214"/>
              <a:chExt cx="1233520" cy="1245793"/>
            </a:xfrm>
          </p:grpSpPr>
          <p:sp>
            <p:nvSpPr>
              <p:cNvPr id="134" name="流程图: 手动操作 133">
                <a:extLst>
                  <a:ext uri="{FF2B5EF4-FFF2-40B4-BE49-F238E27FC236}">
                    <a16:creationId xmlns:a16="http://schemas.microsoft.com/office/drawing/2014/main" id="{29E1522C-BBCF-F498-CB12-E097900EB183}"/>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5" name="文本框 134">
                <a:extLst>
                  <a:ext uri="{FF2B5EF4-FFF2-40B4-BE49-F238E27FC236}">
                    <a16:creationId xmlns:a16="http://schemas.microsoft.com/office/drawing/2014/main" id="{82396C13-D57D-29FB-792B-CC757320AE21}"/>
                  </a:ext>
                </a:extLst>
              </p:cNvPr>
              <p:cNvSpPr txBox="1"/>
              <p:nvPr/>
            </p:nvSpPr>
            <p:spPr>
              <a:xfrm>
                <a:off x="4945278" y="1396122"/>
                <a:ext cx="1085911"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92" name="组合 91">
              <a:extLst>
                <a:ext uri="{FF2B5EF4-FFF2-40B4-BE49-F238E27FC236}">
                  <a16:creationId xmlns:a16="http://schemas.microsoft.com/office/drawing/2014/main" id="{0033D20D-213D-6E1A-3CAD-B2AC33809038}"/>
                </a:ext>
              </a:extLst>
            </p:cNvPr>
            <p:cNvGrpSpPr/>
            <p:nvPr/>
          </p:nvGrpSpPr>
          <p:grpSpPr>
            <a:xfrm>
              <a:off x="9513235" y="942502"/>
              <a:ext cx="1233520" cy="1245793"/>
              <a:chOff x="4620073" y="2607634"/>
              <a:chExt cx="1233520" cy="1245793"/>
            </a:xfrm>
          </p:grpSpPr>
          <p:sp>
            <p:nvSpPr>
              <p:cNvPr id="132" name="流程图: 手动操作 131">
                <a:extLst>
                  <a:ext uri="{FF2B5EF4-FFF2-40B4-BE49-F238E27FC236}">
                    <a16:creationId xmlns:a16="http://schemas.microsoft.com/office/drawing/2014/main" id="{1526BB9D-8360-D1F1-7AB3-35AC254524DB}"/>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33" name="文本框 132">
                <a:extLst>
                  <a:ext uri="{FF2B5EF4-FFF2-40B4-BE49-F238E27FC236}">
                    <a16:creationId xmlns:a16="http://schemas.microsoft.com/office/drawing/2014/main" id="{61764719-B8B9-92CC-452B-915B0D0462BC}"/>
                  </a:ext>
                </a:extLst>
              </p:cNvPr>
              <p:cNvSpPr txBox="1"/>
              <p:nvPr/>
            </p:nvSpPr>
            <p:spPr>
              <a:xfrm>
                <a:off x="4706077" y="3061254"/>
                <a:ext cx="1085911"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B3BC3157-CD1F-CDF6-AE24-C058D5A3FB69}"/>
                    </a:ext>
                  </a:extLst>
                </p:cNvPr>
                <p:cNvSpPr txBox="1"/>
                <p:nvPr/>
              </p:nvSpPr>
              <p:spPr>
                <a:xfrm>
                  <a:off x="1350996" y="1123313"/>
                  <a:ext cx="496425" cy="510075"/>
                </a:xfrm>
                <a:prstGeom prst="rect">
                  <a:avLst/>
                </a:prstGeom>
                <a:noFill/>
              </p:spPr>
              <p:txBody>
                <a:bodyPr wrap="none" rtlCol="0">
                  <a:spAutoFit/>
                </a:bodyPr>
                <a:lstStyle>
                  <a:defPPr>
                    <a:defRPr lang="zh-CN"/>
                  </a:defPPr>
                  <a:lvl1pPr>
                    <a:defRPr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93" name="文本框 92">
                  <a:extLst>
                    <a:ext uri="{FF2B5EF4-FFF2-40B4-BE49-F238E27FC236}">
                      <a16:creationId xmlns:a16="http://schemas.microsoft.com/office/drawing/2014/main" id="{B3BC3157-CD1F-CDF6-AE24-C058D5A3FB69}"/>
                    </a:ext>
                  </a:extLst>
                </p:cNvPr>
                <p:cNvSpPr txBox="1">
                  <a:spLocks noRot="1" noChangeAspect="1" noMove="1" noResize="1" noEditPoints="1" noAdjustHandles="1" noChangeArrowheads="1" noChangeShapeType="1" noTextEdit="1"/>
                </p:cNvSpPr>
                <p:nvPr/>
              </p:nvSpPr>
              <p:spPr>
                <a:xfrm>
                  <a:off x="1350996" y="1123313"/>
                  <a:ext cx="496425" cy="510075"/>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CF23CBC-75C0-0A20-AE5E-A850281544D4}"/>
                    </a:ext>
                  </a:extLst>
                </p:cNvPr>
                <p:cNvSpPr txBox="1"/>
                <p:nvPr/>
              </p:nvSpPr>
              <p:spPr>
                <a:xfrm>
                  <a:off x="1318058" y="1555113"/>
                  <a:ext cx="490552"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94" name="文本框 93">
                  <a:extLst>
                    <a:ext uri="{FF2B5EF4-FFF2-40B4-BE49-F238E27FC236}">
                      <a16:creationId xmlns:a16="http://schemas.microsoft.com/office/drawing/2014/main" id="{0CF23CBC-75C0-0A20-AE5E-A850281544D4}"/>
                    </a:ext>
                  </a:extLst>
                </p:cNvPr>
                <p:cNvSpPr txBox="1">
                  <a:spLocks noRot="1" noChangeAspect="1" noMove="1" noResize="1" noEditPoints="1" noAdjustHandles="1" noChangeArrowheads="1" noChangeShapeType="1" noTextEdit="1"/>
                </p:cNvSpPr>
                <p:nvPr/>
              </p:nvSpPr>
              <p:spPr>
                <a:xfrm>
                  <a:off x="1318058" y="1555113"/>
                  <a:ext cx="490552" cy="510075"/>
                </a:xfrm>
                <a:prstGeom prst="rect">
                  <a:avLst/>
                </a:prstGeom>
                <a:blipFill>
                  <a:blip r:embed="rId4"/>
                  <a:stretch>
                    <a:fillRect b="-1667"/>
                  </a:stretch>
                </a:blipFill>
              </p:spPr>
              <p:txBody>
                <a:bodyPr/>
                <a:lstStyle/>
                <a:p>
                  <a:r>
                    <a:rPr lang="zh-CN" altLang="en-US">
                      <a:noFill/>
                    </a:rPr>
                    <a:t> </a:t>
                  </a:r>
                </a:p>
              </p:txBody>
            </p:sp>
          </mc:Fallback>
        </mc:AlternateContent>
        <p:sp>
          <p:nvSpPr>
            <p:cNvPr id="95" name="矩形 94">
              <a:extLst>
                <a:ext uri="{FF2B5EF4-FFF2-40B4-BE49-F238E27FC236}">
                  <a16:creationId xmlns:a16="http://schemas.microsoft.com/office/drawing/2014/main" id="{FE9C7124-2061-2961-6858-183AC79608E1}"/>
                </a:ext>
              </a:extLst>
            </p:cNvPr>
            <p:cNvSpPr/>
            <p:nvPr/>
          </p:nvSpPr>
          <p:spPr>
            <a:xfrm>
              <a:off x="3789031" y="1641602"/>
              <a:ext cx="325256" cy="362035"/>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96" name="直接箭头连接符 95">
              <a:extLst>
                <a:ext uri="{FF2B5EF4-FFF2-40B4-BE49-F238E27FC236}">
                  <a16:creationId xmlns:a16="http://schemas.microsoft.com/office/drawing/2014/main" id="{3DDA56B3-3057-4C29-918C-2C821433A881}"/>
                </a:ext>
              </a:extLst>
            </p:cNvPr>
            <p:cNvCxnSpPr>
              <a:cxnSpLocks/>
            </p:cNvCxnSpPr>
            <p:nvPr/>
          </p:nvCxnSpPr>
          <p:spPr>
            <a:xfrm>
              <a:off x="3411999" y="1828803"/>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FA5FCB48-CB3A-C906-9FDA-6BE9BA3E63B5}"/>
                </a:ext>
              </a:extLst>
            </p:cNvPr>
            <p:cNvCxnSpPr>
              <a:cxnSpLocks/>
            </p:cNvCxnSpPr>
            <p:nvPr/>
          </p:nvCxnSpPr>
          <p:spPr>
            <a:xfrm>
              <a:off x="4197272" y="183066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3BE83B2-CD0C-9988-88FC-ED216E1BADE9}"/>
                </a:ext>
              </a:extLst>
            </p:cNvPr>
            <p:cNvCxnSpPr>
              <a:cxnSpLocks/>
            </p:cNvCxnSpPr>
            <p:nvPr/>
          </p:nvCxnSpPr>
          <p:spPr>
            <a:xfrm>
              <a:off x="1767429" y="136734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FF45E3DE-C4DA-383E-6965-CAF8AC1E0561}"/>
                    </a:ext>
                  </a:extLst>
                </p:cNvPr>
                <p:cNvSpPr txBox="1"/>
                <p:nvPr/>
              </p:nvSpPr>
              <p:spPr>
                <a:xfrm>
                  <a:off x="3703973" y="1138159"/>
                  <a:ext cx="513174"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99" name="文本框 98">
                  <a:extLst>
                    <a:ext uri="{FF2B5EF4-FFF2-40B4-BE49-F238E27FC236}">
                      <a16:creationId xmlns:a16="http://schemas.microsoft.com/office/drawing/2014/main" id="{FF45E3DE-C4DA-383E-6965-CAF8AC1E0561}"/>
                    </a:ext>
                  </a:extLst>
                </p:cNvPr>
                <p:cNvSpPr txBox="1">
                  <a:spLocks noRot="1" noChangeAspect="1" noMove="1" noResize="1" noEditPoints="1" noAdjustHandles="1" noChangeArrowheads="1" noChangeShapeType="1" noTextEdit="1"/>
                </p:cNvSpPr>
                <p:nvPr/>
              </p:nvSpPr>
              <p:spPr>
                <a:xfrm>
                  <a:off x="3703973" y="1138159"/>
                  <a:ext cx="513174" cy="510075"/>
                </a:xfrm>
                <a:prstGeom prst="rect">
                  <a:avLst/>
                </a:prstGeom>
                <a:blipFill>
                  <a:blip r:embed="rId5"/>
                  <a:stretch>
                    <a:fillRect/>
                  </a:stretch>
                </a:blipFill>
              </p:spPr>
              <p:txBody>
                <a:bodyPr/>
                <a:lstStyle/>
                <a:p>
                  <a:r>
                    <a:rPr lang="zh-CN" altLang="en-US">
                      <a:noFill/>
                    </a:rPr>
                    <a:t> </a:t>
                  </a:r>
                </a:p>
              </p:txBody>
            </p:sp>
          </mc:Fallback>
        </mc:AlternateContent>
        <p:cxnSp>
          <p:nvCxnSpPr>
            <p:cNvPr id="100" name="直接箭头连接符 99">
              <a:extLst>
                <a:ext uri="{FF2B5EF4-FFF2-40B4-BE49-F238E27FC236}">
                  <a16:creationId xmlns:a16="http://schemas.microsoft.com/office/drawing/2014/main" id="{3C4EB1D4-2454-300D-0379-70006D3EFBD4}"/>
                </a:ext>
              </a:extLst>
            </p:cNvPr>
            <p:cNvCxnSpPr>
              <a:cxnSpLocks/>
            </p:cNvCxnSpPr>
            <p:nvPr/>
          </p:nvCxnSpPr>
          <p:spPr>
            <a:xfrm>
              <a:off x="4166402" y="136992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D402F4AF-AC5C-BA6C-47D8-842A5F65F98A}"/>
                </a:ext>
              </a:extLst>
            </p:cNvPr>
            <p:cNvCxnSpPr>
              <a:cxnSpLocks/>
            </p:cNvCxnSpPr>
            <p:nvPr/>
          </p:nvCxnSpPr>
          <p:spPr>
            <a:xfrm>
              <a:off x="5834713" y="136734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02907089-5DC9-23CE-07A4-9EF6898FC3E9}"/>
                </a:ext>
              </a:extLst>
            </p:cNvPr>
            <p:cNvCxnSpPr>
              <a:cxnSpLocks/>
            </p:cNvCxnSpPr>
            <p:nvPr/>
          </p:nvCxnSpPr>
          <p:spPr>
            <a:xfrm>
              <a:off x="5843635" y="182973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6C07AB20-5835-6563-11D4-5FC0190440B6}"/>
                    </a:ext>
                  </a:extLst>
                </p:cNvPr>
                <p:cNvSpPr txBox="1"/>
                <p:nvPr/>
              </p:nvSpPr>
              <p:spPr>
                <a:xfrm>
                  <a:off x="6185259" y="1159381"/>
                  <a:ext cx="513174"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03" name="文本框 102">
                  <a:extLst>
                    <a:ext uri="{FF2B5EF4-FFF2-40B4-BE49-F238E27FC236}">
                      <a16:creationId xmlns:a16="http://schemas.microsoft.com/office/drawing/2014/main" id="{6C07AB20-5835-6563-11D4-5FC0190440B6}"/>
                    </a:ext>
                  </a:extLst>
                </p:cNvPr>
                <p:cNvSpPr txBox="1">
                  <a:spLocks noRot="1" noChangeAspect="1" noMove="1" noResize="1" noEditPoints="1" noAdjustHandles="1" noChangeArrowheads="1" noChangeShapeType="1" noTextEdit="1"/>
                </p:cNvSpPr>
                <p:nvPr/>
              </p:nvSpPr>
              <p:spPr>
                <a:xfrm>
                  <a:off x="6185259" y="1159381"/>
                  <a:ext cx="513174" cy="510075"/>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BF07B6DD-01C3-B875-13B0-2B424B0DA656}"/>
                    </a:ext>
                  </a:extLst>
                </p:cNvPr>
                <p:cNvSpPr txBox="1"/>
                <p:nvPr/>
              </p:nvSpPr>
              <p:spPr>
                <a:xfrm>
                  <a:off x="6178379" y="1575236"/>
                  <a:ext cx="507299" cy="516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04" name="文本框 103">
                  <a:extLst>
                    <a:ext uri="{FF2B5EF4-FFF2-40B4-BE49-F238E27FC236}">
                      <a16:creationId xmlns:a16="http://schemas.microsoft.com/office/drawing/2014/main" id="{BF07B6DD-01C3-B875-13B0-2B424B0DA656}"/>
                    </a:ext>
                  </a:extLst>
                </p:cNvPr>
                <p:cNvSpPr txBox="1">
                  <a:spLocks noRot="1" noChangeAspect="1" noMove="1" noResize="1" noEditPoints="1" noAdjustHandles="1" noChangeArrowheads="1" noChangeShapeType="1" noTextEdit="1"/>
                </p:cNvSpPr>
                <p:nvPr/>
              </p:nvSpPr>
              <p:spPr>
                <a:xfrm>
                  <a:off x="6178379" y="1575236"/>
                  <a:ext cx="507299" cy="516895"/>
                </a:xfrm>
                <a:prstGeom prst="rect">
                  <a:avLst/>
                </a:prstGeom>
                <a:blipFill>
                  <a:blip r:embed="rId7"/>
                  <a:stretch>
                    <a:fillRect t="-3226" r="-11392"/>
                  </a:stretch>
                </a:blipFill>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D63542D4-CCD1-A2BC-0D3F-A09E4ACF51DD}"/>
                </a:ext>
              </a:extLst>
            </p:cNvPr>
            <p:cNvGrpSpPr/>
            <p:nvPr/>
          </p:nvGrpSpPr>
          <p:grpSpPr>
            <a:xfrm rot="5400000">
              <a:off x="4298030" y="2402310"/>
              <a:ext cx="614502" cy="1802617"/>
              <a:chOff x="3616105" y="2607689"/>
              <a:chExt cx="1545058" cy="945114"/>
            </a:xfrm>
          </p:grpSpPr>
          <p:sp>
            <p:nvSpPr>
              <p:cNvPr id="130" name="流程图: 延期 129">
                <a:extLst>
                  <a:ext uri="{FF2B5EF4-FFF2-40B4-BE49-F238E27FC236}">
                    <a16:creationId xmlns:a16="http://schemas.microsoft.com/office/drawing/2014/main" id="{0FD40A80-5C2B-8649-4BB6-692EAA4A9FEA}"/>
                  </a:ext>
                </a:extLst>
              </p:cNvPr>
              <p:cNvSpPr/>
              <p:nvPr/>
            </p:nvSpPr>
            <p:spPr>
              <a:xfrm>
                <a:off x="3616105" y="2637726"/>
                <a:ext cx="1545058" cy="915077"/>
              </a:xfrm>
              <a:prstGeom prst="flowChartDelay">
                <a:avLst/>
              </a:prstGeom>
              <a:solidFill>
                <a:schemeClr val="accent6">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31" name="文本框 130">
                <a:extLst>
                  <a:ext uri="{FF2B5EF4-FFF2-40B4-BE49-F238E27FC236}">
                    <a16:creationId xmlns:a16="http://schemas.microsoft.com/office/drawing/2014/main" id="{0D9B7FC5-E337-875E-0F3A-95B26715F391}"/>
                  </a:ext>
                </a:extLst>
              </p:cNvPr>
              <p:cNvSpPr txBox="1"/>
              <p:nvPr/>
            </p:nvSpPr>
            <p:spPr>
              <a:xfrm rot="16200000">
                <a:off x="4044186" y="2462062"/>
                <a:ext cx="884364" cy="1175618"/>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Discriminateur</a:t>
                </a:r>
                <a:endParaRPr lang="zh-CN" altLang="en-US" sz="1600" dirty="0">
                  <a:latin typeface="Cambria" panose="02040503050406030204" pitchFamily="18" charset="0"/>
                </a:endParaRPr>
              </a:p>
            </p:txBody>
          </p:sp>
        </p:grpSp>
        <p:cxnSp>
          <p:nvCxnSpPr>
            <p:cNvPr id="106" name="直接箭头连接符 105">
              <a:extLst>
                <a:ext uri="{FF2B5EF4-FFF2-40B4-BE49-F238E27FC236}">
                  <a16:creationId xmlns:a16="http://schemas.microsoft.com/office/drawing/2014/main" id="{57A3D929-1077-7A3F-92D7-4A03CB26BA9F}"/>
                </a:ext>
              </a:extLst>
            </p:cNvPr>
            <p:cNvCxnSpPr>
              <a:cxnSpLocks/>
            </p:cNvCxnSpPr>
            <p:nvPr/>
          </p:nvCxnSpPr>
          <p:spPr>
            <a:xfrm>
              <a:off x="6664639" y="1363545"/>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D80F6978-88A2-E274-47C7-2770CA60697C}"/>
                </a:ext>
              </a:extLst>
            </p:cNvPr>
            <p:cNvCxnSpPr>
              <a:cxnSpLocks/>
            </p:cNvCxnSpPr>
            <p:nvPr/>
          </p:nvCxnSpPr>
          <p:spPr>
            <a:xfrm>
              <a:off x="6676776" y="183187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C92EA29D-3675-5337-8D3C-DA8C742C3EC6}"/>
                </a:ext>
              </a:extLst>
            </p:cNvPr>
            <p:cNvCxnSpPr>
              <a:cxnSpLocks/>
            </p:cNvCxnSpPr>
            <p:nvPr/>
          </p:nvCxnSpPr>
          <p:spPr>
            <a:xfrm>
              <a:off x="1763811" y="1834457"/>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E21B69CE-1F9E-BF25-0D8E-01FD8F8580E6}"/>
                </a:ext>
              </a:extLst>
            </p:cNvPr>
            <p:cNvSpPr/>
            <p:nvPr/>
          </p:nvSpPr>
          <p:spPr>
            <a:xfrm>
              <a:off x="8730376" y="1621779"/>
              <a:ext cx="325256" cy="362035"/>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10" name="直接箭头连接符 109">
              <a:extLst>
                <a:ext uri="{FF2B5EF4-FFF2-40B4-BE49-F238E27FC236}">
                  <a16:creationId xmlns:a16="http://schemas.microsoft.com/office/drawing/2014/main" id="{F5DE55A7-A567-CD7E-63F2-FF511804DA1E}"/>
                </a:ext>
              </a:extLst>
            </p:cNvPr>
            <p:cNvCxnSpPr>
              <a:cxnSpLocks/>
            </p:cNvCxnSpPr>
            <p:nvPr/>
          </p:nvCxnSpPr>
          <p:spPr>
            <a:xfrm>
              <a:off x="8315356" y="1835387"/>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466E410F-DFD8-F7EA-F127-4516DB0C9329}"/>
                </a:ext>
              </a:extLst>
            </p:cNvPr>
            <p:cNvCxnSpPr>
              <a:cxnSpLocks/>
            </p:cNvCxnSpPr>
            <p:nvPr/>
          </p:nvCxnSpPr>
          <p:spPr>
            <a:xfrm>
              <a:off x="9115556" y="1830763"/>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E1BAEABB-E266-0F03-9782-EE38CC6377C0}"/>
                    </a:ext>
                  </a:extLst>
                </p:cNvPr>
                <p:cNvSpPr txBox="1"/>
                <p:nvPr/>
              </p:nvSpPr>
              <p:spPr>
                <a:xfrm>
                  <a:off x="8628825" y="1138159"/>
                  <a:ext cx="496425"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12" name="文本框 111">
                  <a:extLst>
                    <a:ext uri="{FF2B5EF4-FFF2-40B4-BE49-F238E27FC236}">
                      <a16:creationId xmlns:a16="http://schemas.microsoft.com/office/drawing/2014/main" id="{E1BAEABB-E266-0F03-9782-EE38CC6377C0}"/>
                    </a:ext>
                  </a:extLst>
                </p:cNvPr>
                <p:cNvSpPr txBox="1">
                  <a:spLocks noRot="1" noChangeAspect="1" noMove="1" noResize="1" noEditPoints="1" noAdjustHandles="1" noChangeArrowheads="1" noChangeShapeType="1" noTextEdit="1"/>
                </p:cNvSpPr>
                <p:nvPr/>
              </p:nvSpPr>
              <p:spPr>
                <a:xfrm>
                  <a:off x="8628825" y="1138159"/>
                  <a:ext cx="496425" cy="510075"/>
                </a:xfrm>
                <a:prstGeom prst="rect">
                  <a:avLst/>
                </a:prstGeom>
                <a:blipFill>
                  <a:blip r:embed="rId8"/>
                  <a:stretch>
                    <a:fillRect/>
                  </a:stretch>
                </a:blipFill>
              </p:spPr>
              <p:txBody>
                <a:bodyPr/>
                <a:lstStyle/>
                <a:p>
                  <a:r>
                    <a:rPr lang="zh-CN" altLang="en-US">
                      <a:noFill/>
                    </a:rPr>
                    <a:t> </a:t>
                  </a:r>
                </a:p>
              </p:txBody>
            </p:sp>
          </mc:Fallback>
        </mc:AlternateContent>
        <p:cxnSp>
          <p:nvCxnSpPr>
            <p:cNvPr id="113" name="直接箭头连接符 112">
              <a:extLst>
                <a:ext uri="{FF2B5EF4-FFF2-40B4-BE49-F238E27FC236}">
                  <a16:creationId xmlns:a16="http://schemas.microsoft.com/office/drawing/2014/main" id="{8DB17442-7D82-A45F-B996-5C8102028254}"/>
                </a:ext>
              </a:extLst>
            </p:cNvPr>
            <p:cNvCxnSpPr>
              <a:cxnSpLocks/>
            </p:cNvCxnSpPr>
            <p:nvPr/>
          </p:nvCxnSpPr>
          <p:spPr>
            <a:xfrm>
              <a:off x="9099660" y="1363544"/>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38E21DFB-DF7D-951D-5BAC-AC2AD606C506}"/>
                </a:ext>
              </a:extLst>
            </p:cNvPr>
            <p:cNvCxnSpPr>
              <a:cxnSpLocks/>
            </p:cNvCxnSpPr>
            <p:nvPr/>
          </p:nvCxnSpPr>
          <p:spPr>
            <a:xfrm>
              <a:off x="10812435" y="135899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F13501CA-980F-54B2-D831-8EAB3942D770}"/>
                </a:ext>
              </a:extLst>
            </p:cNvPr>
            <p:cNvCxnSpPr>
              <a:cxnSpLocks/>
            </p:cNvCxnSpPr>
            <p:nvPr/>
          </p:nvCxnSpPr>
          <p:spPr>
            <a:xfrm>
              <a:off x="10821357" y="182138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515C21A2-95E4-6DE3-5E48-A4BA270AE1E9}"/>
                    </a:ext>
                  </a:extLst>
                </p:cNvPr>
                <p:cNvSpPr txBox="1"/>
                <p:nvPr/>
              </p:nvSpPr>
              <p:spPr>
                <a:xfrm>
                  <a:off x="11113803" y="1142884"/>
                  <a:ext cx="496425"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16" name="文本框 115">
                  <a:extLst>
                    <a:ext uri="{FF2B5EF4-FFF2-40B4-BE49-F238E27FC236}">
                      <a16:creationId xmlns:a16="http://schemas.microsoft.com/office/drawing/2014/main" id="{515C21A2-95E4-6DE3-5E48-A4BA270AE1E9}"/>
                    </a:ext>
                  </a:extLst>
                </p:cNvPr>
                <p:cNvSpPr txBox="1">
                  <a:spLocks noRot="1" noChangeAspect="1" noMove="1" noResize="1" noEditPoints="1" noAdjustHandles="1" noChangeArrowheads="1" noChangeShapeType="1" noTextEdit="1"/>
                </p:cNvSpPr>
                <p:nvPr/>
              </p:nvSpPr>
              <p:spPr>
                <a:xfrm>
                  <a:off x="11113803" y="1142884"/>
                  <a:ext cx="496425" cy="510075"/>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79EC6BE-ACBC-C045-B438-DCA5EE1687D8}"/>
                    </a:ext>
                  </a:extLst>
                </p:cNvPr>
                <p:cNvSpPr txBox="1"/>
                <p:nvPr/>
              </p:nvSpPr>
              <p:spPr>
                <a:xfrm>
                  <a:off x="11080865" y="1574684"/>
                  <a:ext cx="490552" cy="516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17" name="文本框 116">
                  <a:extLst>
                    <a:ext uri="{FF2B5EF4-FFF2-40B4-BE49-F238E27FC236}">
                      <a16:creationId xmlns:a16="http://schemas.microsoft.com/office/drawing/2014/main" id="{579EC6BE-ACBC-C045-B438-DCA5EE1687D8}"/>
                    </a:ext>
                  </a:extLst>
                </p:cNvPr>
                <p:cNvSpPr txBox="1">
                  <a:spLocks noRot="1" noChangeAspect="1" noMove="1" noResize="1" noEditPoints="1" noAdjustHandles="1" noChangeArrowheads="1" noChangeShapeType="1" noTextEdit="1"/>
                </p:cNvSpPr>
                <p:nvPr/>
              </p:nvSpPr>
              <p:spPr>
                <a:xfrm>
                  <a:off x="11080865" y="1574684"/>
                  <a:ext cx="490552" cy="516895"/>
                </a:xfrm>
                <a:prstGeom prst="rect">
                  <a:avLst/>
                </a:prstGeom>
                <a:blipFill>
                  <a:blip r:embed="rId10"/>
                  <a:stretch>
                    <a:fillRect t="-3226" r="-11842"/>
                  </a:stretch>
                </a:blipFill>
              </p:spPr>
              <p:txBody>
                <a:bodyPr/>
                <a:lstStyle/>
                <a:p>
                  <a:r>
                    <a:rPr lang="zh-CN" altLang="en-US">
                      <a:noFill/>
                    </a:rPr>
                    <a:t> </a:t>
                  </a:r>
                </a:p>
              </p:txBody>
            </p:sp>
          </mc:Fallback>
        </mc:AlternateContent>
        <p:sp>
          <p:nvSpPr>
            <p:cNvPr id="118" name="矩形 117">
              <a:extLst>
                <a:ext uri="{FF2B5EF4-FFF2-40B4-BE49-F238E27FC236}">
                  <a16:creationId xmlns:a16="http://schemas.microsoft.com/office/drawing/2014/main" id="{F28D8046-04B5-B071-48D1-8B4804C9040D}"/>
                </a:ext>
              </a:extLst>
            </p:cNvPr>
            <p:cNvSpPr/>
            <p:nvPr/>
          </p:nvSpPr>
          <p:spPr>
            <a:xfrm>
              <a:off x="1385517" y="1168180"/>
              <a:ext cx="348510" cy="86805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9" name="矩形 118">
              <a:extLst>
                <a:ext uri="{FF2B5EF4-FFF2-40B4-BE49-F238E27FC236}">
                  <a16:creationId xmlns:a16="http://schemas.microsoft.com/office/drawing/2014/main" id="{A9980C8A-0527-89E7-F479-CE7598D57C4E}"/>
                </a:ext>
              </a:extLst>
            </p:cNvPr>
            <p:cNvSpPr/>
            <p:nvPr/>
          </p:nvSpPr>
          <p:spPr>
            <a:xfrm>
              <a:off x="6239168" y="1135581"/>
              <a:ext cx="348510" cy="86805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120" name="连接符: 肘形 119">
              <a:extLst>
                <a:ext uri="{FF2B5EF4-FFF2-40B4-BE49-F238E27FC236}">
                  <a16:creationId xmlns:a16="http://schemas.microsoft.com/office/drawing/2014/main" id="{693BEF96-E316-56A5-762A-D37D16F46952}"/>
                </a:ext>
              </a:extLst>
            </p:cNvPr>
            <p:cNvCxnSpPr>
              <a:cxnSpLocks/>
            </p:cNvCxnSpPr>
            <p:nvPr/>
          </p:nvCxnSpPr>
          <p:spPr>
            <a:xfrm rot="5400000">
              <a:off x="5370813" y="1585428"/>
              <a:ext cx="555456" cy="1442524"/>
            </a:xfrm>
            <a:prstGeom prst="bentConnector2">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54668B20-E578-09E0-DAC0-27E72E8B063F}"/>
                </a:ext>
              </a:extLst>
            </p:cNvPr>
            <p:cNvCxnSpPr>
              <a:cxnSpLocks/>
            </p:cNvCxnSpPr>
            <p:nvPr/>
          </p:nvCxnSpPr>
          <p:spPr>
            <a:xfrm>
              <a:off x="4964762" y="2578309"/>
              <a:ext cx="0" cy="355135"/>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3A88FA15-F86B-69D4-3CF4-4DEE93504C94}"/>
                </a:ext>
              </a:extLst>
            </p:cNvPr>
            <p:cNvCxnSpPr>
              <a:stCxn id="118" idx="2"/>
            </p:cNvCxnSpPr>
            <p:nvPr/>
          </p:nvCxnSpPr>
          <p:spPr>
            <a:xfrm rot="16200000" flipH="1">
              <a:off x="2521757" y="1074250"/>
              <a:ext cx="542073" cy="2466043"/>
            </a:xfrm>
            <a:prstGeom prst="bentConnector2">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5753350C-B0AC-DDE6-FB7B-2BB3BB7F6D1B}"/>
                </a:ext>
              </a:extLst>
            </p:cNvPr>
            <p:cNvCxnSpPr>
              <a:cxnSpLocks/>
            </p:cNvCxnSpPr>
            <p:nvPr/>
          </p:nvCxnSpPr>
          <p:spPr>
            <a:xfrm>
              <a:off x="4015163" y="2578308"/>
              <a:ext cx="0" cy="355136"/>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27EAB94E-B8BB-D201-1B71-16B711EC5CFC}"/>
                </a:ext>
              </a:extLst>
            </p:cNvPr>
            <p:cNvCxnSpPr>
              <a:cxnSpLocks/>
              <a:stCxn id="118" idx="0"/>
            </p:cNvCxnSpPr>
            <p:nvPr/>
          </p:nvCxnSpPr>
          <p:spPr>
            <a:xfrm rot="5400000" flipH="1" flipV="1">
              <a:off x="6230038" y="-3942044"/>
              <a:ext cx="439959" cy="9780491"/>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AEE8508-6426-4008-E6AD-205BD99C97D7}"/>
                </a:ext>
              </a:extLst>
            </p:cNvPr>
            <p:cNvCxnSpPr>
              <a:cxnSpLocks/>
              <a:endCxn id="116" idx="0"/>
            </p:cNvCxnSpPr>
            <p:nvPr/>
          </p:nvCxnSpPr>
          <p:spPr>
            <a:xfrm>
              <a:off x="11355087" y="728223"/>
              <a:ext cx="6928" cy="41466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4FF97885-D503-FEA0-2A24-E36B6AD5B7DF}"/>
                </a:ext>
              </a:extLst>
            </p:cNvPr>
            <p:cNvCxnSpPr>
              <a:cxnSpLocks/>
              <a:stCxn id="95" idx="2"/>
            </p:cNvCxnSpPr>
            <p:nvPr/>
          </p:nvCxnSpPr>
          <p:spPr>
            <a:xfrm rot="16200000" flipH="1">
              <a:off x="6270514" y="-315219"/>
              <a:ext cx="303634" cy="4941345"/>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3FCE71C-0914-2491-3E6A-BB233D7BB0B3}"/>
                </a:ext>
              </a:extLst>
            </p:cNvPr>
            <p:cNvCxnSpPr>
              <a:stCxn id="109" idx="2"/>
            </p:cNvCxnSpPr>
            <p:nvPr/>
          </p:nvCxnSpPr>
          <p:spPr>
            <a:xfrm>
              <a:off x="8893004" y="1983814"/>
              <a:ext cx="0" cy="31424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AC3BEEB5-475A-3984-F413-338841FBDDA0}"/>
                    </a:ext>
                  </a:extLst>
                </p:cNvPr>
                <p:cNvSpPr txBox="1"/>
                <p:nvPr/>
              </p:nvSpPr>
              <p:spPr>
                <a:xfrm>
                  <a:off x="5954933" y="278666"/>
                  <a:ext cx="693619"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𝑟𝑒𝑐</m:t>
                            </m:r>
                          </m:sub>
                        </m:sSub>
                      </m:oMath>
                    </m:oMathPara>
                  </a14:m>
                  <a:endParaRPr lang="zh-CN" altLang="en-US" dirty="0">
                    <a:latin typeface="Cambria" panose="02040503050406030204" pitchFamily="18" charset="0"/>
                  </a:endParaRPr>
                </a:p>
              </p:txBody>
            </p:sp>
          </mc:Choice>
          <mc:Fallback xmlns="">
            <p:sp>
              <p:nvSpPr>
                <p:cNvPr id="128" name="文本框 127">
                  <a:extLst>
                    <a:ext uri="{FF2B5EF4-FFF2-40B4-BE49-F238E27FC236}">
                      <a16:creationId xmlns:a16="http://schemas.microsoft.com/office/drawing/2014/main" id="{AC3BEEB5-475A-3984-F413-338841FBDDA0}"/>
                    </a:ext>
                  </a:extLst>
                </p:cNvPr>
                <p:cNvSpPr txBox="1">
                  <a:spLocks noRot="1" noChangeAspect="1" noMove="1" noResize="1" noEditPoints="1" noAdjustHandles="1" noChangeArrowheads="1" noChangeShapeType="1" noTextEdit="1"/>
                </p:cNvSpPr>
                <p:nvPr/>
              </p:nvSpPr>
              <p:spPr>
                <a:xfrm>
                  <a:off x="5954933" y="278666"/>
                  <a:ext cx="693619" cy="51007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6A912328-D309-693B-DA78-E0FA507B0E9A}"/>
                    </a:ext>
                  </a:extLst>
                </p:cNvPr>
                <p:cNvSpPr txBox="1"/>
                <p:nvPr/>
              </p:nvSpPr>
              <p:spPr>
                <a:xfrm>
                  <a:off x="6701599" y="2280927"/>
                  <a:ext cx="952739"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𝑙𝑎𝑡𝑒𝑛𝑡</m:t>
                            </m:r>
                          </m:sub>
                        </m:sSub>
                      </m:oMath>
                    </m:oMathPara>
                  </a14:m>
                  <a:endParaRPr lang="zh-CN" altLang="en-US" dirty="0">
                    <a:latin typeface="Cambria" panose="02040503050406030204" pitchFamily="18" charset="0"/>
                  </a:endParaRPr>
                </a:p>
              </p:txBody>
            </p:sp>
          </mc:Choice>
          <mc:Fallback xmlns="">
            <p:sp>
              <p:nvSpPr>
                <p:cNvPr id="129" name="文本框 128">
                  <a:extLst>
                    <a:ext uri="{FF2B5EF4-FFF2-40B4-BE49-F238E27FC236}">
                      <a16:creationId xmlns:a16="http://schemas.microsoft.com/office/drawing/2014/main" id="{6A912328-D309-693B-DA78-E0FA507B0E9A}"/>
                    </a:ext>
                  </a:extLst>
                </p:cNvPr>
                <p:cNvSpPr txBox="1">
                  <a:spLocks noRot="1" noChangeAspect="1" noMove="1" noResize="1" noEditPoints="1" noAdjustHandles="1" noChangeArrowheads="1" noChangeShapeType="1" noTextEdit="1"/>
                </p:cNvSpPr>
                <p:nvPr/>
              </p:nvSpPr>
              <p:spPr>
                <a:xfrm>
                  <a:off x="6701599" y="2280927"/>
                  <a:ext cx="952739" cy="510075"/>
                </a:xfrm>
                <a:prstGeom prst="rect">
                  <a:avLst/>
                </a:prstGeom>
                <a:blipFill>
                  <a:blip r:embed="rId12"/>
                  <a:stretch>
                    <a:fillRect b="-1639"/>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D398241C-921C-23C0-B811-42BC57ED9699}"/>
              </a:ext>
            </a:extLst>
          </p:cNvPr>
          <p:cNvGrpSpPr/>
          <p:nvPr/>
        </p:nvGrpSpPr>
        <p:grpSpPr>
          <a:xfrm>
            <a:off x="2191881" y="4051107"/>
            <a:ext cx="9772210" cy="2350637"/>
            <a:chOff x="1309215" y="3431517"/>
            <a:chExt cx="10292170" cy="3353288"/>
          </a:xfrm>
        </p:grpSpPr>
        <p:grpSp>
          <p:nvGrpSpPr>
            <p:cNvPr id="18" name="组合 17">
              <a:extLst>
                <a:ext uri="{FF2B5EF4-FFF2-40B4-BE49-F238E27FC236}">
                  <a16:creationId xmlns:a16="http://schemas.microsoft.com/office/drawing/2014/main" id="{B06EC3E4-2C1D-2DE7-18F3-530A99426055}"/>
                </a:ext>
              </a:extLst>
            </p:cNvPr>
            <p:cNvGrpSpPr/>
            <p:nvPr/>
          </p:nvGrpSpPr>
          <p:grpSpPr>
            <a:xfrm>
              <a:off x="2102254" y="4143567"/>
              <a:ext cx="1233520" cy="1245793"/>
              <a:chOff x="2172467" y="969632"/>
              <a:chExt cx="1233520" cy="1245793"/>
            </a:xfrm>
          </p:grpSpPr>
          <p:sp>
            <p:nvSpPr>
              <p:cNvPr id="87" name="流程图: 手动操作 86">
                <a:extLst>
                  <a:ext uri="{FF2B5EF4-FFF2-40B4-BE49-F238E27FC236}">
                    <a16:creationId xmlns:a16="http://schemas.microsoft.com/office/drawing/2014/main" id="{980BC4D2-245C-50AE-D76F-F04B438B3349}"/>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88" name="文本框 87">
                <a:extLst>
                  <a:ext uri="{FF2B5EF4-FFF2-40B4-BE49-F238E27FC236}">
                    <a16:creationId xmlns:a16="http://schemas.microsoft.com/office/drawing/2014/main" id="{FC1DF25D-71CE-4C2C-8960-8A9E860342BA}"/>
                  </a:ext>
                </a:extLst>
              </p:cNvPr>
              <p:cNvSpPr txBox="1"/>
              <p:nvPr/>
            </p:nvSpPr>
            <p:spPr>
              <a:xfrm>
                <a:off x="2240283" y="1407864"/>
                <a:ext cx="1082534" cy="482962"/>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9" name="组合 18">
              <a:extLst>
                <a:ext uri="{FF2B5EF4-FFF2-40B4-BE49-F238E27FC236}">
                  <a16:creationId xmlns:a16="http://schemas.microsoft.com/office/drawing/2014/main" id="{EA02F9F7-29EF-FCB2-1CF4-FA93FBBF8B10}"/>
                </a:ext>
              </a:extLst>
            </p:cNvPr>
            <p:cNvGrpSpPr/>
            <p:nvPr/>
          </p:nvGrpSpPr>
          <p:grpSpPr>
            <a:xfrm>
              <a:off x="7045065" y="4128177"/>
              <a:ext cx="1233520" cy="1245793"/>
              <a:chOff x="2172467" y="2607633"/>
              <a:chExt cx="1233520" cy="1245793"/>
            </a:xfrm>
          </p:grpSpPr>
          <p:sp>
            <p:nvSpPr>
              <p:cNvPr id="85" name="流程图: 手动操作 84">
                <a:extLst>
                  <a:ext uri="{FF2B5EF4-FFF2-40B4-BE49-F238E27FC236}">
                    <a16:creationId xmlns:a16="http://schemas.microsoft.com/office/drawing/2014/main" id="{C3F3F0CB-AE55-26BF-1FCA-D348F75F9C8B}"/>
                  </a:ext>
                </a:extLst>
              </p:cNvPr>
              <p:cNvSpPr/>
              <p:nvPr/>
            </p:nvSpPr>
            <p:spPr>
              <a:xfrm rot="16200000">
                <a:off x="2166330" y="2613770"/>
                <a:ext cx="1245793" cy="1233520"/>
              </a:xfrm>
              <a:prstGeom prst="flowChartManualOperation">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6" name="文本框 85">
                <a:extLst>
                  <a:ext uri="{FF2B5EF4-FFF2-40B4-BE49-F238E27FC236}">
                    <a16:creationId xmlns:a16="http://schemas.microsoft.com/office/drawing/2014/main" id="{BF6D2F9D-6275-52D0-BD8C-5B4D5D187D08}"/>
                  </a:ext>
                </a:extLst>
              </p:cNvPr>
              <p:cNvSpPr txBox="1"/>
              <p:nvPr/>
            </p:nvSpPr>
            <p:spPr>
              <a:xfrm>
                <a:off x="2258471" y="3061253"/>
                <a:ext cx="1082534" cy="482962"/>
              </a:xfrm>
              <a:prstGeom prst="rect">
                <a:avLst/>
              </a:prstGeom>
              <a:noFill/>
            </p:spPr>
            <p:txBody>
              <a:bodyPr wrap="none" rtlCol="0">
                <a:spAutoFit/>
              </a:bodyPr>
              <a:lstStyle/>
              <a:p>
                <a:r>
                  <a:rPr lang="fr-CA" altLang="zh-CN" sz="1600" dirty="0">
                    <a:solidFill>
                      <a:schemeClr val="bg2">
                        <a:lumMod val="75000"/>
                      </a:schemeClr>
                    </a:solidFill>
                    <a:latin typeface="Cambria" panose="02040503050406030204" pitchFamily="18" charset="0"/>
                    <a:ea typeface="Cambria" panose="02040503050406030204" pitchFamily="18" charset="0"/>
                  </a:rPr>
                  <a:t>Encodeur</a:t>
                </a:r>
                <a:endParaRPr lang="zh-CN" altLang="en-US" sz="1600" dirty="0">
                  <a:solidFill>
                    <a:schemeClr val="bg2">
                      <a:lumMod val="75000"/>
                    </a:schemeClr>
                  </a:solidFill>
                  <a:latin typeface="Cambria" panose="02040503050406030204" pitchFamily="18" charset="0"/>
                </a:endParaRPr>
              </a:p>
            </p:txBody>
          </p:sp>
        </p:grpSp>
        <p:grpSp>
          <p:nvGrpSpPr>
            <p:cNvPr id="21" name="组合 20">
              <a:extLst>
                <a:ext uri="{FF2B5EF4-FFF2-40B4-BE49-F238E27FC236}">
                  <a16:creationId xmlns:a16="http://schemas.microsoft.com/office/drawing/2014/main" id="{F036A441-D37C-EA09-6FED-DF949670F254}"/>
                </a:ext>
              </a:extLst>
            </p:cNvPr>
            <p:cNvGrpSpPr/>
            <p:nvPr/>
          </p:nvGrpSpPr>
          <p:grpSpPr>
            <a:xfrm>
              <a:off x="4552924" y="4133149"/>
              <a:ext cx="1233520" cy="1245793"/>
              <a:chOff x="4862480" y="959214"/>
              <a:chExt cx="1233520" cy="1245793"/>
            </a:xfrm>
          </p:grpSpPr>
          <p:sp>
            <p:nvSpPr>
              <p:cNvPr id="83" name="流程图: 手动操作 82">
                <a:extLst>
                  <a:ext uri="{FF2B5EF4-FFF2-40B4-BE49-F238E27FC236}">
                    <a16:creationId xmlns:a16="http://schemas.microsoft.com/office/drawing/2014/main" id="{3090CE17-B0E9-D15F-D9EA-0C1A9D49C55C}"/>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4" name="文本框 83">
                <a:extLst>
                  <a:ext uri="{FF2B5EF4-FFF2-40B4-BE49-F238E27FC236}">
                    <a16:creationId xmlns:a16="http://schemas.microsoft.com/office/drawing/2014/main" id="{68FE6F66-864F-76D9-824A-5BDD805CCFA3}"/>
                  </a:ext>
                </a:extLst>
              </p:cNvPr>
              <p:cNvSpPr txBox="1"/>
              <p:nvPr/>
            </p:nvSpPr>
            <p:spPr>
              <a:xfrm>
                <a:off x="4945278" y="1396122"/>
                <a:ext cx="1085911" cy="482962"/>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22" name="组合 21">
              <a:extLst>
                <a:ext uri="{FF2B5EF4-FFF2-40B4-BE49-F238E27FC236}">
                  <a16:creationId xmlns:a16="http://schemas.microsoft.com/office/drawing/2014/main" id="{F2105BBF-A0C1-4956-7478-FBFC44922489}"/>
                </a:ext>
              </a:extLst>
            </p:cNvPr>
            <p:cNvGrpSpPr/>
            <p:nvPr/>
          </p:nvGrpSpPr>
          <p:grpSpPr>
            <a:xfrm>
              <a:off x="9504392" y="4116437"/>
              <a:ext cx="1233520" cy="1245793"/>
              <a:chOff x="4620073" y="2607634"/>
              <a:chExt cx="1233520" cy="1245793"/>
            </a:xfrm>
          </p:grpSpPr>
          <p:sp>
            <p:nvSpPr>
              <p:cNvPr id="81" name="流程图: 手动操作 80">
                <a:extLst>
                  <a:ext uri="{FF2B5EF4-FFF2-40B4-BE49-F238E27FC236}">
                    <a16:creationId xmlns:a16="http://schemas.microsoft.com/office/drawing/2014/main" id="{493E23B7-8D5F-CB18-04F5-C8F41976264C}"/>
                  </a:ext>
                </a:extLst>
              </p:cNvPr>
              <p:cNvSpPr/>
              <p:nvPr/>
            </p:nvSpPr>
            <p:spPr>
              <a:xfrm rot="5400000">
                <a:off x="4613936" y="2613771"/>
                <a:ext cx="1245793" cy="1233520"/>
              </a:xfrm>
              <a:prstGeom prst="flowChartManualOperation">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82" name="文本框 81">
                <a:extLst>
                  <a:ext uri="{FF2B5EF4-FFF2-40B4-BE49-F238E27FC236}">
                    <a16:creationId xmlns:a16="http://schemas.microsoft.com/office/drawing/2014/main" id="{1F82E3F1-C00A-0681-58EE-8C7693E48567}"/>
                  </a:ext>
                </a:extLst>
              </p:cNvPr>
              <p:cNvSpPr txBox="1"/>
              <p:nvPr/>
            </p:nvSpPr>
            <p:spPr>
              <a:xfrm>
                <a:off x="4706077" y="3061252"/>
                <a:ext cx="1085911" cy="482962"/>
              </a:xfrm>
              <a:prstGeom prst="rect">
                <a:avLst/>
              </a:prstGeom>
              <a:noFill/>
            </p:spPr>
            <p:txBody>
              <a:bodyPr wrap="none" rtlCol="0">
                <a:spAutoFit/>
              </a:bodyPr>
              <a:lstStyle/>
              <a:p>
                <a:r>
                  <a:rPr lang="fr-CA" altLang="zh-CN" sz="1600" dirty="0">
                    <a:solidFill>
                      <a:schemeClr val="bg2">
                        <a:lumMod val="75000"/>
                      </a:schemeClr>
                    </a:solidFill>
                    <a:latin typeface="Cambria" panose="02040503050406030204" pitchFamily="18" charset="0"/>
                    <a:ea typeface="Cambria" panose="02040503050406030204" pitchFamily="18" charset="0"/>
                  </a:rPr>
                  <a:t>Décodeur</a:t>
                </a:r>
                <a:endParaRPr lang="zh-CN" altLang="en-US" sz="1600" dirty="0">
                  <a:solidFill>
                    <a:schemeClr val="bg2">
                      <a:lumMod val="75000"/>
                    </a:schemeClr>
                  </a:solidFill>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22A67D2-D68A-8299-9FF8-03820F186E61}"/>
                    </a:ext>
                  </a:extLst>
                </p:cNvPr>
                <p:cNvSpPr txBox="1"/>
                <p:nvPr/>
              </p:nvSpPr>
              <p:spPr>
                <a:xfrm>
                  <a:off x="1342153" y="4295698"/>
                  <a:ext cx="496425"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3" name="文本框 22">
                  <a:extLst>
                    <a:ext uri="{FF2B5EF4-FFF2-40B4-BE49-F238E27FC236}">
                      <a16:creationId xmlns:a16="http://schemas.microsoft.com/office/drawing/2014/main" id="{E22A67D2-D68A-8299-9FF8-03820F186E61}"/>
                    </a:ext>
                  </a:extLst>
                </p:cNvPr>
                <p:cNvSpPr txBox="1">
                  <a:spLocks noRot="1" noChangeAspect="1" noMove="1" noResize="1" noEditPoints="1" noAdjustHandles="1" noChangeArrowheads="1" noChangeShapeType="1" noTextEdit="1"/>
                </p:cNvSpPr>
                <p:nvPr/>
              </p:nvSpPr>
              <p:spPr>
                <a:xfrm>
                  <a:off x="1342153" y="4295698"/>
                  <a:ext cx="496425" cy="52686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CE20442-168C-4F3B-02FB-DBF9214AD9BA}"/>
                    </a:ext>
                  </a:extLst>
                </p:cNvPr>
                <p:cNvSpPr txBox="1"/>
                <p:nvPr/>
              </p:nvSpPr>
              <p:spPr>
                <a:xfrm>
                  <a:off x="1309215" y="4727497"/>
                  <a:ext cx="490552"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4" name="文本框 23">
                  <a:extLst>
                    <a:ext uri="{FF2B5EF4-FFF2-40B4-BE49-F238E27FC236}">
                      <a16:creationId xmlns:a16="http://schemas.microsoft.com/office/drawing/2014/main" id="{4CE20442-168C-4F3B-02FB-DBF9214AD9BA}"/>
                    </a:ext>
                  </a:extLst>
                </p:cNvPr>
                <p:cNvSpPr txBox="1">
                  <a:spLocks noRot="1" noChangeAspect="1" noMove="1" noResize="1" noEditPoints="1" noAdjustHandles="1" noChangeArrowheads="1" noChangeShapeType="1" noTextEdit="1"/>
                </p:cNvSpPr>
                <p:nvPr/>
              </p:nvSpPr>
              <p:spPr>
                <a:xfrm>
                  <a:off x="1309215" y="4727497"/>
                  <a:ext cx="490552" cy="526868"/>
                </a:xfrm>
                <a:prstGeom prst="rect">
                  <a:avLst/>
                </a:prstGeom>
                <a:blipFill>
                  <a:blip r:embed="rId14"/>
                  <a:stretch>
                    <a:fillRect b="-1667"/>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27729F2C-B0C4-B1AE-C743-EF46912FBA94}"/>
                </a:ext>
              </a:extLst>
            </p:cNvPr>
            <p:cNvSpPr/>
            <p:nvPr/>
          </p:nvSpPr>
          <p:spPr>
            <a:xfrm>
              <a:off x="3780188" y="4815537"/>
              <a:ext cx="325256" cy="362035"/>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28" name="直接箭头连接符 27">
              <a:extLst>
                <a:ext uri="{FF2B5EF4-FFF2-40B4-BE49-F238E27FC236}">
                  <a16:creationId xmlns:a16="http://schemas.microsoft.com/office/drawing/2014/main" id="{2C361B45-98F6-DDFB-2E0B-D6D2B1C80684}"/>
                </a:ext>
              </a:extLst>
            </p:cNvPr>
            <p:cNvCxnSpPr>
              <a:cxnSpLocks/>
            </p:cNvCxnSpPr>
            <p:nvPr/>
          </p:nvCxnSpPr>
          <p:spPr>
            <a:xfrm>
              <a:off x="3403156" y="500273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1562E02-B1B6-E968-C4C5-B79E6294B50B}"/>
                </a:ext>
              </a:extLst>
            </p:cNvPr>
            <p:cNvCxnSpPr>
              <a:cxnSpLocks/>
            </p:cNvCxnSpPr>
            <p:nvPr/>
          </p:nvCxnSpPr>
          <p:spPr>
            <a:xfrm>
              <a:off x="4188429" y="5004595"/>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E6A5E28-3659-B63F-AA33-7520A6952BBC}"/>
                </a:ext>
              </a:extLst>
            </p:cNvPr>
            <p:cNvCxnSpPr>
              <a:cxnSpLocks/>
            </p:cNvCxnSpPr>
            <p:nvPr/>
          </p:nvCxnSpPr>
          <p:spPr>
            <a:xfrm>
              <a:off x="1758586" y="4541283"/>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3D4B307-F08B-6D61-2427-6A60C202FE63}"/>
                    </a:ext>
                  </a:extLst>
                </p:cNvPr>
                <p:cNvSpPr txBox="1"/>
                <p:nvPr/>
              </p:nvSpPr>
              <p:spPr>
                <a:xfrm>
                  <a:off x="3695130" y="4310544"/>
                  <a:ext cx="513174"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31" name="文本框 30">
                  <a:extLst>
                    <a:ext uri="{FF2B5EF4-FFF2-40B4-BE49-F238E27FC236}">
                      <a16:creationId xmlns:a16="http://schemas.microsoft.com/office/drawing/2014/main" id="{E3D4B307-F08B-6D61-2427-6A60C202FE63}"/>
                    </a:ext>
                  </a:extLst>
                </p:cNvPr>
                <p:cNvSpPr txBox="1">
                  <a:spLocks noRot="1" noChangeAspect="1" noMove="1" noResize="1" noEditPoints="1" noAdjustHandles="1" noChangeArrowheads="1" noChangeShapeType="1" noTextEdit="1"/>
                </p:cNvSpPr>
                <p:nvPr/>
              </p:nvSpPr>
              <p:spPr>
                <a:xfrm>
                  <a:off x="3695130" y="4310544"/>
                  <a:ext cx="513174" cy="526868"/>
                </a:xfrm>
                <a:prstGeom prst="rect">
                  <a:avLst/>
                </a:prstGeom>
                <a:blipFill>
                  <a:blip r:embed="rId15"/>
                  <a:stretch>
                    <a:fillRect b="-1667"/>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31801EE1-5F25-1C67-0A00-6AF5E6BBA969}"/>
                </a:ext>
              </a:extLst>
            </p:cNvPr>
            <p:cNvCxnSpPr>
              <a:cxnSpLocks/>
            </p:cNvCxnSpPr>
            <p:nvPr/>
          </p:nvCxnSpPr>
          <p:spPr>
            <a:xfrm>
              <a:off x="4157559" y="4543855"/>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A8A806A-4754-DB60-A49B-8BC35269690F}"/>
                </a:ext>
              </a:extLst>
            </p:cNvPr>
            <p:cNvCxnSpPr>
              <a:cxnSpLocks/>
            </p:cNvCxnSpPr>
            <p:nvPr/>
          </p:nvCxnSpPr>
          <p:spPr>
            <a:xfrm>
              <a:off x="5825870" y="4541283"/>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CCE3918-0004-C3E8-E6CD-178289FBEEE7}"/>
                </a:ext>
              </a:extLst>
            </p:cNvPr>
            <p:cNvCxnSpPr>
              <a:cxnSpLocks/>
            </p:cNvCxnSpPr>
            <p:nvPr/>
          </p:nvCxnSpPr>
          <p:spPr>
            <a:xfrm>
              <a:off x="5834792" y="5003665"/>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D52D21D-833E-D6D1-0F8E-969E2CD246BD}"/>
                    </a:ext>
                  </a:extLst>
                </p:cNvPr>
                <p:cNvSpPr txBox="1"/>
                <p:nvPr/>
              </p:nvSpPr>
              <p:spPr>
                <a:xfrm>
                  <a:off x="6176416" y="4323915"/>
                  <a:ext cx="513174"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35" name="文本框 34">
                  <a:extLst>
                    <a:ext uri="{FF2B5EF4-FFF2-40B4-BE49-F238E27FC236}">
                      <a16:creationId xmlns:a16="http://schemas.microsoft.com/office/drawing/2014/main" id="{8D52D21D-833E-D6D1-0F8E-969E2CD246BD}"/>
                    </a:ext>
                  </a:extLst>
                </p:cNvPr>
                <p:cNvSpPr txBox="1">
                  <a:spLocks noRot="1" noChangeAspect="1" noMove="1" noResize="1" noEditPoints="1" noAdjustHandles="1" noChangeArrowheads="1" noChangeShapeType="1" noTextEdit="1"/>
                </p:cNvSpPr>
                <p:nvPr/>
              </p:nvSpPr>
              <p:spPr>
                <a:xfrm>
                  <a:off x="6176416" y="4323915"/>
                  <a:ext cx="513174" cy="52686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7754C2A-E823-2135-1839-B975C4CF8695}"/>
                    </a:ext>
                  </a:extLst>
                </p:cNvPr>
                <p:cNvSpPr txBox="1"/>
                <p:nvPr/>
              </p:nvSpPr>
              <p:spPr>
                <a:xfrm>
                  <a:off x="6169536" y="4739771"/>
                  <a:ext cx="507299" cy="533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36" name="文本框 35">
                  <a:extLst>
                    <a:ext uri="{FF2B5EF4-FFF2-40B4-BE49-F238E27FC236}">
                      <a16:creationId xmlns:a16="http://schemas.microsoft.com/office/drawing/2014/main" id="{A7754C2A-E823-2135-1839-B975C4CF8695}"/>
                    </a:ext>
                  </a:extLst>
                </p:cNvPr>
                <p:cNvSpPr txBox="1">
                  <a:spLocks noRot="1" noChangeAspect="1" noMove="1" noResize="1" noEditPoints="1" noAdjustHandles="1" noChangeArrowheads="1" noChangeShapeType="1" noTextEdit="1"/>
                </p:cNvSpPr>
                <p:nvPr/>
              </p:nvSpPr>
              <p:spPr>
                <a:xfrm>
                  <a:off x="6169536" y="4739771"/>
                  <a:ext cx="507299" cy="533913"/>
                </a:xfrm>
                <a:prstGeom prst="rect">
                  <a:avLst/>
                </a:prstGeom>
                <a:blipFill>
                  <a:blip r:embed="rId17"/>
                  <a:stretch>
                    <a:fillRect t="-3226" r="-10127"/>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844B8728-1A7C-2415-EC8C-4A89F7D57506}"/>
                </a:ext>
              </a:extLst>
            </p:cNvPr>
            <p:cNvGrpSpPr/>
            <p:nvPr/>
          </p:nvGrpSpPr>
          <p:grpSpPr>
            <a:xfrm rot="5400000">
              <a:off x="4289186" y="5576246"/>
              <a:ext cx="614502" cy="1802615"/>
              <a:chOff x="3616105" y="2607690"/>
              <a:chExt cx="1545058" cy="945113"/>
            </a:xfrm>
          </p:grpSpPr>
          <p:sp>
            <p:nvSpPr>
              <p:cNvPr id="79" name="流程图: 延期 78">
                <a:extLst>
                  <a:ext uri="{FF2B5EF4-FFF2-40B4-BE49-F238E27FC236}">
                    <a16:creationId xmlns:a16="http://schemas.microsoft.com/office/drawing/2014/main" id="{23005B13-AFB7-992A-339D-A58DCDF35A73}"/>
                  </a:ext>
                </a:extLst>
              </p:cNvPr>
              <p:cNvSpPr/>
              <p:nvPr/>
            </p:nvSpPr>
            <p:spPr>
              <a:xfrm>
                <a:off x="3616105" y="2637726"/>
                <a:ext cx="1545058" cy="915077"/>
              </a:xfrm>
              <a:prstGeom prst="flowChartDelay">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80" name="文本框 79">
                <a:extLst>
                  <a:ext uri="{FF2B5EF4-FFF2-40B4-BE49-F238E27FC236}">
                    <a16:creationId xmlns:a16="http://schemas.microsoft.com/office/drawing/2014/main" id="{165BD04E-7A44-5503-468C-5571032AA0A1}"/>
                  </a:ext>
                </a:extLst>
              </p:cNvPr>
              <p:cNvSpPr txBox="1"/>
              <p:nvPr/>
            </p:nvSpPr>
            <p:spPr>
              <a:xfrm rot="16200000">
                <a:off x="4063537" y="2442710"/>
                <a:ext cx="884364" cy="1214323"/>
              </a:xfrm>
              <a:prstGeom prst="rect">
                <a:avLst/>
              </a:prstGeom>
              <a:noFill/>
            </p:spPr>
            <p:txBody>
              <a:bodyPr wrap="square" rtlCol="0">
                <a:spAutoFit/>
              </a:bodyPr>
              <a:lstStyle/>
              <a:p>
                <a:r>
                  <a:rPr lang="fr-CA" altLang="zh-CN" sz="1600" dirty="0">
                    <a:solidFill>
                      <a:schemeClr val="bg2">
                        <a:lumMod val="75000"/>
                      </a:schemeClr>
                    </a:solidFill>
                    <a:latin typeface="Cambria" panose="02040503050406030204" pitchFamily="18" charset="0"/>
                    <a:ea typeface="Cambria" panose="02040503050406030204" pitchFamily="18" charset="0"/>
                  </a:rPr>
                  <a:t>Discriminateur</a:t>
                </a:r>
                <a:endParaRPr lang="zh-CN" altLang="en-US" sz="1600" dirty="0">
                  <a:solidFill>
                    <a:schemeClr val="bg2">
                      <a:lumMod val="75000"/>
                    </a:schemeClr>
                  </a:solidFill>
                  <a:latin typeface="Cambria" panose="02040503050406030204" pitchFamily="18" charset="0"/>
                </a:endParaRPr>
              </a:p>
            </p:txBody>
          </p:sp>
        </p:grpSp>
        <p:cxnSp>
          <p:nvCxnSpPr>
            <p:cNvPr id="38" name="直接箭头连接符 37">
              <a:extLst>
                <a:ext uri="{FF2B5EF4-FFF2-40B4-BE49-F238E27FC236}">
                  <a16:creationId xmlns:a16="http://schemas.microsoft.com/office/drawing/2014/main" id="{BAA9D0F7-F073-BBDB-F1BC-D0195DF8B716}"/>
                </a:ext>
              </a:extLst>
            </p:cNvPr>
            <p:cNvCxnSpPr>
              <a:cxnSpLocks/>
            </p:cNvCxnSpPr>
            <p:nvPr/>
          </p:nvCxnSpPr>
          <p:spPr>
            <a:xfrm>
              <a:off x="6655796" y="4537480"/>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5B3ADEBD-33FE-C519-5933-BBDC71FD2AB0}"/>
                </a:ext>
              </a:extLst>
            </p:cNvPr>
            <p:cNvCxnSpPr>
              <a:cxnSpLocks/>
            </p:cNvCxnSpPr>
            <p:nvPr/>
          </p:nvCxnSpPr>
          <p:spPr>
            <a:xfrm>
              <a:off x="6667933" y="5005813"/>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17154AE-83DD-34BF-7707-9A08B884F35F}"/>
                </a:ext>
              </a:extLst>
            </p:cNvPr>
            <p:cNvCxnSpPr>
              <a:cxnSpLocks/>
            </p:cNvCxnSpPr>
            <p:nvPr/>
          </p:nvCxnSpPr>
          <p:spPr>
            <a:xfrm>
              <a:off x="1754968" y="5008392"/>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0C4A3F7B-61D8-87C5-BFF6-0E7FF9EEDFF0}"/>
                </a:ext>
              </a:extLst>
            </p:cNvPr>
            <p:cNvSpPr/>
            <p:nvPr/>
          </p:nvSpPr>
          <p:spPr>
            <a:xfrm>
              <a:off x="8721533" y="4795714"/>
              <a:ext cx="325256" cy="362035"/>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bg2">
                      <a:lumMod val="75000"/>
                    </a:schemeClr>
                  </a:solidFill>
                  <a:latin typeface="Cambria" panose="02040503050406030204" pitchFamily="18" charset="0"/>
                  <a:ea typeface="Cambria" panose="02040503050406030204" pitchFamily="18" charset="0"/>
                </a:rPr>
                <a:t>Z’</a:t>
              </a:r>
              <a:endParaRPr lang="zh-CN" altLang="en-US" sz="1400" dirty="0">
                <a:solidFill>
                  <a:schemeClr val="bg2">
                    <a:lumMod val="75000"/>
                  </a:schemeClr>
                </a:solidFill>
                <a:latin typeface="Cambria" panose="02040503050406030204" pitchFamily="18" charset="0"/>
              </a:endParaRPr>
            </a:p>
          </p:txBody>
        </p:sp>
        <p:cxnSp>
          <p:nvCxnSpPr>
            <p:cNvPr id="42" name="直接箭头连接符 41">
              <a:extLst>
                <a:ext uri="{FF2B5EF4-FFF2-40B4-BE49-F238E27FC236}">
                  <a16:creationId xmlns:a16="http://schemas.microsoft.com/office/drawing/2014/main" id="{FCFB440F-4BC1-E8A7-A058-85085F3C4F6D}"/>
                </a:ext>
              </a:extLst>
            </p:cNvPr>
            <p:cNvCxnSpPr>
              <a:cxnSpLocks/>
            </p:cNvCxnSpPr>
            <p:nvPr/>
          </p:nvCxnSpPr>
          <p:spPr>
            <a:xfrm>
              <a:off x="8306513" y="5009322"/>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510FE85-8E08-1621-1CCC-E3879438727A}"/>
                </a:ext>
              </a:extLst>
            </p:cNvPr>
            <p:cNvCxnSpPr>
              <a:cxnSpLocks/>
            </p:cNvCxnSpPr>
            <p:nvPr/>
          </p:nvCxnSpPr>
          <p:spPr>
            <a:xfrm>
              <a:off x="9106713" y="5004698"/>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11A1C02-B27D-D390-7DFD-C6D9EC4A5E8C}"/>
                    </a:ext>
                  </a:extLst>
                </p:cNvPr>
                <p:cNvSpPr txBox="1"/>
                <p:nvPr/>
              </p:nvSpPr>
              <p:spPr>
                <a:xfrm>
                  <a:off x="8619982" y="4310544"/>
                  <a:ext cx="496425"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2">
                                    <a:lumMod val="75000"/>
                                  </a:schemeClr>
                                </a:solidFill>
                                <a:latin typeface="Cambria Math" panose="02040503050406030204" pitchFamily="18" charset="0"/>
                              </a:rPr>
                            </m:ctrlPr>
                          </m:sSubPr>
                          <m:e>
                            <m:r>
                              <a:rPr lang="en-US" altLang="zh-CN" b="0" i="1" smtClean="0">
                                <a:solidFill>
                                  <a:schemeClr val="bg2">
                                    <a:lumMod val="75000"/>
                                  </a:schemeClr>
                                </a:solidFill>
                                <a:latin typeface="Cambria Math" panose="02040503050406030204" pitchFamily="18" charset="0"/>
                              </a:rPr>
                              <m:t>𝐿</m:t>
                            </m:r>
                          </m:e>
                          <m:sub>
                            <m:r>
                              <a:rPr lang="fr-CA" altLang="zh-CN" b="0" i="1" smtClean="0">
                                <a:solidFill>
                                  <a:schemeClr val="bg2">
                                    <a:lumMod val="75000"/>
                                  </a:schemeClr>
                                </a:solidFill>
                                <a:latin typeface="Cambria Math" panose="02040503050406030204" pitchFamily="18" charset="0"/>
                              </a:rPr>
                              <m:t>𝐴</m:t>
                            </m:r>
                          </m:sub>
                        </m:sSub>
                      </m:oMath>
                    </m:oMathPara>
                  </a14:m>
                  <a:endParaRPr lang="zh-CN" altLang="en-US" dirty="0">
                    <a:solidFill>
                      <a:schemeClr val="bg2">
                        <a:lumMod val="75000"/>
                      </a:schemeClr>
                    </a:solidFill>
                    <a:latin typeface="Cambria" panose="02040503050406030204" pitchFamily="18" charset="0"/>
                  </a:endParaRPr>
                </a:p>
              </p:txBody>
            </p:sp>
          </mc:Choice>
          <mc:Fallback xmlns="">
            <p:sp>
              <p:nvSpPr>
                <p:cNvPr id="44" name="文本框 43">
                  <a:extLst>
                    <a:ext uri="{FF2B5EF4-FFF2-40B4-BE49-F238E27FC236}">
                      <a16:creationId xmlns:a16="http://schemas.microsoft.com/office/drawing/2014/main" id="{E11A1C02-B27D-D390-7DFD-C6D9EC4A5E8C}"/>
                    </a:ext>
                  </a:extLst>
                </p:cNvPr>
                <p:cNvSpPr txBox="1">
                  <a:spLocks noRot="1" noChangeAspect="1" noMove="1" noResize="1" noEditPoints="1" noAdjustHandles="1" noChangeArrowheads="1" noChangeShapeType="1" noTextEdit="1"/>
                </p:cNvSpPr>
                <p:nvPr/>
              </p:nvSpPr>
              <p:spPr>
                <a:xfrm>
                  <a:off x="8619982" y="4310544"/>
                  <a:ext cx="496425" cy="526868"/>
                </a:xfrm>
                <a:prstGeom prst="rect">
                  <a:avLst/>
                </a:prstGeom>
                <a:blipFill>
                  <a:blip r:embed="rId18"/>
                  <a:stretch>
                    <a:fillRect b="-1667"/>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D5089672-F8D3-71B2-BDDE-02B036B0B56E}"/>
                </a:ext>
              </a:extLst>
            </p:cNvPr>
            <p:cNvCxnSpPr>
              <a:cxnSpLocks/>
            </p:cNvCxnSpPr>
            <p:nvPr/>
          </p:nvCxnSpPr>
          <p:spPr>
            <a:xfrm>
              <a:off x="9090817" y="4537479"/>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EF647E8-E272-AAEF-815A-479283424903}"/>
                </a:ext>
              </a:extLst>
            </p:cNvPr>
            <p:cNvCxnSpPr>
              <a:cxnSpLocks/>
            </p:cNvCxnSpPr>
            <p:nvPr/>
          </p:nvCxnSpPr>
          <p:spPr>
            <a:xfrm>
              <a:off x="10803592" y="4532933"/>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55BEF37-B377-0BA6-42EA-EACABA861DC9}"/>
                </a:ext>
              </a:extLst>
            </p:cNvPr>
            <p:cNvCxnSpPr>
              <a:cxnSpLocks/>
            </p:cNvCxnSpPr>
            <p:nvPr/>
          </p:nvCxnSpPr>
          <p:spPr>
            <a:xfrm>
              <a:off x="10812514" y="4995315"/>
              <a:ext cx="343667"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5361F240-F7A3-B89B-64AF-8EF11AE87DB1}"/>
                    </a:ext>
                  </a:extLst>
                </p:cNvPr>
                <p:cNvSpPr txBox="1"/>
                <p:nvPr/>
              </p:nvSpPr>
              <p:spPr>
                <a:xfrm>
                  <a:off x="11104960" y="4315268"/>
                  <a:ext cx="496425"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2">
                                    <a:lumMod val="75000"/>
                                  </a:schemeClr>
                                </a:solidFill>
                                <a:latin typeface="Cambria Math" panose="02040503050406030204" pitchFamily="18" charset="0"/>
                              </a:rPr>
                            </m:ctrlPr>
                          </m:sSubPr>
                          <m:e>
                            <m:r>
                              <a:rPr lang="en-US" altLang="zh-CN" b="0" i="1" smtClean="0">
                                <a:solidFill>
                                  <a:schemeClr val="bg2">
                                    <a:lumMod val="75000"/>
                                  </a:schemeClr>
                                </a:solidFill>
                                <a:latin typeface="Cambria Math" panose="02040503050406030204" pitchFamily="18" charset="0"/>
                              </a:rPr>
                              <m:t>𝐿</m:t>
                            </m:r>
                          </m:e>
                          <m:sub>
                            <m:r>
                              <a:rPr lang="fr-CA" altLang="zh-CN" b="0" i="1" smtClean="0">
                                <a:solidFill>
                                  <a:schemeClr val="bg2">
                                    <a:lumMod val="75000"/>
                                  </a:schemeClr>
                                </a:solidFill>
                                <a:latin typeface="Cambria Math" panose="02040503050406030204" pitchFamily="18" charset="0"/>
                              </a:rPr>
                              <m:t>𝐴</m:t>
                            </m:r>
                          </m:sub>
                        </m:sSub>
                      </m:oMath>
                    </m:oMathPara>
                  </a14:m>
                  <a:endParaRPr lang="zh-CN" altLang="en-US" dirty="0">
                    <a:solidFill>
                      <a:schemeClr val="bg2">
                        <a:lumMod val="75000"/>
                      </a:schemeClr>
                    </a:solidFill>
                    <a:latin typeface="Cambria" panose="02040503050406030204" pitchFamily="18" charset="0"/>
                  </a:endParaRPr>
                </a:p>
              </p:txBody>
            </p:sp>
          </mc:Choice>
          <mc:Fallback xmlns="">
            <p:sp>
              <p:nvSpPr>
                <p:cNvPr id="48" name="文本框 47">
                  <a:extLst>
                    <a:ext uri="{FF2B5EF4-FFF2-40B4-BE49-F238E27FC236}">
                      <a16:creationId xmlns:a16="http://schemas.microsoft.com/office/drawing/2014/main" id="{5361F240-F7A3-B89B-64AF-8EF11AE87DB1}"/>
                    </a:ext>
                  </a:extLst>
                </p:cNvPr>
                <p:cNvSpPr txBox="1">
                  <a:spLocks noRot="1" noChangeAspect="1" noMove="1" noResize="1" noEditPoints="1" noAdjustHandles="1" noChangeArrowheads="1" noChangeShapeType="1" noTextEdit="1"/>
                </p:cNvSpPr>
                <p:nvPr/>
              </p:nvSpPr>
              <p:spPr>
                <a:xfrm>
                  <a:off x="11104960" y="4315268"/>
                  <a:ext cx="496425" cy="52686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84F5B76-E969-8246-5030-E746D050A575}"/>
                    </a:ext>
                  </a:extLst>
                </p:cNvPr>
                <p:cNvSpPr txBox="1"/>
                <p:nvPr/>
              </p:nvSpPr>
              <p:spPr>
                <a:xfrm>
                  <a:off x="11072022" y="4747068"/>
                  <a:ext cx="490552" cy="533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solidFill>
                                  <a:schemeClr val="bg1">
                                    <a:lumMod val="75000"/>
                                  </a:schemeClr>
                                </a:solidFill>
                                <a:latin typeface="Cambria Math" panose="02040503050406030204" pitchFamily="18" charset="0"/>
                              </a:rPr>
                            </m:ctrlPr>
                          </m:sSubPr>
                          <m:e>
                            <m:acc>
                              <m:accPr>
                                <m:chr m:val="̃"/>
                                <m:ctrlPr>
                                  <a:rPr lang="zh-CN" altLang="en-US" i="1">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𝑃</m:t>
                                </m:r>
                              </m:e>
                            </m:acc>
                          </m:e>
                          <m:sub>
                            <m:r>
                              <a:rPr lang="fr-CA" altLang="zh-CN" i="1">
                                <a:solidFill>
                                  <a:schemeClr val="bg1">
                                    <a:lumMod val="75000"/>
                                  </a:schemeClr>
                                </a:solidFill>
                                <a:latin typeface="Cambria Math" panose="02040503050406030204" pitchFamily="18" charset="0"/>
                              </a:rPr>
                              <m:t>𝐴</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49" name="文本框 48">
                  <a:extLst>
                    <a:ext uri="{FF2B5EF4-FFF2-40B4-BE49-F238E27FC236}">
                      <a16:creationId xmlns:a16="http://schemas.microsoft.com/office/drawing/2014/main" id="{984F5B76-E969-8246-5030-E746D050A575}"/>
                    </a:ext>
                  </a:extLst>
                </p:cNvPr>
                <p:cNvSpPr txBox="1">
                  <a:spLocks noRot="1" noChangeAspect="1" noMove="1" noResize="1" noEditPoints="1" noAdjustHandles="1" noChangeArrowheads="1" noChangeShapeType="1" noTextEdit="1"/>
                </p:cNvSpPr>
                <p:nvPr/>
              </p:nvSpPr>
              <p:spPr>
                <a:xfrm>
                  <a:off x="11072022" y="4747068"/>
                  <a:ext cx="490552" cy="533913"/>
                </a:xfrm>
                <a:prstGeom prst="rect">
                  <a:avLst/>
                </a:prstGeom>
                <a:blipFill>
                  <a:blip r:embed="rId20"/>
                  <a:stretch>
                    <a:fillRect t="-3279" r="-10390" b="-1639"/>
                  </a:stretch>
                </a:blipFill>
              </p:spPr>
              <p:txBody>
                <a:bodyPr/>
                <a:lstStyle/>
                <a:p>
                  <a:r>
                    <a:rPr lang="zh-CN" altLang="en-US">
                      <a:noFill/>
                    </a:rPr>
                    <a:t> </a:t>
                  </a:r>
                </a:p>
              </p:txBody>
            </p:sp>
          </mc:Fallback>
        </mc:AlternateContent>
        <p:sp>
          <p:nvSpPr>
            <p:cNvPr id="63" name="矩形 62">
              <a:extLst>
                <a:ext uri="{FF2B5EF4-FFF2-40B4-BE49-F238E27FC236}">
                  <a16:creationId xmlns:a16="http://schemas.microsoft.com/office/drawing/2014/main" id="{A26F413F-E7E6-6D02-48C0-2C1693CAE84A}"/>
                </a:ext>
              </a:extLst>
            </p:cNvPr>
            <p:cNvSpPr/>
            <p:nvPr/>
          </p:nvSpPr>
          <p:spPr>
            <a:xfrm>
              <a:off x="1376674" y="4342115"/>
              <a:ext cx="348510" cy="868056"/>
            </a:xfrm>
            <a:prstGeom prst="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64" name="矩形 63">
              <a:extLst>
                <a:ext uri="{FF2B5EF4-FFF2-40B4-BE49-F238E27FC236}">
                  <a16:creationId xmlns:a16="http://schemas.microsoft.com/office/drawing/2014/main" id="{F66F0540-9376-1E80-D19C-DFD252FDFA3E}"/>
                </a:ext>
              </a:extLst>
            </p:cNvPr>
            <p:cNvSpPr/>
            <p:nvPr/>
          </p:nvSpPr>
          <p:spPr>
            <a:xfrm>
              <a:off x="6230325" y="4309516"/>
              <a:ext cx="348510" cy="868056"/>
            </a:xfrm>
            <a:prstGeom prst="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65" name="连接符: 肘形 64">
              <a:extLst>
                <a:ext uri="{FF2B5EF4-FFF2-40B4-BE49-F238E27FC236}">
                  <a16:creationId xmlns:a16="http://schemas.microsoft.com/office/drawing/2014/main" id="{C973EBB9-B6E1-CB73-88EC-8A5A1927971A}"/>
                </a:ext>
              </a:extLst>
            </p:cNvPr>
            <p:cNvCxnSpPr>
              <a:cxnSpLocks/>
            </p:cNvCxnSpPr>
            <p:nvPr/>
          </p:nvCxnSpPr>
          <p:spPr>
            <a:xfrm rot="5400000">
              <a:off x="5361970" y="4759363"/>
              <a:ext cx="555456" cy="1442524"/>
            </a:xfrm>
            <a:prstGeom prst="bentConnector2">
              <a:avLst/>
            </a:prstGeom>
            <a:solidFill>
              <a:schemeClr val="bg1">
                <a:lumMod val="95000"/>
              </a:schemeClr>
            </a:solidFill>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0B7967A-DFFC-0F93-8221-9210FF5F48D2}"/>
                </a:ext>
              </a:extLst>
            </p:cNvPr>
            <p:cNvCxnSpPr>
              <a:cxnSpLocks/>
            </p:cNvCxnSpPr>
            <p:nvPr/>
          </p:nvCxnSpPr>
          <p:spPr>
            <a:xfrm>
              <a:off x="4955919" y="5752244"/>
              <a:ext cx="0" cy="355135"/>
            </a:xfrm>
            <a:prstGeom prst="straightConnector1">
              <a:avLst/>
            </a:prstGeom>
            <a:solidFill>
              <a:schemeClr val="bg1">
                <a:lumMod val="95000"/>
              </a:schemeClr>
            </a:solidFill>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D6041828-2ECB-333A-1EF7-E21669A6C4B1}"/>
                </a:ext>
              </a:extLst>
            </p:cNvPr>
            <p:cNvCxnSpPr>
              <a:stCxn id="63" idx="2"/>
            </p:cNvCxnSpPr>
            <p:nvPr/>
          </p:nvCxnSpPr>
          <p:spPr>
            <a:xfrm rot="16200000" flipH="1">
              <a:off x="2512914" y="4248185"/>
              <a:ext cx="542073" cy="2466043"/>
            </a:xfrm>
            <a:prstGeom prst="bentConnector2">
              <a:avLst/>
            </a:prstGeom>
            <a:solidFill>
              <a:schemeClr val="bg1">
                <a:lumMod val="95000"/>
              </a:schemeClr>
            </a:solidFill>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FB2A426-E870-6D01-C205-5B2112B6EAAB}"/>
                </a:ext>
              </a:extLst>
            </p:cNvPr>
            <p:cNvCxnSpPr>
              <a:cxnSpLocks/>
            </p:cNvCxnSpPr>
            <p:nvPr/>
          </p:nvCxnSpPr>
          <p:spPr>
            <a:xfrm>
              <a:off x="4006320" y="5752243"/>
              <a:ext cx="0" cy="355136"/>
            </a:xfrm>
            <a:prstGeom prst="straightConnector1">
              <a:avLst/>
            </a:prstGeom>
            <a:solidFill>
              <a:schemeClr val="bg1">
                <a:lumMod val="95000"/>
              </a:schemeClr>
            </a:solidFill>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A3D79C4B-0B4E-4672-D1EF-1EB714CC3EFE}"/>
                </a:ext>
              </a:extLst>
            </p:cNvPr>
            <p:cNvCxnSpPr>
              <a:cxnSpLocks/>
              <a:stCxn id="63" idx="0"/>
            </p:cNvCxnSpPr>
            <p:nvPr/>
          </p:nvCxnSpPr>
          <p:spPr>
            <a:xfrm rot="5400000" flipH="1" flipV="1">
              <a:off x="6221195" y="-768109"/>
              <a:ext cx="439959" cy="9780491"/>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277C82F-8EC0-F1D7-89C1-7D6B2F94D8C7}"/>
                </a:ext>
              </a:extLst>
            </p:cNvPr>
            <p:cNvCxnSpPr>
              <a:cxnSpLocks/>
              <a:endCxn id="48" idx="0"/>
            </p:cNvCxnSpPr>
            <p:nvPr/>
          </p:nvCxnSpPr>
          <p:spPr>
            <a:xfrm>
              <a:off x="11346244" y="3902157"/>
              <a:ext cx="6928" cy="413112"/>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728CBD49-6ECF-A1F6-458F-E8689C4536FE}"/>
                </a:ext>
              </a:extLst>
            </p:cNvPr>
            <p:cNvCxnSpPr>
              <a:cxnSpLocks/>
              <a:stCxn id="27" idx="2"/>
            </p:cNvCxnSpPr>
            <p:nvPr/>
          </p:nvCxnSpPr>
          <p:spPr>
            <a:xfrm rot="16200000" flipH="1">
              <a:off x="6261671" y="2858716"/>
              <a:ext cx="303634" cy="4941345"/>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74095CE-A5FB-5482-6ADE-04EC7EA2F32C}"/>
                </a:ext>
              </a:extLst>
            </p:cNvPr>
            <p:cNvCxnSpPr>
              <a:stCxn id="41" idx="2"/>
            </p:cNvCxnSpPr>
            <p:nvPr/>
          </p:nvCxnSpPr>
          <p:spPr>
            <a:xfrm>
              <a:off x="8884161" y="5157749"/>
              <a:ext cx="0" cy="31424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0822C212-139F-60F7-5EDB-8B3B9754053A}"/>
                    </a:ext>
                  </a:extLst>
                </p:cNvPr>
                <p:cNvSpPr txBox="1"/>
                <p:nvPr/>
              </p:nvSpPr>
              <p:spPr>
                <a:xfrm>
                  <a:off x="5953808" y="3431517"/>
                  <a:ext cx="693619"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2">
                                    <a:lumMod val="75000"/>
                                  </a:schemeClr>
                                </a:solidFill>
                                <a:latin typeface="Cambria Math" panose="02040503050406030204" pitchFamily="18" charset="0"/>
                                <a:ea typeface="Cambria Math" panose="02040503050406030204" pitchFamily="18" charset="0"/>
                              </a:rPr>
                            </m:ctrlPr>
                          </m:sSubPr>
                          <m:e>
                            <m:r>
                              <a:rPr lang="en-US" altLang="zh-CN" i="1" smtClean="0">
                                <a:solidFill>
                                  <a:schemeClr val="bg2">
                                    <a:lumMod val="75000"/>
                                  </a:schemeClr>
                                </a:solidFill>
                                <a:latin typeface="Cambria Math" panose="02040503050406030204" pitchFamily="18" charset="0"/>
                                <a:ea typeface="Cambria Math" panose="02040503050406030204" pitchFamily="18" charset="0"/>
                              </a:rPr>
                              <m:t>ℒ</m:t>
                            </m:r>
                          </m:e>
                          <m:sub>
                            <m:r>
                              <a:rPr lang="fr-CA" altLang="zh-CN" b="0" i="1" smtClean="0">
                                <a:solidFill>
                                  <a:schemeClr val="bg2">
                                    <a:lumMod val="75000"/>
                                  </a:schemeClr>
                                </a:solidFill>
                                <a:latin typeface="Cambria Math" panose="02040503050406030204" pitchFamily="18" charset="0"/>
                                <a:ea typeface="Cambria Math" panose="02040503050406030204" pitchFamily="18" charset="0"/>
                              </a:rPr>
                              <m:t>𝑟𝑒𝑐</m:t>
                            </m:r>
                          </m:sub>
                        </m:sSub>
                      </m:oMath>
                    </m:oMathPara>
                  </a14:m>
                  <a:endParaRPr lang="zh-CN" altLang="en-US" dirty="0">
                    <a:solidFill>
                      <a:schemeClr val="bg2">
                        <a:lumMod val="75000"/>
                      </a:schemeClr>
                    </a:solidFill>
                    <a:latin typeface="Cambria" panose="02040503050406030204" pitchFamily="18" charset="0"/>
                  </a:endParaRPr>
                </a:p>
              </p:txBody>
            </p:sp>
          </mc:Choice>
          <mc:Fallback xmlns="">
            <p:sp>
              <p:nvSpPr>
                <p:cNvPr id="73" name="文本框 72">
                  <a:extLst>
                    <a:ext uri="{FF2B5EF4-FFF2-40B4-BE49-F238E27FC236}">
                      <a16:creationId xmlns:a16="http://schemas.microsoft.com/office/drawing/2014/main" id="{0822C212-139F-60F7-5EDB-8B3B9754053A}"/>
                    </a:ext>
                  </a:extLst>
                </p:cNvPr>
                <p:cNvSpPr txBox="1">
                  <a:spLocks noRot="1" noChangeAspect="1" noMove="1" noResize="1" noEditPoints="1" noAdjustHandles="1" noChangeArrowheads="1" noChangeShapeType="1" noTextEdit="1"/>
                </p:cNvSpPr>
                <p:nvPr/>
              </p:nvSpPr>
              <p:spPr>
                <a:xfrm>
                  <a:off x="5953808" y="3431517"/>
                  <a:ext cx="693619" cy="52686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FD3D92D-A603-64B3-D33F-4D0FE1FE7FCB}"/>
                    </a:ext>
                  </a:extLst>
                </p:cNvPr>
                <p:cNvSpPr txBox="1"/>
                <p:nvPr/>
              </p:nvSpPr>
              <p:spPr>
                <a:xfrm>
                  <a:off x="6692756" y="5454863"/>
                  <a:ext cx="952739" cy="526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2">
                                    <a:lumMod val="75000"/>
                                  </a:schemeClr>
                                </a:solidFill>
                                <a:latin typeface="Cambria Math" panose="02040503050406030204" pitchFamily="18" charset="0"/>
                                <a:ea typeface="Cambria Math" panose="02040503050406030204" pitchFamily="18" charset="0"/>
                              </a:rPr>
                            </m:ctrlPr>
                          </m:sSubPr>
                          <m:e>
                            <m:r>
                              <a:rPr lang="en-US" altLang="zh-CN" i="1" smtClean="0">
                                <a:solidFill>
                                  <a:schemeClr val="bg2">
                                    <a:lumMod val="75000"/>
                                  </a:schemeClr>
                                </a:solidFill>
                                <a:latin typeface="Cambria Math" panose="02040503050406030204" pitchFamily="18" charset="0"/>
                                <a:ea typeface="Cambria Math" panose="02040503050406030204" pitchFamily="18" charset="0"/>
                              </a:rPr>
                              <m:t>ℒ</m:t>
                            </m:r>
                          </m:e>
                          <m:sub>
                            <m:r>
                              <a:rPr lang="fr-CA" altLang="zh-CN" b="0" i="1" smtClean="0">
                                <a:solidFill>
                                  <a:schemeClr val="bg2">
                                    <a:lumMod val="75000"/>
                                  </a:schemeClr>
                                </a:solidFill>
                                <a:latin typeface="Cambria Math" panose="02040503050406030204" pitchFamily="18" charset="0"/>
                                <a:ea typeface="Cambria Math" panose="02040503050406030204" pitchFamily="18" charset="0"/>
                              </a:rPr>
                              <m:t>𝑙𝑎𝑡𝑒𝑛𝑡</m:t>
                            </m:r>
                          </m:sub>
                        </m:sSub>
                      </m:oMath>
                    </m:oMathPara>
                  </a14:m>
                  <a:endParaRPr lang="zh-CN" altLang="en-US" dirty="0">
                    <a:solidFill>
                      <a:schemeClr val="bg2">
                        <a:lumMod val="75000"/>
                      </a:schemeClr>
                    </a:solidFill>
                    <a:latin typeface="Cambria" panose="02040503050406030204" pitchFamily="18" charset="0"/>
                  </a:endParaRPr>
                </a:p>
              </p:txBody>
            </p:sp>
          </mc:Choice>
          <mc:Fallback xmlns="">
            <p:sp>
              <p:nvSpPr>
                <p:cNvPr id="77" name="文本框 76">
                  <a:extLst>
                    <a:ext uri="{FF2B5EF4-FFF2-40B4-BE49-F238E27FC236}">
                      <a16:creationId xmlns:a16="http://schemas.microsoft.com/office/drawing/2014/main" id="{9FD3D92D-A603-64B3-D33F-4D0FE1FE7FCB}"/>
                    </a:ext>
                  </a:extLst>
                </p:cNvPr>
                <p:cNvSpPr txBox="1">
                  <a:spLocks noRot="1" noChangeAspect="1" noMove="1" noResize="1" noEditPoints="1" noAdjustHandles="1" noChangeArrowheads="1" noChangeShapeType="1" noTextEdit="1"/>
                </p:cNvSpPr>
                <p:nvPr/>
              </p:nvSpPr>
              <p:spPr>
                <a:xfrm>
                  <a:off x="6692756" y="5454863"/>
                  <a:ext cx="952739" cy="526868"/>
                </a:xfrm>
                <a:prstGeom prst="rect">
                  <a:avLst/>
                </a:prstGeom>
                <a:blipFill>
                  <a:blip r:embed="rId22"/>
                  <a:stretch>
                    <a:fillRect b="-1639"/>
                  </a:stretch>
                </a:blipFill>
              </p:spPr>
              <p:txBody>
                <a:bodyPr/>
                <a:lstStyle/>
                <a:p>
                  <a:r>
                    <a:rPr lang="zh-CN" altLang="en-US">
                      <a:noFill/>
                    </a:rPr>
                    <a:t> </a:t>
                  </a:r>
                </a:p>
              </p:txBody>
            </p:sp>
          </mc:Fallback>
        </mc:AlternateContent>
      </p:grpSp>
      <p:sp>
        <p:nvSpPr>
          <p:cNvPr id="16" name="文本框 15">
            <a:extLst>
              <a:ext uri="{FF2B5EF4-FFF2-40B4-BE49-F238E27FC236}">
                <a16:creationId xmlns:a16="http://schemas.microsoft.com/office/drawing/2014/main" id="{6C9CACC2-D6CC-D9ED-A449-862A1417DC36}"/>
              </a:ext>
            </a:extLst>
          </p:cNvPr>
          <p:cNvSpPr txBox="1"/>
          <p:nvPr/>
        </p:nvSpPr>
        <p:spPr>
          <a:xfrm>
            <a:off x="2283907" y="3317745"/>
            <a:ext cx="1832152" cy="338554"/>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(a) </a:t>
            </a:r>
            <a:r>
              <a:rPr lang="en-US" altLang="zh-CN" sz="1600" dirty="0" err="1">
                <a:latin typeface="Cambria" panose="02040503050406030204" pitchFamily="18" charset="0"/>
                <a:ea typeface="Cambria" panose="02040503050406030204" pitchFamily="18" charset="0"/>
              </a:rPr>
              <a:t>Entra</a:t>
            </a:r>
            <a:r>
              <a:rPr lang="fr-CA" altLang="zh-CN" sz="1600" dirty="0">
                <a:latin typeface="Cambria" panose="02040503050406030204" pitchFamily="18" charset="0"/>
                <a:ea typeface="Cambria" panose="02040503050406030204" pitchFamily="18" charset="0"/>
              </a:rPr>
              <a:t>î</a:t>
            </a:r>
            <a:r>
              <a:rPr lang="en-US" altLang="zh-CN" sz="1600" dirty="0" err="1">
                <a:latin typeface="Cambria" panose="02040503050406030204" pitchFamily="18" charset="0"/>
                <a:ea typeface="Cambria" panose="02040503050406030204" pitchFamily="18" charset="0"/>
              </a:rPr>
              <a:t>nement</a:t>
            </a:r>
            <a:endParaRPr lang="zh-CN" altLang="en-US" sz="1600" dirty="0">
              <a:latin typeface="Cambria" panose="02040503050406030204" pitchFamily="18" charset="0"/>
            </a:endParaRPr>
          </a:p>
        </p:txBody>
      </p:sp>
      <p:sp>
        <p:nvSpPr>
          <p:cNvPr id="17" name="文本框 16">
            <a:extLst>
              <a:ext uri="{FF2B5EF4-FFF2-40B4-BE49-F238E27FC236}">
                <a16:creationId xmlns:a16="http://schemas.microsoft.com/office/drawing/2014/main" id="{DAC83862-0BB4-EA2A-9D51-4108448E189D}"/>
              </a:ext>
            </a:extLst>
          </p:cNvPr>
          <p:cNvSpPr txBox="1"/>
          <p:nvPr/>
        </p:nvSpPr>
        <p:spPr>
          <a:xfrm>
            <a:off x="2349857" y="6166232"/>
            <a:ext cx="1268777" cy="338554"/>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(b) Test</a:t>
            </a:r>
            <a:endParaRPr lang="zh-CN" altLang="en-US" sz="1600" dirty="0">
              <a:latin typeface="Cambria" panose="02040503050406030204" pitchFamily="18" charset="0"/>
            </a:endParaRPr>
          </a:p>
        </p:txBody>
      </p:sp>
      <p:sp>
        <p:nvSpPr>
          <p:cNvPr id="13" name="文本框 12">
            <a:extLst>
              <a:ext uri="{FF2B5EF4-FFF2-40B4-BE49-F238E27FC236}">
                <a16:creationId xmlns:a16="http://schemas.microsoft.com/office/drawing/2014/main" id="{60FB0F14-E5FD-E27E-9AF9-CF9B25072857}"/>
              </a:ext>
            </a:extLst>
          </p:cNvPr>
          <p:cNvSpPr txBox="1"/>
          <p:nvPr/>
        </p:nvSpPr>
        <p:spPr>
          <a:xfrm>
            <a:off x="2349857" y="1101748"/>
            <a:ext cx="1656544" cy="369332"/>
          </a:xfrm>
          <a:prstGeom prst="rect">
            <a:avLst/>
          </a:prstGeom>
          <a:noFill/>
        </p:spPr>
        <p:txBody>
          <a:bodyPr wrap="none" rtlCol="0">
            <a:spAutoFit/>
          </a:bodyPr>
          <a:lstStyle/>
          <a:p>
            <a:r>
              <a:rPr lang="fr-CA" altLang="zh-CN" b="1" dirty="0">
                <a:latin typeface="Cambria" panose="02040503050406030204" pitchFamily="18" charset="0"/>
                <a:ea typeface="Cambria" panose="02040503050406030204" pitchFamily="18" charset="0"/>
              </a:rPr>
              <a:t>Réseau Cycle: </a:t>
            </a:r>
            <a:endParaRPr lang="zh-CN" altLang="en-US" b="1" dirty="0">
              <a:latin typeface="Cambria" panose="02040503050406030204" pitchFamily="18" charset="0"/>
            </a:endParaRPr>
          </a:p>
        </p:txBody>
      </p:sp>
    </p:spTree>
    <p:extLst>
      <p:ext uri="{BB962C8B-B14F-4D97-AF65-F5344CB8AC3E}">
        <p14:creationId xmlns:p14="http://schemas.microsoft.com/office/powerpoint/2010/main" val="41455672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749124" y="255806"/>
            <a:ext cx="230717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Architecture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5" name="文本框 24">
            <a:extLst>
              <a:ext uri="{FF2B5EF4-FFF2-40B4-BE49-F238E27FC236}">
                <a16:creationId xmlns:a16="http://schemas.microsoft.com/office/drawing/2014/main" id="{896AD3B4-3DDD-5B20-1A4E-6EBC9083709E}"/>
              </a:ext>
            </a:extLst>
          </p:cNvPr>
          <p:cNvSpPr txBox="1"/>
          <p:nvPr/>
        </p:nvSpPr>
        <p:spPr>
          <a:xfrm>
            <a:off x="2329737" y="1052653"/>
            <a:ext cx="3359509" cy="369332"/>
          </a:xfrm>
          <a:prstGeom prst="rect">
            <a:avLst/>
          </a:prstGeom>
          <a:noFill/>
        </p:spPr>
        <p:txBody>
          <a:bodyPr wrap="none" rtlCol="0">
            <a:spAutoFit/>
          </a:bodyPr>
          <a:lstStyle/>
          <a:p>
            <a:r>
              <a:rPr lang="fr-CA" altLang="zh-CN" b="1" dirty="0">
                <a:latin typeface="Cambria" panose="02040503050406030204" pitchFamily="18" charset="0"/>
                <a:ea typeface="Cambria" panose="02040503050406030204" pitchFamily="18" charset="0"/>
              </a:rPr>
              <a:t>Réseau d’encodeur décodeur: </a:t>
            </a:r>
            <a:endParaRPr lang="zh-CN" altLang="en-US" b="1" dirty="0">
              <a:latin typeface="Cambria" panose="02040503050406030204" pitchFamily="18" charset="0"/>
            </a:endParaRPr>
          </a:p>
        </p:txBody>
      </p:sp>
      <p:grpSp>
        <p:nvGrpSpPr>
          <p:cNvPr id="26" name="组合 25">
            <a:extLst>
              <a:ext uri="{FF2B5EF4-FFF2-40B4-BE49-F238E27FC236}">
                <a16:creationId xmlns:a16="http://schemas.microsoft.com/office/drawing/2014/main" id="{4A57E85E-1B07-F740-36F4-1A4EE77B8B81}"/>
              </a:ext>
            </a:extLst>
          </p:cNvPr>
          <p:cNvGrpSpPr/>
          <p:nvPr/>
        </p:nvGrpSpPr>
        <p:grpSpPr>
          <a:xfrm>
            <a:off x="2248457" y="1291126"/>
            <a:ext cx="5426197" cy="3009063"/>
            <a:chOff x="-9927" y="985515"/>
            <a:chExt cx="5923412" cy="3259375"/>
          </a:xfrm>
        </p:grpSpPr>
        <p:grpSp>
          <p:nvGrpSpPr>
            <p:cNvPr id="177" name="组合 176">
              <a:extLst>
                <a:ext uri="{FF2B5EF4-FFF2-40B4-BE49-F238E27FC236}">
                  <a16:creationId xmlns:a16="http://schemas.microsoft.com/office/drawing/2014/main" id="{0560BC8A-1498-21AF-42B5-88AC122E7853}"/>
                </a:ext>
              </a:extLst>
            </p:cNvPr>
            <p:cNvGrpSpPr/>
            <p:nvPr/>
          </p:nvGrpSpPr>
          <p:grpSpPr>
            <a:xfrm>
              <a:off x="737033" y="1509648"/>
              <a:ext cx="1233754" cy="974045"/>
              <a:chOff x="2172467" y="969632"/>
              <a:chExt cx="1309861" cy="1245793"/>
            </a:xfrm>
          </p:grpSpPr>
          <p:sp>
            <p:nvSpPr>
              <p:cNvPr id="227" name="流程图: 手动操作 226">
                <a:extLst>
                  <a:ext uri="{FF2B5EF4-FFF2-40B4-BE49-F238E27FC236}">
                    <a16:creationId xmlns:a16="http://schemas.microsoft.com/office/drawing/2014/main" id="{B65C64FC-F588-E8FD-1DC3-05469304846C}"/>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228" name="文本框 227">
                <a:extLst>
                  <a:ext uri="{FF2B5EF4-FFF2-40B4-BE49-F238E27FC236}">
                    <a16:creationId xmlns:a16="http://schemas.microsoft.com/office/drawing/2014/main" id="{CE661F18-B3CA-5C54-DF2C-2FFF6D0C4702}"/>
                  </a:ext>
                </a:extLst>
              </p:cNvPr>
              <p:cNvSpPr txBox="1"/>
              <p:nvPr/>
            </p:nvSpPr>
            <p:spPr>
              <a:xfrm>
                <a:off x="2240283" y="1407865"/>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78" name="组合 177">
              <a:extLst>
                <a:ext uri="{FF2B5EF4-FFF2-40B4-BE49-F238E27FC236}">
                  <a16:creationId xmlns:a16="http://schemas.microsoft.com/office/drawing/2014/main" id="{C78254D2-94F2-D210-2FA0-E25618873207}"/>
                </a:ext>
              </a:extLst>
            </p:cNvPr>
            <p:cNvGrpSpPr/>
            <p:nvPr/>
          </p:nvGrpSpPr>
          <p:grpSpPr>
            <a:xfrm>
              <a:off x="737035" y="2600930"/>
              <a:ext cx="1250886" cy="974045"/>
              <a:chOff x="2172467" y="2607633"/>
              <a:chExt cx="1328049" cy="1245793"/>
            </a:xfrm>
          </p:grpSpPr>
          <p:sp>
            <p:nvSpPr>
              <p:cNvPr id="225" name="流程图: 手动操作 224">
                <a:extLst>
                  <a:ext uri="{FF2B5EF4-FFF2-40B4-BE49-F238E27FC236}">
                    <a16:creationId xmlns:a16="http://schemas.microsoft.com/office/drawing/2014/main" id="{D896A71C-9762-2843-52B4-4D1447F36C4F}"/>
                  </a:ext>
                </a:extLst>
              </p:cNvPr>
              <p:cNvSpPr/>
              <p:nvPr/>
            </p:nvSpPr>
            <p:spPr>
              <a:xfrm rot="16200000">
                <a:off x="2166330" y="2613770"/>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26" name="文本框 225">
                <a:extLst>
                  <a:ext uri="{FF2B5EF4-FFF2-40B4-BE49-F238E27FC236}">
                    <a16:creationId xmlns:a16="http://schemas.microsoft.com/office/drawing/2014/main" id="{25D426CD-72D7-F1C9-064D-47D08B6B4666}"/>
                  </a:ext>
                </a:extLst>
              </p:cNvPr>
              <p:cNvSpPr txBox="1"/>
              <p:nvPr/>
            </p:nvSpPr>
            <p:spPr>
              <a:xfrm>
                <a:off x="2258471" y="3061253"/>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79" name="组合 178">
              <a:extLst>
                <a:ext uri="{FF2B5EF4-FFF2-40B4-BE49-F238E27FC236}">
                  <a16:creationId xmlns:a16="http://schemas.microsoft.com/office/drawing/2014/main" id="{55531A02-E0B9-FAE8-4590-20C6FDF38934}"/>
                </a:ext>
              </a:extLst>
            </p:cNvPr>
            <p:cNvGrpSpPr/>
            <p:nvPr/>
          </p:nvGrpSpPr>
          <p:grpSpPr>
            <a:xfrm>
              <a:off x="3095572" y="2575620"/>
              <a:ext cx="1251515" cy="974045"/>
              <a:chOff x="4862480" y="959214"/>
              <a:chExt cx="1328717" cy="1245793"/>
            </a:xfrm>
          </p:grpSpPr>
          <p:sp>
            <p:nvSpPr>
              <p:cNvPr id="223" name="流程图: 手动操作 222">
                <a:extLst>
                  <a:ext uri="{FF2B5EF4-FFF2-40B4-BE49-F238E27FC236}">
                    <a16:creationId xmlns:a16="http://schemas.microsoft.com/office/drawing/2014/main" id="{F401D432-80A0-28F2-A07A-7A15293B393C}"/>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24" name="文本框 223">
                <a:extLst>
                  <a:ext uri="{FF2B5EF4-FFF2-40B4-BE49-F238E27FC236}">
                    <a16:creationId xmlns:a16="http://schemas.microsoft.com/office/drawing/2014/main" id="{D886342C-128E-5D6F-B1C1-44F3292556BB}"/>
                  </a:ext>
                </a:extLst>
              </p:cNvPr>
              <p:cNvSpPr txBox="1"/>
              <p:nvPr/>
            </p:nvSpPr>
            <p:spPr>
              <a:xfrm>
                <a:off x="4945278" y="1396122"/>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180" name="组合 179">
              <a:extLst>
                <a:ext uri="{FF2B5EF4-FFF2-40B4-BE49-F238E27FC236}">
                  <a16:creationId xmlns:a16="http://schemas.microsoft.com/office/drawing/2014/main" id="{935AB9ED-FC7D-A897-E7E9-0ECC6A12D97F}"/>
                </a:ext>
              </a:extLst>
            </p:cNvPr>
            <p:cNvGrpSpPr/>
            <p:nvPr/>
          </p:nvGrpSpPr>
          <p:grpSpPr>
            <a:xfrm>
              <a:off x="3090602" y="1488436"/>
              <a:ext cx="1254535" cy="974045"/>
              <a:chOff x="4620073" y="2607634"/>
              <a:chExt cx="1331923" cy="1245793"/>
            </a:xfrm>
          </p:grpSpPr>
          <p:sp>
            <p:nvSpPr>
              <p:cNvPr id="221" name="流程图: 手动操作 220">
                <a:extLst>
                  <a:ext uri="{FF2B5EF4-FFF2-40B4-BE49-F238E27FC236}">
                    <a16:creationId xmlns:a16="http://schemas.microsoft.com/office/drawing/2014/main" id="{B9D267A2-D152-857D-E7B2-327269BEE954}"/>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22" name="文本框 221">
                <a:extLst>
                  <a:ext uri="{FF2B5EF4-FFF2-40B4-BE49-F238E27FC236}">
                    <a16:creationId xmlns:a16="http://schemas.microsoft.com/office/drawing/2014/main" id="{2525AE36-6657-65EA-620B-C39AE4F8A9F4}"/>
                  </a:ext>
                </a:extLst>
              </p:cNvPr>
              <p:cNvSpPr txBox="1"/>
              <p:nvPr/>
            </p:nvSpPr>
            <p:spPr>
              <a:xfrm>
                <a:off x="4706077" y="3061253"/>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66E93080-A4E0-1A5A-F2A2-CC53414C3040}"/>
                    </a:ext>
                  </a:extLst>
                </p:cNvPr>
                <p:cNvSpPr txBox="1"/>
                <p:nvPr/>
              </p:nvSpPr>
              <p:spPr>
                <a:xfrm>
                  <a:off x="21097" y="1666628"/>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1" name="文本框 180">
                  <a:extLst>
                    <a:ext uri="{FF2B5EF4-FFF2-40B4-BE49-F238E27FC236}">
                      <a16:creationId xmlns:a16="http://schemas.microsoft.com/office/drawing/2014/main" id="{66E93080-A4E0-1A5A-F2A2-CC53414C3040}"/>
                    </a:ext>
                  </a:extLst>
                </p:cNvPr>
                <p:cNvSpPr txBox="1">
                  <a:spLocks noRot="1" noChangeAspect="1" noMove="1" noResize="1" noEditPoints="1" noAdjustHandles="1" noChangeArrowheads="1" noChangeShapeType="1" noTextEdit="1"/>
                </p:cNvSpPr>
                <p:nvPr/>
              </p:nvSpPr>
              <p:spPr>
                <a:xfrm>
                  <a:off x="21097" y="1666628"/>
                  <a:ext cx="536481" cy="4000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5B42DFB6-619B-B3BF-AE28-629EB46056E8}"/>
                    </a:ext>
                  </a:extLst>
                </p:cNvPr>
                <p:cNvSpPr txBox="1"/>
                <p:nvPr/>
              </p:nvSpPr>
              <p:spPr>
                <a:xfrm>
                  <a:off x="-9927" y="2004238"/>
                  <a:ext cx="530132"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2" name="文本框 181">
                  <a:extLst>
                    <a:ext uri="{FF2B5EF4-FFF2-40B4-BE49-F238E27FC236}">
                      <a16:creationId xmlns:a16="http://schemas.microsoft.com/office/drawing/2014/main" id="{5B42DFB6-619B-B3BF-AE28-629EB46056E8}"/>
                    </a:ext>
                  </a:extLst>
                </p:cNvPr>
                <p:cNvSpPr txBox="1">
                  <a:spLocks noRot="1" noChangeAspect="1" noMove="1" noResize="1" noEditPoints="1" noAdjustHandles="1" noChangeArrowheads="1" noChangeShapeType="1" noTextEdit="1"/>
                </p:cNvSpPr>
                <p:nvPr/>
              </p:nvSpPr>
              <p:spPr>
                <a:xfrm>
                  <a:off x="-9927" y="2004238"/>
                  <a:ext cx="530132" cy="400055"/>
                </a:xfrm>
                <a:prstGeom prst="rect">
                  <a:avLst/>
                </a:prstGeom>
                <a:blipFill>
                  <a:blip r:embed="rId4"/>
                  <a:stretch>
                    <a:fillRect/>
                  </a:stretch>
                </a:blipFill>
              </p:spPr>
              <p:txBody>
                <a:bodyPr/>
                <a:lstStyle/>
                <a:p>
                  <a:r>
                    <a:rPr lang="zh-CN" altLang="en-US">
                      <a:noFill/>
                    </a:rPr>
                    <a:t> </a:t>
                  </a:r>
                </a:p>
              </p:txBody>
            </p:sp>
          </mc:Fallback>
        </mc:AlternateContent>
        <p:sp>
          <p:nvSpPr>
            <p:cNvPr id="183" name="矩形 182">
              <a:extLst>
                <a:ext uri="{FF2B5EF4-FFF2-40B4-BE49-F238E27FC236}">
                  <a16:creationId xmlns:a16="http://schemas.microsoft.com/office/drawing/2014/main" id="{761D4B8B-76BA-DF64-1CF5-7EC5D4341588}"/>
                </a:ext>
              </a:extLst>
            </p:cNvPr>
            <p:cNvSpPr/>
            <p:nvPr/>
          </p:nvSpPr>
          <p:spPr>
            <a:xfrm>
              <a:off x="2353227" y="2733233"/>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84" name="直接箭头连接符 183">
              <a:extLst>
                <a:ext uri="{FF2B5EF4-FFF2-40B4-BE49-F238E27FC236}">
                  <a16:creationId xmlns:a16="http://schemas.microsoft.com/office/drawing/2014/main" id="{2C97CA80-7545-2120-BD96-2AB074204BB7}"/>
                </a:ext>
              </a:extLst>
            </p:cNvPr>
            <p:cNvCxnSpPr>
              <a:cxnSpLocks/>
            </p:cNvCxnSpPr>
            <p:nvPr/>
          </p:nvCxnSpPr>
          <p:spPr>
            <a:xfrm>
              <a:off x="1962351" y="218140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B1C6920A-CB28-C33B-A760-722E708879B6}"/>
                </a:ext>
              </a:extLst>
            </p:cNvPr>
            <p:cNvCxnSpPr>
              <a:cxnSpLocks/>
            </p:cNvCxnSpPr>
            <p:nvPr/>
          </p:nvCxnSpPr>
          <p:spPr>
            <a:xfrm>
              <a:off x="2752254" y="325697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046A5192-9F60-2B33-7286-DF255ADB41E6}"/>
                </a:ext>
              </a:extLst>
            </p:cNvPr>
            <p:cNvCxnSpPr>
              <a:cxnSpLocks/>
            </p:cNvCxnSpPr>
            <p:nvPr/>
          </p:nvCxnSpPr>
          <p:spPr>
            <a:xfrm>
              <a:off x="413334" y="1820609"/>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26043B52-D1E5-D5DE-0964-DE34F9DD0D73}"/>
                    </a:ext>
                  </a:extLst>
                </p:cNvPr>
                <p:cNvSpPr txBox="1"/>
                <p:nvPr/>
              </p:nvSpPr>
              <p:spPr>
                <a:xfrm>
                  <a:off x="2314042" y="3030386"/>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87" name="文本框 186">
                  <a:extLst>
                    <a:ext uri="{FF2B5EF4-FFF2-40B4-BE49-F238E27FC236}">
                      <a16:creationId xmlns:a16="http://schemas.microsoft.com/office/drawing/2014/main" id="{26043B52-D1E5-D5DE-0964-DE34F9DD0D73}"/>
                    </a:ext>
                  </a:extLst>
                </p:cNvPr>
                <p:cNvSpPr txBox="1">
                  <a:spLocks noRot="1" noChangeAspect="1" noMove="1" noResize="1" noEditPoints="1" noAdjustHandles="1" noChangeArrowheads="1" noChangeShapeType="1" noTextEdit="1"/>
                </p:cNvSpPr>
                <p:nvPr/>
              </p:nvSpPr>
              <p:spPr>
                <a:xfrm>
                  <a:off x="2314042" y="3030386"/>
                  <a:ext cx="554580" cy="400055"/>
                </a:xfrm>
                <a:prstGeom prst="rect">
                  <a:avLst/>
                </a:prstGeom>
                <a:blipFill>
                  <a:blip r:embed="rId5"/>
                  <a:stretch>
                    <a:fillRect/>
                  </a:stretch>
                </a:blipFill>
              </p:spPr>
              <p:txBody>
                <a:bodyPr/>
                <a:lstStyle/>
                <a:p>
                  <a:r>
                    <a:rPr lang="zh-CN" altLang="en-US">
                      <a:noFill/>
                    </a:rPr>
                    <a:t> </a:t>
                  </a:r>
                </a:p>
              </p:txBody>
            </p:sp>
          </mc:Fallback>
        </mc:AlternateContent>
        <p:cxnSp>
          <p:nvCxnSpPr>
            <p:cNvPr id="188" name="直接箭头连接符 187">
              <a:extLst>
                <a:ext uri="{FF2B5EF4-FFF2-40B4-BE49-F238E27FC236}">
                  <a16:creationId xmlns:a16="http://schemas.microsoft.com/office/drawing/2014/main" id="{BA30653E-B6E5-52E0-A997-4DA4F289D36B}"/>
                </a:ext>
              </a:extLst>
            </p:cNvPr>
            <p:cNvCxnSpPr>
              <a:cxnSpLocks/>
            </p:cNvCxnSpPr>
            <p:nvPr/>
          </p:nvCxnSpPr>
          <p:spPr>
            <a:xfrm>
              <a:off x="4294555" y="2894727"/>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6E04D777-63E6-810B-C37E-35B2BA6D558D}"/>
                </a:ext>
              </a:extLst>
            </p:cNvPr>
            <p:cNvCxnSpPr>
              <a:cxnSpLocks/>
            </p:cNvCxnSpPr>
            <p:nvPr/>
          </p:nvCxnSpPr>
          <p:spPr>
            <a:xfrm>
              <a:off x="4302959" y="325624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3256B69D-05E3-C933-4496-F1A885611DB5}"/>
                    </a:ext>
                  </a:extLst>
                </p:cNvPr>
                <p:cNvSpPr txBox="1"/>
                <p:nvPr/>
              </p:nvSpPr>
              <p:spPr>
                <a:xfrm>
                  <a:off x="4624734" y="2762810"/>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0" name="文本框 189">
                  <a:extLst>
                    <a:ext uri="{FF2B5EF4-FFF2-40B4-BE49-F238E27FC236}">
                      <a16:creationId xmlns:a16="http://schemas.microsoft.com/office/drawing/2014/main" id="{3256B69D-05E3-C933-4496-F1A885611DB5}"/>
                    </a:ext>
                  </a:extLst>
                </p:cNvPr>
                <p:cNvSpPr txBox="1">
                  <a:spLocks noRot="1" noChangeAspect="1" noMove="1" noResize="1" noEditPoints="1" noAdjustHandles="1" noChangeArrowheads="1" noChangeShapeType="1" noTextEdit="1"/>
                </p:cNvSpPr>
                <p:nvPr/>
              </p:nvSpPr>
              <p:spPr>
                <a:xfrm>
                  <a:off x="4624734" y="2762810"/>
                  <a:ext cx="554580" cy="40005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文本框 190">
                  <a:extLst>
                    <a:ext uri="{FF2B5EF4-FFF2-40B4-BE49-F238E27FC236}">
                      <a16:creationId xmlns:a16="http://schemas.microsoft.com/office/drawing/2014/main" id="{E2878B02-F993-7E70-979B-5FE9B4473FF0}"/>
                    </a:ext>
                  </a:extLst>
                </p:cNvPr>
                <p:cNvSpPr txBox="1"/>
                <p:nvPr/>
              </p:nvSpPr>
              <p:spPr>
                <a:xfrm>
                  <a:off x="4618253" y="3087953"/>
                  <a:ext cx="548230"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1" name="文本框 190">
                  <a:extLst>
                    <a:ext uri="{FF2B5EF4-FFF2-40B4-BE49-F238E27FC236}">
                      <a16:creationId xmlns:a16="http://schemas.microsoft.com/office/drawing/2014/main" id="{E2878B02-F993-7E70-979B-5FE9B4473FF0}"/>
                    </a:ext>
                  </a:extLst>
                </p:cNvPr>
                <p:cNvSpPr txBox="1">
                  <a:spLocks noRot="1" noChangeAspect="1" noMove="1" noResize="1" noEditPoints="1" noAdjustHandles="1" noChangeArrowheads="1" noChangeShapeType="1" noTextEdit="1"/>
                </p:cNvSpPr>
                <p:nvPr/>
              </p:nvSpPr>
              <p:spPr>
                <a:xfrm>
                  <a:off x="4618253" y="3087953"/>
                  <a:ext cx="548230" cy="405404"/>
                </a:xfrm>
                <a:prstGeom prst="rect">
                  <a:avLst/>
                </a:prstGeom>
                <a:blipFill>
                  <a:blip r:embed="rId7"/>
                  <a:stretch>
                    <a:fillRect t="-3226" r="-10843"/>
                  </a:stretch>
                </a:blipFill>
              </p:spPr>
              <p:txBody>
                <a:bodyPr/>
                <a:lstStyle/>
                <a:p>
                  <a:r>
                    <a:rPr lang="zh-CN" altLang="en-US">
                      <a:noFill/>
                    </a:rPr>
                    <a:t> </a:t>
                  </a:r>
                </a:p>
              </p:txBody>
            </p:sp>
          </mc:Fallback>
        </mc:AlternateContent>
        <p:grpSp>
          <p:nvGrpSpPr>
            <p:cNvPr id="192" name="组合 191">
              <a:extLst>
                <a:ext uri="{FF2B5EF4-FFF2-40B4-BE49-F238E27FC236}">
                  <a16:creationId xmlns:a16="http://schemas.microsoft.com/office/drawing/2014/main" id="{0279880E-E9C5-47BC-13ED-27D329A77A08}"/>
                </a:ext>
              </a:extLst>
            </p:cNvPr>
            <p:cNvGrpSpPr/>
            <p:nvPr/>
          </p:nvGrpSpPr>
          <p:grpSpPr>
            <a:xfrm>
              <a:off x="5439172" y="1650967"/>
              <a:ext cx="474313" cy="1802617"/>
              <a:chOff x="3541780" y="2607689"/>
              <a:chExt cx="1619383" cy="945114"/>
            </a:xfrm>
          </p:grpSpPr>
          <p:sp>
            <p:nvSpPr>
              <p:cNvPr id="219" name="流程图: 延期 218">
                <a:extLst>
                  <a:ext uri="{FF2B5EF4-FFF2-40B4-BE49-F238E27FC236}">
                    <a16:creationId xmlns:a16="http://schemas.microsoft.com/office/drawing/2014/main" id="{E1A86797-13B3-9053-C377-71B8D8CDDEBD}"/>
                  </a:ext>
                </a:extLst>
              </p:cNvPr>
              <p:cNvSpPr/>
              <p:nvPr/>
            </p:nvSpPr>
            <p:spPr>
              <a:xfrm>
                <a:off x="3616105" y="2637726"/>
                <a:ext cx="1545058" cy="915077"/>
              </a:xfrm>
              <a:prstGeom prst="flowChartDelay">
                <a:avLst/>
              </a:prstGeom>
              <a:solidFill>
                <a:schemeClr val="accent6">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220" name="文本框 219">
                <a:extLst>
                  <a:ext uri="{FF2B5EF4-FFF2-40B4-BE49-F238E27FC236}">
                    <a16:creationId xmlns:a16="http://schemas.microsoft.com/office/drawing/2014/main" id="{ED8FBCB7-580A-FB2B-A0DA-39290CB28B58}"/>
                  </a:ext>
                </a:extLst>
              </p:cNvPr>
              <p:cNvSpPr txBox="1"/>
              <p:nvPr/>
            </p:nvSpPr>
            <p:spPr>
              <a:xfrm rot="16200000">
                <a:off x="3757402" y="2392067"/>
                <a:ext cx="884364" cy="1315608"/>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Discriminateur</a:t>
                </a:r>
                <a:endParaRPr lang="zh-CN" altLang="en-US" sz="1600" dirty="0">
                  <a:latin typeface="Cambria" panose="02040503050406030204" pitchFamily="18" charset="0"/>
                </a:endParaRPr>
              </a:p>
            </p:txBody>
          </p:sp>
        </p:grpSp>
        <p:cxnSp>
          <p:nvCxnSpPr>
            <p:cNvPr id="193" name="直接箭头连接符 192">
              <a:extLst>
                <a:ext uri="{FF2B5EF4-FFF2-40B4-BE49-F238E27FC236}">
                  <a16:creationId xmlns:a16="http://schemas.microsoft.com/office/drawing/2014/main" id="{6D2DB9C9-5669-79D8-6EC0-107B32C1FA6F}"/>
                </a:ext>
              </a:extLst>
            </p:cNvPr>
            <p:cNvCxnSpPr>
              <a:cxnSpLocks/>
            </p:cNvCxnSpPr>
            <p:nvPr/>
          </p:nvCxnSpPr>
          <p:spPr>
            <a:xfrm>
              <a:off x="5076261" y="2891752"/>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396F2537-14D2-FA4E-D5EB-1776D0EC4B7B}"/>
                </a:ext>
              </a:extLst>
            </p:cNvPr>
            <p:cNvCxnSpPr>
              <a:cxnSpLocks/>
            </p:cNvCxnSpPr>
            <p:nvPr/>
          </p:nvCxnSpPr>
          <p:spPr>
            <a:xfrm>
              <a:off x="5087692" y="3257926"/>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82249A7B-65FA-CE91-2DA0-3F72998336E2}"/>
                </a:ext>
              </a:extLst>
            </p:cNvPr>
            <p:cNvCxnSpPr>
              <a:cxnSpLocks/>
            </p:cNvCxnSpPr>
            <p:nvPr/>
          </p:nvCxnSpPr>
          <p:spPr>
            <a:xfrm>
              <a:off x="409927" y="2185826"/>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6" name="矩形 195">
              <a:extLst>
                <a:ext uri="{FF2B5EF4-FFF2-40B4-BE49-F238E27FC236}">
                  <a16:creationId xmlns:a16="http://schemas.microsoft.com/office/drawing/2014/main" id="{777CC56D-4839-6E0D-1283-49C6C85157B6}"/>
                </a:ext>
              </a:extLst>
            </p:cNvPr>
            <p:cNvSpPr/>
            <p:nvPr/>
          </p:nvSpPr>
          <p:spPr>
            <a:xfrm>
              <a:off x="2358796" y="2019540"/>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97" name="直接箭头连接符 196">
              <a:extLst>
                <a:ext uri="{FF2B5EF4-FFF2-40B4-BE49-F238E27FC236}">
                  <a16:creationId xmlns:a16="http://schemas.microsoft.com/office/drawing/2014/main" id="{E92D4062-A64C-E326-6C05-B4D90BAD5256}"/>
                </a:ext>
              </a:extLst>
            </p:cNvPr>
            <p:cNvCxnSpPr>
              <a:cxnSpLocks/>
            </p:cNvCxnSpPr>
            <p:nvPr/>
          </p:nvCxnSpPr>
          <p:spPr>
            <a:xfrm>
              <a:off x="1948085" y="287491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A7080446-72CE-E0D9-4079-AEC69475DC0B}"/>
                </a:ext>
              </a:extLst>
            </p:cNvPr>
            <p:cNvCxnSpPr>
              <a:cxnSpLocks/>
            </p:cNvCxnSpPr>
            <p:nvPr/>
          </p:nvCxnSpPr>
          <p:spPr>
            <a:xfrm>
              <a:off x="2716027" y="218293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800B3F22-B4CE-EC88-FC95-D0E9AE8A0DE9}"/>
                    </a:ext>
                  </a:extLst>
                </p:cNvPr>
                <p:cNvSpPr txBox="1"/>
                <p:nvPr/>
              </p:nvSpPr>
              <p:spPr>
                <a:xfrm>
                  <a:off x="2295676" y="1633787"/>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99" name="文本框 198">
                  <a:extLst>
                    <a:ext uri="{FF2B5EF4-FFF2-40B4-BE49-F238E27FC236}">
                      <a16:creationId xmlns:a16="http://schemas.microsoft.com/office/drawing/2014/main" id="{800B3F22-B4CE-EC88-FC95-D0E9AE8A0DE9}"/>
                    </a:ext>
                  </a:extLst>
                </p:cNvPr>
                <p:cNvSpPr txBox="1">
                  <a:spLocks noRot="1" noChangeAspect="1" noMove="1" noResize="1" noEditPoints="1" noAdjustHandles="1" noChangeArrowheads="1" noChangeShapeType="1" noTextEdit="1"/>
                </p:cNvSpPr>
                <p:nvPr/>
              </p:nvSpPr>
              <p:spPr>
                <a:xfrm>
                  <a:off x="2295676" y="1633787"/>
                  <a:ext cx="536481" cy="400055"/>
                </a:xfrm>
                <a:prstGeom prst="rect">
                  <a:avLst/>
                </a:prstGeom>
                <a:blipFill>
                  <a:blip r:embed="rId8"/>
                  <a:stretch>
                    <a:fillRect/>
                  </a:stretch>
                </a:blipFill>
              </p:spPr>
              <p:txBody>
                <a:bodyPr/>
                <a:lstStyle/>
                <a:p>
                  <a:r>
                    <a:rPr lang="zh-CN" altLang="en-US">
                      <a:noFill/>
                    </a:rPr>
                    <a:t> </a:t>
                  </a:r>
                </a:p>
              </p:txBody>
            </p:sp>
          </mc:Fallback>
        </mc:AlternateContent>
        <p:cxnSp>
          <p:nvCxnSpPr>
            <p:cNvPr id="200" name="直接箭头连接符 199">
              <a:extLst>
                <a:ext uri="{FF2B5EF4-FFF2-40B4-BE49-F238E27FC236}">
                  <a16:creationId xmlns:a16="http://schemas.microsoft.com/office/drawing/2014/main" id="{E6D07165-A112-9802-A301-132D02537C1E}"/>
                </a:ext>
              </a:extLst>
            </p:cNvPr>
            <p:cNvCxnSpPr>
              <a:cxnSpLocks/>
            </p:cNvCxnSpPr>
            <p:nvPr/>
          </p:nvCxnSpPr>
          <p:spPr>
            <a:xfrm>
              <a:off x="2701054" y="181763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48A06AFB-1989-F30F-690B-86404E9EB15B}"/>
                </a:ext>
              </a:extLst>
            </p:cNvPr>
            <p:cNvCxnSpPr>
              <a:cxnSpLocks/>
            </p:cNvCxnSpPr>
            <p:nvPr/>
          </p:nvCxnSpPr>
          <p:spPr>
            <a:xfrm>
              <a:off x="4314313" y="1814080"/>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34AF4C4E-3190-2C0B-0F2D-302E98D08DFB}"/>
                </a:ext>
              </a:extLst>
            </p:cNvPr>
            <p:cNvCxnSpPr>
              <a:cxnSpLocks/>
            </p:cNvCxnSpPr>
            <p:nvPr/>
          </p:nvCxnSpPr>
          <p:spPr>
            <a:xfrm>
              <a:off x="4322716" y="2175602"/>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A9A96E3A-9A80-8338-1EF6-C8604B0FD443}"/>
                    </a:ext>
                  </a:extLst>
                </p:cNvPr>
                <p:cNvSpPr txBox="1"/>
                <p:nvPr/>
              </p:nvSpPr>
              <p:spPr>
                <a:xfrm>
                  <a:off x="4598170" y="1681930"/>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3" name="文本框 202">
                  <a:extLst>
                    <a:ext uri="{FF2B5EF4-FFF2-40B4-BE49-F238E27FC236}">
                      <a16:creationId xmlns:a16="http://schemas.microsoft.com/office/drawing/2014/main" id="{A9A96E3A-9A80-8338-1EF6-C8604B0FD443}"/>
                    </a:ext>
                  </a:extLst>
                </p:cNvPr>
                <p:cNvSpPr txBox="1">
                  <a:spLocks noRot="1" noChangeAspect="1" noMove="1" noResize="1" noEditPoints="1" noAdjustHandles="1" noChangeArrowheads="1" noChangeShapeType="1" noTextEdit="1"/>
                </p:cNvSpPr>
                <p:nvPr/>
              </p:nvSpPr>
              <p:spPr>
                <a:xfrm>
                  <a:off x="4598170" y="1681930"/>
                  <a:ext cx="536481" cy="4000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256F194D-5804-D412-067C-561B093DDE60}"/>
                    </a:ext>
                  </a:extLst>
                </p:cNvPr>
                <p:cNvSpPr txBox="1"/>
                <p:nvPr/>
              </p:nvSpPr>
              <p:spPr>
                <a:xfrm>
                  <a:off x="4567147" y="2019540"/>
                  <a:ext cx="530132"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4" name="文本框 203">
                  <a:extLst>
                    <a:ext uri="{FF2B5EF4-FFF2-40B4-BE49-F238E27FC236}">
                      <a16:creationId xmlns:a16="http://schemas.microsoft.com/office/drawing/2014/main" id="{256F194D-5804-D412-067C-561B093DDE60}"/>
                    </a:ext>
                  </a:extLst>
                </p:cNvPr>
                <p:cNvSpPr txBox="1">
                  <a:spLocks noRot="1" noChangeAspect="1" noMove="1" noResize="1" noEditPoints="1" noAdjustHandles="1" noChangeArrowheads="1" noChangeShapeType="1" noTextEdit="1"/>
                </p:cNvSpPr>
                <p:nvPr/>
              </p:nvSpPr>
              <p:spPr>
                <a:xfrm>
                  <a:off x="4567147" y="2019540"/>
                  <a:ext cx="530132" cy="405404"/>
                </a:xfrm>
                <a:prstGeom prst="rect">
                  <a:avLst/>
                </a:prstGeom>
                <a:blipFill>
                  <a:blip r:embed="rId10"/>
                  <a:stretch>
                    <a:fillRect t="-3226" r="-11392"/>
                  </a:stretch>
                </a:blipFill>
              </p:spPr>
              <p:txBody>
                <a:bodyPr/>
                <a:lstStyle/>
                <a:p>
                  <a:r>
                    <a:rPr lang="zh-CN" altLang="en-US">
                      <a:noFill/>
                    </a:rPr>
                    <a:t> </a:t>
                  </a:r>
                </a:p>
              </p:txBody>
            </p:sp>
          </mc:Fallback>
        </mc:AlternateContent>
        <p:sp>
          <p:nvSpPr>
            <p:cNvPr id="205" name="矩形 204">
              <a:extLst>
                <a:ext uri="{FF2B5EF4-FFF2-40B4-BE49-F238E27FC236}">
                  <a16:creationId xmlns:a16="http://schemas.microsoft.com/office/drawing/2014/main" id="{8086E3E2-C3E7-6895-74B6-1D58A5DF76E9}"/>
                </a:ext>
              </a:extLst>
            </p:cNvPr>
            <p:cNvSpPr/>
            <p:nvPr/>
          </p:nvSpPr>
          <p:spPr>
            <a:xfrm>
              <a:off x="4655473" y="1704841"/>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06" name="矩形 205">
              <a:extLst>
                <a:ext uri="{FF2B5EF4-FFF2-40B4-BE49-F238E27FC236}">
                  <a16:creationId xmlns:a16="http://schemas.microsoft.com/office/drawing/2014/main" id="{BDA6549D-94F3-CC8E-25C7-DA2AD95E125A}"/>
                </a:ext>
              </a:extLst>
            </p:cNvPr>
            <p:cNvSpPr/>
            <p:nvPr/>
          </p:nvSpPr>
          <p:spPr>
            <a:xfrm>
              <a:off x="4675511" y="2774880"/>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207" name="直接连接符 206">
              <a:extLst>
                <a:ext uri="{FF2B5EF4-FFF2-40B4-BE49-F238E27FC236}">
                  <a16:creationId xmlns:a16="http://schemas.microsoft.com/office/drawing/2014/main" id="{C4D9CE82-C8F1-4B0E-A92E-72DAFD94F3A7}"/>
                </a:ext>
              </a:extLst>
            </p:cNvPr>
            <p:cNvCxnSpPr>
              <a:cxnSpLocks/>
              <a:endCxn id="183" idx="0"/>
            </p:cNvCxnSpPr>
            <p:nvPr/>
          </p:nvCxnSpPr>
          <p:spPr>
            <a:xfrm flipH="1">
              <a:off x="2506406" y="2308850"/>
              <a:ext cx="5780" cy="42438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90A25F44-6632-82BC-0A1E-DD7EB613D151}"/>
                    </a:ext>
                  </a:extLst>
                </p:cNvPr>
                <p:cNvSpPr txBox="1"/>
                <p:nvPr/>
              </p:nvSpPr>
              <p:spPr>
                <a:xfrm>
                  <a:off x="2299106" y="985515"/>
                  <a:ext cx="749584"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𝑟𝑒𝑐</m:t>
                            </m:r>
                          </m:sub>
                        </m:sSub>
                      </m:oMath>
                    </m:oMathPara>
                  </a14:m>
                  <a:endParaRPr lang="zh-CN" altLang="en-US" dirty="0">
                    <a:latin typeface="Cambria" panose="02040503050406030204" pitchFamily="18" charset="0"/>
                  </a:endParaRPr>
                </a:p>
              </p:txBody>
            </p:sp>
          </mc:Choice>
          <mc:Fallback xmlns="">
            <p:sp>
              <p:nvSpPr>
                <p:cNvPr id="208" name="文本框 207">
                  <a:extLst>
                    <a:ext uri="{FF2B5EF4-FFF2-40B4-BE49-F238E27FC236}">
                      <a16:creationId xmlns:a16="http://schemas.microsoft.com/office/drawing/2014/main" id="{90A25F44-6632-82BC-0A1E-DD7EB613D151}"/>
                    </a:ext>
                  </a:extLst>
                </p:cNvPr>
                <p:cNvSpPr txBox="1">
                  <a:spLocks noRot="1" noChangeAspect="1" noMove="1" noResize="1" noEditPoints="1" noAdjustHandles="1" noChangeArrowheads="1" noChangeShapeType="1" noTextEdit="1"/>
                </p:cNvSpPr>
                <p:nvPr/>
              </p:nvSpPr>
              <p:spPr>
                <a:xfrm>
                  <a:off x="2299106" y="985515"/>
                  <a:ext cx="749584" cy="4000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F3838993-D758-E459-5F7E-6333F6ACF524}"/>
                    </a:ext>
                  </a:extLst>
                </p:cNvPr>
                <p:cNvSpPr txBox="1"/>
                <p:nvPr/>
              </p:nvSpPr>
              <p:spPr>
                <a:xfrm>
                  <a:off x="1700484" y="2290107"/>
                  <a:ext cx="102961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𝑙𝑎𝑡𝑒𝑛𝑡</m:t>
                            </m:r>
                          </m:sub>
                        </m:sSub>
                      </m:oMath>
                    </m:oMathPara>
                  </a14:m>
                  <a:endParaRPr lang="zh-CN" altLang="en-US" dirty="0">
                    <a:latin typeface="Cambria" panose="02040503050406030204" pitchFamily="18" charset="0"/>
                  </a:endParaRPr>
                </a:p>
              </p:txBody>
            </p:sp>
          </mc:Choice>
          <mc:Fallback xmlns="">
            <p:sp>
              <p:nvSpPr>
                <p:cNvPr id="209" name="文本框 208">
                  <a:extLst>
                    <a:ext uri="{FF2B5EF4-FFF2-40B4-BE49-F238E27FC236}">
                      <a16:creationId xmlns:a16="http://schemas.microsoft.com/office/drawing/2014/main" id="{F3838993-D758-E459-5F7E-6333F6ACF524}"/>
                    </a:ext>
                  </a:extLst>
                </p:cNvPr>
                <p:cNvSpPr txBox="1">
                  <a:spLocks noRot="1" noChangeAspect="1" noMove="1" noResize="1" noEditPoints="1" noAdjustHandles="1" noChangeArrowheads="1" noChangeShapeType="1" noTextEdit="1"/>
                </p:cNvSpPr>
                <p:nvPr/>
              </p:nvSpPr>
              <p:spPr>
                <a:xfrm>
                  <a:off x="1700484" y="2290107"/>
                  <a:ext cx="1029611" cy="400055"/>
                </a:xfrm>
                <a:prstGeom prst="rect">
                  <a:avLst/>
                </a:prstGeom>
                <a:blipFill>
                  <a:blip r:embed="rId12"/>
                  <a:stretch>
                    <a:fillRect b="-1639"/>
                  </a:stretch>
                </a:blipFill>
              </p:spPr>
              <p:txBody>
                <a:bodyPr/>
                <a:lstStyle/>
                <a:p>
                  <a:r>
                    <a:rPr lang="zh-CN" altLang="en-US">
                      <a:noFill/>
                    </a:rPr>
                    <a:t> </a:t>
                  </a:r>
                </a:p>
              </p:txBody>
            </p:sp>
          </mc:Fallback>
        </mc:AlternateContent>
        <p:sp>
          <p:nvSpPr>
            <p:cNvPr id="210" name="文本框 209">
              <a:extLst>
                <a:ext uri="{FF2B5EF4-FFF2-40B4-BE49-F238E27FC236}">
                  <a16:creationId xmlns:a16="http://schemas.microsoft.com/office/drawing/2014/main" id="{C038CFF3-A12C-AB0B-05D7-B9CE1A0EA3A8}"/>
                </a:ext>
              </a:extLst>
            </p:cNvPr>
            <p:cNvSpPr txBox="1"/>
            <p:nvPr/>
          </p:nvSpPr>
          <p:spPr>
            <a:xfrm>
              <a:off x="26613" y="3878173"/>
              <a:ext cx="2269061" cy="366717"/>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(a) </a:t>
              </a:r>
              <a:r>
                <a:rPr lang="en-US" altLang="zh-CN" sz="1600" dirty="0" err="1">
                  <a:latin typeface="Cambria" panose="02040503050406030204" pitchFamily="18" charset="0"/>
                  <a:ea typeface="Cambria" panose="02040503050406030204" pitchFamily="18" charset="0"/>
                </a:rPr>
                <a:t>Entra</a:t>
              </a:r>
              <a:r>
                <a:rPr lang="fr-CA" altLang="zh-CN" sz="1600" dirty="0">
                  <a:latin typeface="Cambria" panose="02040503050406030204" pitchFamily="18" charset="0"/>
                  <a:ea typeface="Cambria" panose="02040503050406030204" pitchFamily="18" charset="0"/>
                </a:rPr>
                <a:t>î</a:t>
              </a:r>
              <a:r>
                <a:rPr lang="en-US" altLang="zh-CN" sz="1600" dirty="0" err="1">
                  <a:latin typeface="Cambria" panose="02040503050406030204" pitchFamily="18" charset="0"/>
                  <a:ea typeface="Cambria" panose="02040503050406030204" pitchFamily="18" charset="0"/>
                </a:rPr>
                <a:t>nement</a:t>
              </a:r>
              <a:endParaRPr lang="zh-CN" altLang="en-US" sz="1600" dirty="0">
                <a:latin typeface="Cambria" panose="02040503050406030204" pitchFamily="18" charset="0"/>
              </a:endParaRPr>
            </a:p>
          </p:txBody>
        </p:sp>
        <p:cxnSp>
          <p:nvCxnSpPr>
            <p:cNvPr id="211" name="连接符: 肘形 210">
              <a:extLst>
                <a:ext uri="{FF2B5EF4-FFF2-40B4-BE49-F238E27FC236}">
                  <a16:creationId xmlns:a16="http://schemas.microsoft.com/office/drawing/2014/main" id="{7B37CB98-FC02-A9B7-16BC-6E5D825CBDE2}"/>
                </a:ext>
              </a:extLst>
            </p:cNvPr>
            <p:cNvCxnSpPr>
              <a:cxnSpLocks/>
              <a:stCxn id="181" idx="0"/>
            </p:cNvCxnSpPr>
            <p:nvPr/>
          </p:nvCxnSpPr>
          <p:spPr>
            <a:xfrm rot="5400000" flipH="1" flipV="1">
              <a:off x="2395164" y="-749679"/>
              <a:ext cx="310480" cy="4522133"/>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632EE789-AD51-E2F8-82D9-7E8586E745D9}"/>
                </a:ext>
              </a:extLst>
            </p:cNvPr>
            <p:cNvCxnSpPr>
              <a:endCxn id="205" idx="0"/>
            </p:cNvCxnSpPr>
            <p:nvPr/>
          </p:nvCxnSpPr>
          <p:spPr>
            <a:xfrm>
              <a:off x="4811473" y="1356147"/>
              <a:ext cx="8130" cy="348694"/>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连接符: 肘形 212">
              <a:extLst>
                <a:ext uri="{FF2B5EF4-FFF2-40B4-BE49-F238E27FC236}">
                  <a16:creationId xmlns:a16="http://schemas.microsoft.com/office/drawing/2014/main" id="{80A066BD-2FE6-69EF-B391-640EAD4D130E}"/>
                </a:ext>
              </a:extLst>
            </p:cNvPr>
            <p:cNvCxnSpPr>
              <a:cxnSpLocks/>
              <a:stCxn id="206" idx="2"/>
            </p:cNvCxnSpPr>
            <p:nvPr/>
          </p:nvCxnSpPr>
          <p:spPr>
            <a:xfrm rot="5400000">
              <a:off x="2531025" y="1428344"/>
              <a:ext cx="283376" cy="433385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4" name="连接符: 肘形 213">
              <a:extLst>
                <a:ext uri="{FF2B5EF4-FFF2-40B4-BE49-F238E27FC236}">
                  <a16:creationId xmlns:a16="http://schemas.microsoft.com/office/drawing/2014/main" id="{0CB84D9B-54A8-446A-B7CB-614A5DB30427}"/>
                </a:ext>
              </a:extLst>
            </p:cNvPr>
            <p:cNvCxnSpPr>
              <a:cxnSpLocks/>
              <a:endCxn id="225" idx="0"/>
            </p:cNvCxnSpPr>
            <p:nvPr/>
          </p:nvCxnSpPr>
          <p:spPr>
            <a:xfrm rot="5400000" flipH="1" flipV="1">
              <a:off x="294619" y="3299118"/>
              <a:ext cx="653580" cy="23125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1098203B-8B6B-B9EE-D004-2C7AD8111033}"/>
                </a:ext>
              </a:extLst>
            </p:cNvPr>
            <p:cNvCxnSpPr>
              <a:cxnSpLocks/>
            </p:cNvCxnSpPr>
            <p:nvPr/>
          </p:nvCxnSpPr>
          <p:spPr>
            <a:xfrm>
              <a:off x="5058914" y="1823725"/>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4B186759-3031-D523-7255-0069353A3802}"/>
                </a:ext>
              </a:extLst>
            </p:cNvPr>
            <p:cNvCxnSpPr>
              <a:cxnSpLocks/>
            </p:cNvCxnSpPr>
            <p:nvPr/>
          </p:nvCxnSpPr>
          <p:spPr>
            <a:xfrm>
              <a:off x="5070345" y="2189899"/>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40A49EF6-578E-8403-2511-3AA6B22CB937}"/>
                </a:ext>
              </a:extLst>
            </p:cNvPr>
            <p:cNvCxnSpPr>
              <a:cxnSpLocks/>
            </p:cNvCxnSpPr>
            <p:nvPr/>
          </p:nvCxnSpPr>
          <p:spPr>
            <a:xfrm flipV="1">
              <a:off x="2839042" y="2860735"/>
              <a:ext cx="231140" cy="389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8CE459FB-384F-C849-9C37-C81E82F5B378}"/>
                </a:ext>
              </a:extLst>
            </p:cNvPr>
            <p:cNvCxnSpPr/>
            <p:nvPr/>
          </p:nvCxnSpPr>
          <p:spPr>
            <a:xfrm>
              <a:off x="2839042" y="2175602"/>
              <a:ext cx="0" cy="68902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D0D8CEA3-56B8-2005-F241-75E6DD4CF7F5}"/>
              </a:ext>
            </a:extLst>
          </p:cNvPr>
          <p:cNvGrpSpPr/>
          <p:nvPr/>
        </p:nvGrpSpPr>
        <p:grpSpPr>
          <a:xfrm>
            <a:off x="6635843" y="3724133"/>
            <a:ext cx="5383787" cy="2998305"/>
            <a:chOff x="6013501" y="985515"/>
            <a:chExt cx="5923412" cy="3247722"/>
          </a:xfrm>
        </p:grpSpPr>
        <p:grpSp>
          <p:nvGrpSpPr>
            <p:cNvPr id="51" name="组合 50">
              <a:extLst>
                <a:ext uri="{FF2B5EF4-FFF2-40B4-BE49-F238E27FC236}">
                  <a16:creationId xmlns:a16="http://schemas.microsoft.com/office/drawing/2014/main" id="{2B2D101B-D07C-A822-917F-B86D681CD0A6}"/>
                </a:ext>
              </a:extLst>
            </p:cNvPr>
            <p:cNvGrpSpPr/>
            <p:nvPr/>
          </p:nvGrpSpPr>
          <p:grpSpPr>
            <a:xfrm>
              <a:off x="6760461" y="1509648"/>
              <a:ext cx="1233754" cy="974045"/>
              <a:chOff x="2172467" y="969632"/>
              <a:chExt cx="1309861" cy="1245793"/>
            </a:xfrm>
          </p:grpSpPr>
          <p:sp>
            <p:nvSpPr>
              <p:cNvPr id="175" name="流程图: 手动操作 174">
                <a:extLst>
                  <a:ext uri="{FF2B5EF4-FFF2-40B4-BE49-F238E27FC236}">
                    <a16:creationId xmlns:a16="http://schemas.microsoft.com/office/drawing/2014/main" id="{746DC4F6-BF7B-EA79-31CF-FFD12258FBDC}"/>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76" name="文本框 175">
                <a:extLst>
                  <a:ext uri="{FF2B5EF4-FFF2-40B4-BE49-F238E27FC236}">
                    <a16:creationId xmlns:a16="http://schemas.microsoft.com/office/drawing/2014/main" id="{569ECC03-B93C-D2EC-88E8-A8D3F6048928}"/>
                  </a:ext>
                </a:extLst>
              </p:cNvPr>
              <p:cNvSpPr txBox="1"/>
              <p:nvPr/>
            </p:nvSpPr>
            <p:spPr>
              <a:xfrm>
                <a:off x="2240283" y="1407865"/>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52" name="组合 51">
              <a:extLst>
                <a:ext uri="{FF2B5EF4-FFF2-40B4-BE49-F238E27FC236}">
                  <a16:creationId xmlns:a16="http://schemas.microsoft.com/office/drawing/2014/main" id="{47899F09-559C-673B-6E7A-D569E0FF7C92}"/>
                </a:ext>
              </a:extLst>
            </p:cNvPr>
            <p:cNvGrpSpPr/>
            <p:nvPr/>
          </p:nvGrpSpPr>
          <p:grpSpPr>
            <a:xfrm>
              <a:off x="6760463" y="2600930"/>
              <a:ext cx="1250886" cy="974045"/>
              <a:chOff x="2172467" y="2607633"/>
              <a:chExt cx="1328049" cy="1245793"/>
            </a:xfrm>
          </p:grpSpPr>
          <p:sp>
            <p:nvSpPr>
              <p:cNvPr id="173" name="流程图: 手动操作 172">
                <a:extLst>
                  <a:ext uri="{FF2B5EF4-FFF2-40B4-BE49-F238E27FC236}">
                    <a16:creationId xmlns:a16="http://schemas.microsoft.com/office/drawing/2014/main" id="{7FD47B65-AD73-DFE7-558D-B41416CDAA06}"/>
                  </a:ext>
                </a:extLst>
              </p:cNvPr>
              <p:cNvSpPr/>
              <p:nvPr/>
            </p:nvSpPr>
            <p:spPr>
              <a:xfrm rot="16200000">
                <a:off x="2166330" y="2613770"/>
                <a:ext cx="1245793" cy="1233520"/>
              </a:xfrm>
              <a:prstGeom prst="flowChartManualOperation">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4" name="文本框 173">
                <a:extLst>
                  <a:ext uri="{FF2B5EF4-FFF2-40B4-BE49-F238E27FC236}">
                    <a16:creationId xmlns:a16="http://schemas.microsoft.com/office/drawing/2014/main" id="{31CE3E72-9CB5-00D0-BCCD-C7DA867C46F5}"/>
                  </a:ext>
                </a:extLst>
              </p:cNvPr>
              <p:cNvSpPr txBox="1"/>
              <p:nvPr/>
            </p:nvSpPr>
            <p:spPr>
              <a:xfrm>
                <a:off x="2258471" y="3061253"/>
                <a:ext cx="1242045" cy="469027"/>
              </a:xfrm>
              <a:prstGeom prst="rect">
                <a:avLst/>
              </a:prstGeom>
              <a:noFill/>
            </p:spPr>
            <p:txBody>
              <a:bodyPr wrap="none" rtlCol="0">
                <a:spAutoFit/>
              </a:bodyPr>
              <a:lstStyle/>
              <a:p>
                <a:r>
                  <a:rPr lang="fr-CA" altLang="zh-CN" sz="1600" dirty="0">
                    <a:solidFill>
                      <a:schemeClr val="bg1">
                        <a:lumMod val="75000"/>
                      </a:schemeClr>
                    </a:solidFill>
                    <a:latin typeface="Cambria" panose="02040503050406030204" pitchFamily="18" charset="0"/>
                    <a:ea typeface="Cambria" panose="02040503050406030204" pitchFamily="18" charset="0"/>
                  </a:rPr>
                  <a:t>Encodeur</a:t>
                </a:r>
                <a:endParaRPr lang="zh-CN" altLang="en-US" sz="1600" dirty="0">
                  <a:solidFill>
                    <a:schemeClr val="bg1">
                      <a:lumMod val="75000"/>
                    </a:schemeClr>
                  </a:solidFill>
                  <a:latin typeface="Cambria" panose="02040503050406030204" pitchFamily="18" charset="0"/>
                </a:endParaRPr>
              </a:p>
            </p:txBody>
          </p:sp>
        </p:grpSp>
        <p:grpSp>
          <p:nvGrpSpPr>
            <p:cNvPr id="53" name="组合 52">
              <a:extLst>
                <a:ext uri="{FF2B5EF4-FFF2-40B4-BE49-F238E27FC236}">
                  <a16:creationId xmlns:a16="http://schemas.microsoft.com/office/drawing/2014/main" id="{F7CFE29A-C9FE-A5DA-8E28-8E9361E7250B}"/>
                </a:ext>
              </a:extLst>
            </p:cNvPr>
            <p:cNvGrpSpPr/>
            <p:nvPr/>
          </p:nvGrpSpPr>
          <p:grpSpPr>
            <a:xfrm>
              <a:off x="9119000" y="2575620"/>
              <a:ext cx="1251515" cy="974045"/>
              <a:chOff x="4862480" y="959214"/>
              <a:chExt cx="1328717" cy="1245793"/>
            </a:xfrm>
          </p:grpSpPr>
          <p:sp>
            <p:nvSpPr>
              <p:cNvPr id="171" name="流程图: 手动操作 170">
                <a:extLst>
                  <a:ext uri="{FF2B5EF4-FFF2-40B4-BE49-F238E27FC236}">
                    <a16:creationId xmlns:a16="http://schemas.microsoft.com/office/drawing/2014/main" id="{BADFAA5F-DF58-D7CF-795C-3EF4FA688455}"/>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2" name="文本框 171">
                <a:extLst>
                  <a:ext uri="{FF2B5EF4-FFF2-40B4-BE49-F238E27FC236}">
                    <a16:creationId xmlns:a16="http://schemas.microsoft.com/office/drawing/2014/main" id="{9C0155AB-3DDE-6F1F-D1BB-3E65B5B8C8F9}"/>
                  </a:ext>
                </a:extLst>
              </p:cNvPr>
              <p:cNvSpPr txBox="1"/>
              <p:nvPr/>
            </p:nvSpPr>
            <p:spPr>
              <a:xfrm>
                <a:off x="4945278" y="1396122"/>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54" name="组合 53">
              <a:extLst>
                <a:ext uri="{FF2B5EF4-FFF2-40B4-BE49-F238E27FC236}">
                  <a16:creationId xmlns:a16="http://schemas.microsoft.com/office/drawing/2014/main" id="{BAD34539-257F-DFB7-594A-AA3456C0D4FF}"/>
                </a:ext>
              </a:extLst>
            </p:cNvPr>
            <p:cNvGrpSpPr/>
            <p:nvPr/>
          </p:nvGrpSpPr>
          <p:grpSpPr>
            <a:xfrm>
              <a:off x="9114030" y="1488436"/>
              <a:ext cx="1254535" cy="974045"/>
              <a:chOff x="4620073" y="2607634"/>
              <a:chExt cx="1331923" cy="1245793"/>
            </a:xfrm>
          </p:grpSpPr>
          <p:sp>
            <p:nvSpPr>
              <p:cNvPr id="169" name="流程图: 手动操作 168">
                <a:extLst>
                  <a:ext uri="{FF2B5EF4-FFF2-40B4-BE49-F238E27FC236}">
                    <a16:creationId xmlns:a16="http://schemas.microsoft.com/office/drawing/2014/main" id="{B92A896F-425F-20A4-7E7C-09717ED5B7CC}"/>
                  </a:ext>
                </a:extLst>
              </p:cNvPr>
              <p:cNvSpPr/>
              <p:nvPr/>
            </p:nvSpPr>
            <p:spPr>
              <a:xfrm rot="5400000">
                <a:off x="4613936" y="2613771"/>
                <a:ext cx="1245793" cy="1233520"/>
              </a:xfrm>
              <a:prstGeom prst="flowChartManualOperation">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latin typeface="Cambria" panose="02040503050406030204" pitchFamily="18" charset="0"/>
                </a:endParaRPr>
              </a:p>
            </p:txBody>
          </p:sp>
          <p:sp>
            <p:nvSpPr>
              <p:cNvPr id="170" name="文本框 169">
                <a:extLst>
                  <a:ext uri="{FF2B5EF4-FFF2-40B4-BE49-F238E27FC236}">
                    <a16:creationId xmlns:a16="http://schemas.microsoft.com/office/drawing/2014/main" id="{FAAD34B9-D583-F75D-0413-5CF6740A1C58}"/>
                  </a:ext>
                </a:extLst>
              </p:cNvPr>
              <p:cNvSpPr txBox="1"/>
              <p:nvPr/>
            </p:nvSpPr>
            <p:spPr>
              <a:xfrm>
                <a:off x="4706077" y="3061253"/>
                <a:ext cx="1245919" cy="469027"/>
              </a:xfrm>
              <a:prstGeom prst="rect">
                <a:avLst/>
              </a:prstGeom>
              <a:noFill/>
            </p:spPr>
            <p:txBody>
              <a:bodyPr wrap="none" rtlCol="0">
                <a:spAutoFit/>
              </a:bodyPr>
              <a:lstStyle/>
              <a:p>
                <a:r>
                  <a:rPr lang="fr-CA" altLang="zh-CN" sz="1600" dirty="0">
                    <a:solidFill>
                      <a:schemeClr val="bg1">
                        <a:lumMod val="75000"/>
                      </a:schemeClr>
                    </a:solidFill>
                    <a:latin typeface="Cambria" panose="02040503050406030204" pitchFamily="18" charset="0"/>
                    <a:ea typeface="Cambria" panose="02040503050406030204" pitchFamily="18" charset="0"/>
                  </a:rPr>
                  <a:t>Décodeur</a:t>
                </a:r>
                <a:endParaRPr lang="zh-CN" altLang="en-US" sz="1600" dirty="0">
                  <a:solidFill>
                    <a:schemeClr val="bg1">
                      <a:lumMod val="75000"/>
                    </a:schemeClr>
                  </a:solidFill>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F27C191-269D-038B-74CA-9360810D9B8F}"/>
                    </a:ext>
                  </a:extLst>
                </p:cNvPr>
                <p:cNvSpPr txBox="1"/>
                <p:nvPr/>
              </p:nvSpPr>
              <p:spPr>
                <a:xfrm>
                  <a:off x="6044525" y="1666628"/>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fr-CA"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55" name="文本框 54">
                  <a:extLst>
                    <a:ext uri="{FF2B5EF4-FFF2-40B4-BE49-F238E27FC236}">
                      <a16:creationId xmlns:a16="http://schemas.microsoft.com/office/drawing/2014/main" id="{4F27C191-269D-038B-74CA-9360810D9B8F}"/>
                    </a:ext>
                  </a:extLst>
                </p:cNvPr>
                <p:cNvSpPr txBox="1">
                  <a:spLocks noRot="1" noChangeAspect="1" noMove="1" noResize="1" noEditPoints="1" noAdjustHandles="1" noChangeArrowheads="1" noChangeShapeType="1" noTextEdit="1"/>
                </p:cNvSpPr>
                <p:nvPr/>
              </p:nvSpPr>
              <p:spPr>
                <a:xfrm>
                  <a:off x="6044525" y="1666628"/>
                  <a:ext cx="536481" cy="40005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6F64E49-A5E3-BB33-D407-4AEDE544D34D}"/>
                    </a:ext>
                  </a:extLst>
                </p:cNvPr>
                <p:cNvSpPr txBox="1"/>
                <p:nvPr/>
              </p:nvSpPr>
              <p:spPr>
                <a:xfrm>
                  <a:off x="6013501" y="2004238"/>
                  <a:ext cx="530132"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fr-CA"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56" name="文本框 55">
                  <a:extLst>
                    <a:ext uri="{FF2B5EF4-FFF2-40B4-BE49-F238E27FC236}">
                      <a16:creationId xmlns:a16="http://schemas.microsoft.com/office/drawing/2014/main" id="{B6F64E49-A5E3-BB33-D407-4AEDE544D34D}"/>
                    </a:ext>
                  </a:extLst>
                </p:cNvPr>
                <p:cNvSpPr txBox="1">
                  <a:spLocks noRot="1" noChangeAspect="1" noMove="1" noResize="1" noEditPoints="1" noAdjustHandles="1" noChangeArrowheads="1" noChangeShapeType="1" noTextEdit="1"/>
                </p:cNvSpPr>
                <p:nvPr/>
              </p:nvSpPr>
              <p:spPr>
                <a:xfrm>
                  <a:off x="6013501" y="2004238"/>
                  <a:ext cx="530132" cy="400055"/>
                </a:xfrm>
                <a:prstGeom prst="rect">
                  <a:avLst/>
                </a:prstGeom>
                <a:blipFill>
                  <a:blip r:embed="rId14"/>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D35A994F-F2D3-55C5-7205-2C384C71D682}"/>
                </a:ext>
              </a:extLst>
            </p:cNvPr>
            <p:cNvSpPr/>
            <p:nvPr/>
          </p:nvSpPr>
          <p:spPr>
            <a:xfrm>
              <a:off x="8376655" y="2733233"/>
              <a:ext cx="306358" cy="283063"/>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bg1">
                      <a:lumMod val="75000"/>
                    </a:schemeClr>
                  </a:solidFill>
                  <a:latin typeface="Cambria" panose="02040503050406030204" pitchFamily="18" charset="0"/>
                  <a:ea typeface="Cambria" panose="02040503050406030204" pitchFamily="18" charset="0"/>
                </a:rPr>
                <a:t>Z’</a:t>
              </a:r>
              <a:endParaRPr lang="zh-CN" altLang="en-US" sz="1400" dirty="0">
                <a:solidFill>
                  <a:schemeClr val="bg1">
                    <a:lumMod val="75000"/>
                  </a:schemeClr>
                </a:solidFill>
                <a:latin typeface="Cambria" panose="02040503050406030204" pitchFamily="18" charset="0"/>
              </a:endParaRPr>
            </a:p>
          </p:txBody>
        </p:sp>
        <p:cxnSp>
          <p:nvCxnSpPr>
            <p:cNvPr id="58" name="直接箭头连接符 57">
              <a:extLst>
                <a:ext uri="{FF2B5EF4-FFF2-40B4-BE49-F238E27FC236}">
                  <a16:creationId xmlns:a16="http://schemas.microsoft.com/office/drawing/2014/main" id="{8B846403-B404-18C1-DCFE-2F99B1431F97}"/>
                </a:ext>
              </a:extLst>
            </p:cNvPr>
            <p:cNvCxnSpPr>
              <a:cxnSpLocks/>
            </p:cNvCxnSpPr>
            <p:nvPr/>
          </p:nvCxnSpPr>
          <p:spPr>
            <a:xfrm>
              <a:off x="7985779" y="218140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4BD2D2B-7CA4-3EAC-7ED9-830AA503BF6E}"/>
                </a:ext>
              </a:extLst>
            </p:cNvPr>
            <p:cNvCxnSpPr>
              <a:cxnSpLocks/>
            </p:cNvCxnSpPr>
            <p:nvPr/>
          </p:nvCxnSpPr>
          <p:spPr>
            <a:xfrm>
              <a:off x="8775682" y="325697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2D6FA83-14EE-40DC-69D1-2D2CF8BFB5AA}"/>
                </a:ext>
              </a:extLst>
            </p:cNvPr>
            <p:cNvCxnSpPr>
              <a:cxnSpLocks/>
            </p:cNvCxnSpPr>
            <p:nvPr/>
          </p:nvCxnSpPr>
          <p:spPr>
            <a:xfrm>
              <a:off x="6436762" y="1820609"/>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A871190-EE9F-D9B8-48F6-0A6221FB2909}"/>
                    </a:ext>
                  </a:extLst>
                </p:cNvPr>
                <p:cNvSpPr txBox="1"/>
                <p:nvPr/>
              </p:nvSpPr>
              <p:spPr>
                <a:xfrm>
                  <a:off x="8337470" y="3030386"/>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61" name="文本框 60">
                  <a:extLst>
                    <a:ext uri="{FF2B5EF4-FFF2-40B4-BE49-F238E27FC236}">
                      <a16:creationId xmlns:a16="http://schemas.microsoft.com/office/drawing/2014/main" id="{EA871190-EE9F-D9B8-48F6-0A6221FB2909}"/>
                    </a:ext>
                  </a:extLst>
                </p:cNvPr>
                <p:cNvSpPr txBox="1">
                  <a:spLocks noRot="1" noChangeAspect="1" noMove="1" noResize="1" noEditPoints="1" noAdjustHandles="1" noChangeArrowheads="1" noChangeShapeType="1" noTextEdit="1"/>
                </p:cNvSpPr>
                <p:nvPr/>
              </p:nvSpPr>
              <p:spPr>
                <a:xfrm>
                  <a:off x="8337470" y="3030386"/>
                  <a:ext cx="554580" cy="400055"/>
                </a:xfrm>
                <a:prstGeom prst="rect">
                  <a:avLst/>
                </a:prstGeom>
                <a:blipFill>
                  <a:blip r:embed="rId15"/>
                  <a:stretch>
                    <a:fillRect b="-1667"/>
                  </a:stretch>
                </a:blipFill>
              </p:spPr>
              <p:txBody>
                <a:bodyPr/>
                <a:lstStyle/>
                <a:p>
                  <a:r>
                    <a:rPr lang="zh-CN" altLang="en-US">
                      <a:noFill/>
                    </a:rPr>
                    <a:t> </a:t>
                  </a:r>
                </a:p>
              </p:txBody>
            </p:sp>
          </mc:Fallback>
        </mc:AlternateContent>
        <p:cxnSp>
          <p:nvCxnSpPr>
            <p:cNvPr id="62" name="直接箭头连接符 61">
              <a:extLst>
                <a:ext uri="{FF2B5EF4-FFF2-40B4-BE49-F238E27FC236}">
                  <a16:creationId xmlns:a16="http://schemas.microsoft.com/office/drawing/2014/main" id="{6433F97B-4209-0D6F-691C-C8DEA3C9D338}"/>
                </a:ext>
              </a:extLst>
            </p:cNvPr>
            <p:cNvCxnSpPr>
              <a:cxnSpLocks/>
            </p:cNvCxnSpPr>
            <p:nvPr/>
          </p:nvCxnSpPr>
          <p:spPr>
            <a:xfrm>
              <a:off x="10317983" y="2894727"/>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F9C5571C-874B-85AA-0D8D-42A3E34CB550}"/>
                </a:ext>
              </a:extLst>
            </p:cNvPr>
            <p:cNvCxnSpPr>
              <a:cxnSpLocks/>
            </p:cNvCxnSpPr>
            <p:nvPr/>
          </p:nvCxnSpPr>
          <p:spPr>
            <a:xfrm>
              <a:off x="10326387" y="325624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2DF4C784-1F88-3B86-2CF3-CA8BEAB5C84C}"/>
                    </a:ext>
                  </a:extLst>
                </p:cNvPr>
                <p:cNvSpPr txBox="1"/>
                <p:nvPr/>
              </p:nvSpPr>
              <p:spPr>
                <a:xfrm>
                  <a:off x="10648162" y="2762810"/>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75" name="文本框 74">
                  <a:extLst>
                    <a:ext uri="{FF2B5EF4-FFF2-40B4-BE49-F238E27FC236}">
                      <a16:creationId xmlns:a16="http://schemas.microsoft.com/office/drawing/2014/main" id="{2DF4C784-1F88-3B86-2CF3-CA8BEAB5C84C}"/>
                    </a:ext>
                  </a:extLst>
                </p:cNvPr>
                <p:cNvSpPr txBox="1">
                  <a:spLocks noRot="1" noChangeAspect="1" noMove="1" noResize="1" noEditPoints="1" noAdjustHandles="1" noChangeArrowheads="1" noChangeShapeType="1" noTextEdit="1"/>
                </p:cNvSpPr>
                <p:nvPr/>
              </p:nvSpPr>
              <p:spPr>
                <a:xfrm>
                  <a:off x="10648162" y="2762810"/>
                  <a:ext cx="554580" cy="40005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6F62BF08-0594-F37D-5609-1085072C2527}"/>
                    </a:ext>
                  </a:extLst>
                </p:cNvPr>
                <p:cNvSpPr txBox="1"/>
                <p:nvPr/>
              </p:nvSpPr>
              <p:spPr>
                <a:xfrm>
                  <a:off x="10641681" y="3087953"/>
                  <a:ext cx="548230"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76" name="文本框 75">
                  <a:extLst>
                    <a:ext uri="{FF2B5EF4-FFF2-40B4-BE49-F238E27FC236}">
                      <a16:creationId xmlns:a16="http://schemas.microsoft.com/office/drawing/2014/main" id="{6F62BF08-0594-F37D-5609-1085072C2527}"/>
                    </a:ext>
                  </a:extLst>
                </p:cNvPr>
                <p:cNvSpPr txBox="1">
                  <a:spLocks noRot="1" noChangeAspect="1" noMove="1" noResize="1" noEditPoints="1" noAdjustHandles="1" noChangeArrowheads="1" noChangeShapeType="1" noTextEdit="1"/>
                </p:cNvSpPr>
                <p:nvPr/>
              </p:nvSpPr>
              <p:spPr>
                <a:xfrm>
                  <a:off x="10641681" y="3087953"/>
                  <a:ext cx="548230" cy="405404"/>
                </a:xfrm>
                <a:prstGeom prst="rect">
                  <a:avLst/>
                </a:prstGeom>
                <a:blipFill>
                  <a:blip r:embed="rId17"/>
                  <a:stretch>
                    <a:fillRect t="-3226" r="-12346"/>
                  </a:stretch>
                </a:blipFill>
              </p:spPr>
              <p:txBody>
                <a:bodyPr/>
                <a:lstStyle/>
                <a:p>
                  <a:r>
                    <a:rPr lang="zh-CN" altLang="en-US">
                      <a:noFill/>
                    </a:rPr>
                    <a:t> </a:t>
                  </a:r>
                </a:p>
              </p:txBody>
            </p:sp>
          </mc:Fallback>
        </mc:AlternateContent>
        <p:grpSp>
          <p:nvGrpSpPr>
            <p:cNvPr id="78" name="组合 77">
              <a:extLst>
                <a:ext uri="{FF2B5EF4-FFF2-40B4-BE49-F238E27FC236}">
                  <a16:creationId xmlns:a16="http://schemas.microsoft.com/office/drawing/2014/main" id="{309E9599-E744-105B-F040-DDDD26A17765}"/>
                </a:ext>
              </a:extLst>
            </p:cNvPr>
            <p:cNvGrpSpPr/>
            <p:nvPr/>
          </p:nvGrpSpPr>
          <p:grpSpPr>
            <a:xfrm>
              <a:off x="11462600" y="1650967"/>
              <a:ext cx="474313" cy="1802617"/>
              <a:chOff x="3541780" y="2607689"/>
              <a:chExt cx="1619383" cy="945114"/>
            </a:xfrm>
          </p:grpSpPr>
          <p:sp>
            <p:nvSpPr>
              <p:cNvPr id="167" name="流程图: 延期 166">
                <a:extLst>
                  <a:ext uri="{FF2B5EF4-FFF2-40B4-BE49-F238E27FC236}">
                    <a16:creationId xmlns:a16="http://schemas.microsoft.com/office/drawing/2014/main" id="{E9E00A80-6372-4DA9-FDCF-F1BC25EBF9A3}"/>
                  </a:ext>
                </a:extLst>
              </p:cNvPr>
              <p:cNvSpPr/>
              <p:nvPr/>
            </p:nvSpPr>
            <p:spPr>
              <a:xfrm>
                <a:off x="3616105" y="2637726"/>
                <a:ext cx="1545058" cy="915077"/>
              </a:xfrm>
              <a:prstGeom prst="flowChartDelay">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75000"/>
                    </a:schemeClr>
                  </a:solidFill>
                  <a:latin typeface="Cambria" panose="02040503050406030204" pitchFamily="18" charset="0"/>
                </a:endParaRPr>
              </a:p>
            </p:txBody>
          </p:sp>
          <p:sp>
            <p:nvSpPr>
              <p:cNvPr id="168" name="文本框 167">
                <a:extLst>
                  <a:ext uri="{FF2B5EF4-FFF2-40B4-BE49-F238E27FC236}">
                    <a16:creationId xmlns:a16="http://schemas.microsoft.com/office/drawing/2014/main" id="{EE72E82C-26B8-14F3-B66B-41017D1FFEB0}"/>
                  </a:ext>
                </a:extLst>
              </p:cNvPr>
              <p:cNvSpPr txBox="1"/>
              <p:nvPr/>
            </p:nvSpPr>
            <p:spPr>
              <a:xfrm rot="16200000">
                <a:off x="3757402" y="2392067"/>
                <a:ext cx="884364" cy="1315608"/>
              </a:xfrm>
              <a:prstGeom prst="rect">
                <a:avLst/>
              </a:prstGeom>
              <a:noFill/>
            </p:spPr>
            <p:txBody>
              <a:bodyPr wrap="square" rtlCol="0">
                <a:spAutoFit/>
              </a:bodyPr>
              <a:lstStyle/>
              <a:p>
                <a:r>
                  <a:rPr lang="fr-CA" altLang="zh-CN" sz="1600" dirty="0">
                    <a:solidFill>
                      <a:schemeClr val="bg1">
                        <a:lumMod val="75000"/>
                      </a:schemeClr>
                    </a:solidFill>
                    <a:latin typeface="Cambria" panose="02040503050406030204" pitchFamily="18" charset="0"/>
                    <a:ea typeface="Cambria" panose="02040503050406030204" pitchFamily="18" charset="0"/>
                  </a:rPr>
                  <a:t>Discriminateur</a:t>
                </a:r>
                <a:endParaRPr lang="zh-CN" altLang="en-US" sz="1600" dirty="0">
                  <a:solidFill>
                    <a:schemeClr val="bg1">
                      <a:lumMod val="75000"/>
                    </a:schemeClr>
                  </a:solidFill>
                  <a:latin typeface="Cambria" panose="02040503050406030204" pitchFamily="18" charset="0"/>
                </a:endParaRPr>
              </a:p>
            </p:txBody>
          </p:sp>
        </p:grpSp>
        <p:cxnSp>
          <p:nvCxnSpPr>
            <p:cNvPr id="140" name="直接箭头连接符 139">
              <a:extLst>
                <a:ext uri="{FF2B5EF4-FFF2-40B4-BE49-F238E27FC236}">
                  <a16:creationId xmlns:a16="http://schemas.microsoft.com/office/drawing/2014/main" id="{1D6BA8EA-CC6A-EEA5-FDFB-E76C099F61A5}"/>
                </a:ext>
              </a:extLst>
            </p:cNvPr>
            <p:cNvCxnSpPr>
              <a:cxnSpLocks/>
            </p:cNvCxnSpPr>
            <p:nvPr/>
          </p:nvCxnSpPr>
          <p:spPr>
            <a:xfrm>
              <a:off x="11099689" y="2891752"/>
              <a:ext cx="323699" cy="1"/>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E69F2E6F-3C0B-C576-07B7-E75430024DD5}"/>
                </a:ext>
              </a:extLst>
            </p:cNvPr>
            <p:cNvCxnSpPr>
              <a:cxnSpLocks/>
            </p:cNvCxnSpPr>
            <p:nvPr/>
          </p:nvCxnSpPr>
          <p:spPr>
            <a:xfrm>
              <a:off x="11111120" y="3257926"/>
              <a:ext cx="323699" cy="1"/>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C0FE40A2-60F0-FADB-8C54-13C9DAAB28DC}"/>
                </a:ext>
              </a:extLst>
            </p:cNvPr>
            <p:cNvCxnSpPr>
              <a:cxnSpLocks/>
            </p:cNvCxnSpPr>
            <p:nvPr/>
          </p:nvCxnSpPr>
          <p:spPr>
            <a:xfrm>
              <a:off x="6433355" y="2185826"/>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80911F0A-927A-B980-92AF-CFCD0103B25C}"/>
                </a:ext>
              </a:extLst>
            </p:cNvPr>
            <p:cNvSpPr/>
            <p:nvPr/>
          </p:nvSpPr>
          <p:spPr>
            <a:xfrm>
              <a:off x="8382224" y="2019540"/>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44" name="直接箭头连接符 143">
              <a:extLst>
                <a:ext uri="{FF2B5EF4-FFF2-40B4-BE49-F238E27FC236}">
                  <a16:creationId xmlns:a16="http://schemas.microsoft.com/office/drawing/2014/main" id="{CFD548FB-E200-0C6C-7C79-E2BEFCC6C49E}"/>
                </a:ext>
              </a:extLst>
            </p:cNvPr>
            <p:cNvCxnSpPr>
              <a:cxnSpLocks/>
            </p:cNvCxnSpPr>
            <p:nvPr/>
          </p:nvCxnSpPr>
          <p:spPr>
            <a:xfrm>
              <a:off x="7971513" y="2874918"/>
              <a:ext cx="323699" cy="1"/>
            </a:xfrm>
            <a:prstGeom prst="straightConnector1">
              <a:avLst/>
            </a:prstGeom>
            <a:solidFill>
              <a:schemeClr val="bg1">
                <a:lumMod val="95000"/>
              </a:schemeClr>
            </a:solidFill>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C3933B33-5392-B232-FAD1-679E32ED7838}"/>
                </a:ext>
              </a:extLst>
            </p:cNvPr>
            <p:cNvCxnSpPr>
              <a:cxnSpLocks/>
            </p:cNvCxnSpPr>
            <p:nvPr/>
          </p:nvCxnSpPr>
          <p:spPr>
            <a:xfrm>
              <a:off x="8739455" y="2182938"/>
              <a:ext cx="323699"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AE2ED09B-44B5-5DDD-0237-102742C3E516}"/>
                    </a:ext>
                  </a:extLst>
                </p:cNvPr>
                <p:cNvSpPr txBox="1"/>
                <p:nvPr/>
              </p:nvSpPr>
              <p:spPr>
                <a:xfrm>
                  <a:off x="8319104" y="1633787"/>
                  <a:ext cx="536481" cy="40005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𝐿</m:t>
                            </m:r>
                          </m:e>
                          <m:sub>
                            <m:r>
                              <a:rPr lang="fr-CA" altLang="zh-CN" b="0" i="1" smtClean="0">
                                <a:solidFill>
                                  <a:schemeClr val="bg1">
                                    <a:lumMod val="75000"/>
                                  </a:schemeClr>
                                </a:solidFill>
                                <a:latin typeface="Cambria Math" panose="02040503050406030204" pitchFamily="18" charset="0"/>
                              </a:rPr>
                              <m:t>𝐴</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146" name="文本框 145">
                  <a:extLst>
                    <a:ext uri="{FF2B5EF4-FFF2-40B4-BE49-F238E27FC236}">
                      <a16:creationId xmlns:a16="http://schemas.microsoft.com/office/drawing/2014/main" id="{AE2ED09B-44B5-5DDD-0237-102742C3E516}"/>
                    </a:ext>
                  </a:extLst>
                </p:cNvPr>
                <p:cNvSpPr txBox="1">
                  <a:spLocks noRot="1" noChangeAspect="1" noMove="1" noResize="1" noEditPoints="1" noAdjustHandles="1" noChangeArrowheads="1" noChangeShapeType="1" noTextEdit="1"/>
                </p:cNvSpPr>
                <p:nvPr/>
              </p:nvSpPr>
              <p:spPr>
                <a:xfrm>
                  <a:off x="8319104" y="1633787"/>
                  <a:ext cx="536481" cy="400055"/>
                </a:xfrm>
                <a:prstGeom prst="rect">
                  <a:avLst/>
                </a:prstGeom>
                <a:blipFill>
                  <a:blip r:embed="rId18"/>
                  <a:stretch>
                    <a:fillRect/>
                  </a:stretch>
                </a:blipFill>
                <a:ln>
                  <a:noFill/>
                </a:ln>
              </p:spPr>
              <p:txBody>
                <a:bodyPr/>
                <a:lstStyle/>
                <a:p>
                  <a:r>
                    <a:rPr lang="zh-CN" altLang="en-US">
                      <a:noFill/>
                    </a:rPr>
                    <a:t> </a:t>
                  </a:r>
                </a:p>
              </p:txBody>
            </p:sp>
          </mc:Fallback>
        </mc:AlternateContent>
        <p:cxnSp>
          <p:nvCxnSpPr>
            <p:cNvPr id="147" name="直接箭头连接符 146">
              <a:extLst>
                <a:ext uri="{FF2B5EF4-FFF2-40B4-BE49-F238E27FC236}">
                  <a16:creationId xmlns:a16="http://schemas.microsoft.com/office/drawing/2014/main" id="{19DB8105-FEE4-F87F-ED60-78201197FBCD}"/>
                </a:ext>
              </a:extLst>
            </p:cNvPr>
            <p:cNvCxnSpPr>
              <a:cxnSpLocks/>
            </p:cNvCxnSpPr>
            <p:nvPr/>
          </p:nvCxnSpPr>
          <p:spPr>
            <a:xfrm>
              <a:off x="8724482" y="1817635"/>
              <a:ext cx="323699"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2226F163-3F70-9084-96DA-9D7451C822CD}"/>
                </a:ext>
              </a:extLst>
            </p:cNvPr>
            <p:cNvCxnSpPr>
              <a:cxnSpLocks/>
            </p:cNvCxnSpPr>
            <p:nvPr/>
          </p:nvCxnSpPr>
          <p:spPr>
            <a:xfrm>
              <a:off x="10337741" y="1814080"/>
              <a:ext cx="323699"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A72722A3-5FC2-87A1-82BD-B654CC2B0F35}"/>
                </a:ext>
              </a:extLst>
            </p:cNvPr>
            <p:cNvCxnSpPr>
              <a:cxnSpLocks/>
            </p:cNvCxnSpPr>
            <p:nvPr/>
          </p:nvCxnSpPr>
          <p:spPr>
            <a:xfrm>
              <a:off x="10346144" y="2175602"/>
              <a:ext cx="323699" cy="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DBC0ECB9-8DBB-FA29-7D94-895953B32951}"/>
                    </a:ext>
                  </a:extLst>
                </p:cNvPr>
                <p:cNvSpPr txBox="1"/>
                <p:nvPr/>
              </p:nvSpPr>
              <p:spPr>
                <a:xfrm>
                  <a:off x="10621598" y="1681930"/>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1">
                                    <a:lumMod val="75000"/>
                                  </a:schemeClr>
                                </a:solidFill>
                                <a:latin typeface="Cambria Math" panose="02040503050406030204" pitchFamily="18" charset="0"/>
                              </a:rPr>
                            </m:ctrlPr>
                          </m:sSubPr>
                          <m:e>
                            <m:r>
                              <a:rPr lang="en-US" altLang="zh-CN" b="0" i="1" smtClean="0">
                                <a:solidFill>
                                  <a:schemeClr val="bg1">
                                    <a:lumMod val="75000"/>
                                  </a:schemeClr>
                                </a:solidFill>
                                <a:latin typeface="Cambria Math" panose="02040503050406030204" pitchFamily="18" charset="0"/>
                              </a:rPr>
                              <m:t>𝐿</m:t>
                            </m:r>
                          </m:e>
                          <m:sub>
                            <m:r>
                              <a:rPr lang="fr-CA" altLang="zh-CN" b="0" i="1" smtClean="0">
                                <a:solidFill>
                                  <a:schemeClr val="bg1">
                                    <a:lumMod val="75000"/>
                                  </a:schemeClr>
                                </a:solidFill>
                                <a:latin typeface="Cambria Math" panose="02040503050406030204" pitchFamily="18" charset="0"/>
                              </a:rPr>
                              <m:t>𝐴</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150" name="文本框 149">
                  <a:extLst>
                    <a:ext uri="{FF2B5EF4-FFF2-40B4-BE49-F238E27FC236}">
                      <a16:creationId xmlns:a16="http://schemas.microsoft.com/office/drawing/2014/main" id="{DBC0ECB9-8DBB-FA29-7D94-895953B32951}"/>
                    </a:ext>
                  </a:extLst>
                </p:cNvPr>
                <p:cNvSpPr txBox="1">
                  <a:spLocks noRot="1" noChangeAspect="1" noMove="1" noResize="1" noEditPoints="1" noAdjustHandles="1" noChangeArrowheads="1" noChangeShapeType="1" noTextEdit="1"/>
                </p:cNvSpPr>
                <p:nvPr/>
              </p:nvSpPr>
              <p:spPr>
                <a:xfrm>
                  <a:off x="10621598" y="1681930"/>
                  <a:ext cx="536481" cy="40005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8E63E7AC-B429-4E2A-B7CB-69395B4B8D25}"/>
                    </a:ext>
                  </a:extLst>
                </p:cNvPr>
                <p:cNvSpPr txBox="1"/>
                <p:nvPr/>
              </p:nvSpPr>
              <p:spPr>
                <a:xfrm>
                  <a:off x="10590575" y="2019540"/>
                  <a:ext cx="530132"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solidFill>
                                  <a:schemeClr val="bg1">
                                    <a:lumMod val="75000"/>
                                  </a:schemeClr>
                                </a:solidFill>
                                <a:latin typeface="Cambria Math" panose="02040503050406030204" pitchFamily="18" charset="0"/>
                              </a:rPr>
                            </m:ctrlPr>
                          </m:sSubPr>
                          <m:e>
                            <m:acc>
                              <m:accPr>
                                <m:chr m:val="̃"/>
                                <m:ctrlPr>
                                  <a:rPr lang="zh-CN" altLang="en-US" i="1">
                                    <a:solidFill>
                                      <a:schemeClr val="bg1">
                                        <a:lumMod val="75000"/>
                                      </a:schemeClr>
                                    </a:solidFill>
                                    <a:latin typeface="Cambria Math" panose="02040503050406030204" pitchFamily="18" charset="0"/>
                                  </a:rPr>
                                </m:ctrlPr>
                              </m:accPr>
                              <m:e>
                                <m:r>
                                  <a:rPr lang="en-US" altLang="zh-CN" b="0" i="1" smtClean="0">
                                    <a:solidFill>
                                      <a:schemeClr val="bg1">
                                        <a:lumMod val="75000"/>
                                      </a:schemeClr>
                                    </a:solidFill>
                                    <a:latin typeface="Cambria Math" panose="02040503050406030204" pitchFamily="18" charset="0"/>
                                  </a:rPr>
                                  <m:t>𝑃</m:t>
                                </m:r>
                              </m:e>
                            </m:acc>
                          </m:e>
                          <m:sub>
                            <m:r>
                              <a:rPr lang="fr-CA" altLang="zh-CN" i="1">
                                <a:solidFill>
                                  <a:schemeClr val="bg1">
                                    <a:lumMod val="75000"/>
                                  </a:schemeClr>
                                </a:solidFill>
                                <a:latin typeface="Cambria Math" panose="02040503050406030204" pitchFamily="18" charset="0"/>
                              </a:rPr>
                              <m:t>𝐴</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151" name="文本框 150">
                  <a:extLst>
                    <a:ext uri="{FF2B5EF4-FFF2-40B4-BE49-F238E27FC236}">
                      <a16:creationId xmlns:a16="http://schemas.microsoft.com/office/drawing/2014/main" id="{8E63E7AC-B429-4E2A-B7CB-69395B4B8D25}"/>
                    </a:ext>
                  </a:extLst>
                </p:cNvPr>
                <p:cNvSpPr txBox="1">
                  <a:spLocks noRot="1" noChangeAspect="1" noMove="1" noResize="1" noEditPoints="1" noAdjustHandles="1" noChangeArrowheads="1" noChangeShapeType="1" noTextEdit="1"/>
                </p:cNvSpPr>
                <p:nvPr/>
              </p:nvSpPr>
              <p:spPr>
                <a:xfrm>
                  <a:off x="10590575" y="2019540"/>
                  <a:ext cx="530132" cy="405404"/>
                </a:xfrm>
                <a:prstGeom prst="rect">
                  <a:avLst/>
                </a:prstGeom>
                <a:blipFill>
                  <a:blip r:embed="rId20"/>
                  <a:stretch>
                    <a:fillRect t="-3279" r="-11392" b="-1639"/>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EB6BFAB9-332D-2C99-CABB-BEB66E6E8F44}"/>
                </a:ext>
              </a:extLst>
            </p:cNvPr>
            <p:cNvSpPr/>
            <p:nvPr/>
          </p:nvSpPr>
          <p:spPr>
            <a:xfrm>
              <a:off x="10678901" y="1704841"/>
              <a:ext cx="328261" cy="678704"/>
            </a:xfrm>
            <a:prstGeom prst="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53" name="矩形 152">
              <a:extLst>
                <a:ext uri="{FF2B5EF4-FFF2-40B4-BE49-F238E27FC236}">
                  <a16:creationId xmlns:a16="http://schemas.microsoft.com/office/drawing/2014/main" id="{FC13D649-EB5F-765E-26A9-01FACA253811}"/>
                </a:ext>
              </a:extLst>
            </p:cNvPr>
            <p:cNvSpPr/>
            <p:nvPr/>
          </p:nvSpPr>
          <p:spPr>
            <a:xfrm>
              <a:off x="10698939" y="2774880"/>
              <a:ext cx="328261" cy="678704"/>
            </a:xfrm>
            <a:prstGeom prst="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154" name="直接连接符 153">
              <a:extLst>
                <a:ext uri="{FF2B5EF4-FFF2-40B4-BE49-F238E27FC236}">
                  <a16:creationId xmlns:a16="http://schemas.microsoft.com/office/drawing/2014/main" id="{856A3208-892C-7C6D-5867-0BF2E42FD51F}"/>
                </a:ext>
              </a:extLst>
            </p:cNvPr>
            <p:cNvCxnSpPr>
              <a:cxnSpLocks/>
              <a:endCxn id="57" idx="0"/>
            </p:cNvCxnSpPr>
            <p:nvPr/>
          </p:nvCxnSpPr>
          <p:spPr>
            <a:xfrm flipH="1">
              <a:off x="8529834" y="2308850"/>
              <a:ext cx="5780" cy="42438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E37CEE85-C29F-A766-9129-68BEC0955DB3}"/>
                    </a:ext>
                  </a:extLst>
                </p:cNvPr>
                <p:cNvSpPr txBox="1"/>
                <p:nvPr/>
              </p:nvSpPr>
              <p:spPr>
                <a:xfrm>
                  <a:off x="8322534" y="985515"/>
                  <a:ext cx="749584"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1">
                                    <a:lumMod val="75000"/>
                                  </a:schemeClr>
                                </a:solidFill>
                                <a:latin typeface="Cambria Math" panose="02040503050406030204" pitchFamily="18" charset="0"/>
                                <a:ea typeface="Cambria Math" panose="02040503050406030204" pitchFamily="18" charset="0"/>
                              </a:rPr>
                            </m:ctrlPr>
                          </m:sSubPr>
                          <m:e>
                            <m:r>
                              <a:rPr lang="en-US" altLang="zh-CN" i="1" smtClean="0">
                                <a:solidFill>
                                  <a:schemeClr val="bg1">
                                    <a:lumMod val="75000"/>
                                  </a:schemeClr>
                                </a:solidFill>
                                <a:latin typeface="Cambria Math" panose="02040503050406030204" pitchFamily="18" charset="0"/>
                                <a:ea typeface="Cambria Math" panose="02040503050406030204" pitchFamily="18" charset="0"/>
                              </a:rPr>
                              <m:t>ℒ</m:t>
                            </m:r>
                          </m:e>
                          <m:sub>
                            <m:r>
                              <a:rPr lang="fr-CA" altLang="zh-CN" b="0" i="1" smtClean="0">
                                <a:solidFill>
                                  <a:schemeClr val="bg1">
                                    <a:lumMod val="75000"/>
                                  </a:schemeClr>
                                </a:solidFill>
                                <a:latin typeface="Cambria Math" panose="02040503050406030204" pitchFamily="18" charset="0"/>
                                <a:ea typeface="Cambria Math" panose="02040503050406030204" pitchFamily="18" charset="0"/>
                              </a:rPr>
                              <m:t>𝑟𝑒𝑐</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155" name="文本框 154">
                  <a:extLst>
                    <a:ext uri="{FF2B5EF4-FFF2-40B4-BE49-F238E27FC236}">
                      <a16:creationId xmlns:a16="http://schemas.microsoft.com/office/drawing/2014/main" id="{E37CEE85-C29F-A766-9129-68BEC0955DB3}"/>
                    </a:ext>
                  </a:extLst>
                </p:cNvPr>
                <p:cNvSpPr txBox="1">
                  <a:spLocks noRot="1" noChangeAspect="1" noMove="1" noResize="1" noEditPoints="1" noAdjustHandles="1" noChangeArrowheads="1" noChangeShapeType="1" noTextEdit="1"/>
                </p:cNvSpPr>
                <p:nvPr/>
              </p:nvSpPr>
              <p:spPr>
                <a:xfrm>
                  <a:off x="8322534" y="985515"/>
                  <a:ext cx="749584" cy="40005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3D9D3241-FC35-634B-6A1E-3C5B9BFB931C}"/>
                    </a:ext>
                  </a:extLst>
                </p:cNvPr>
                <p:cNvSpPr txBox="1"/>
                <p:nvPr/>
              </p:nvSpPr>
              <p:spPr>
                <a:xfrm>
                  <a:off x="7723912" y="2290107"/>
                  <a:ext cx="102961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solidFill>
                                  <a:schemeClr val="bg1">
                                    <a:lumMod val="75000"/>
                                  </a:schemeClr>
                                </a:solidFill>
                                <a:latin typeface="Cambria Math" panose="02040503050406030204" pitchFamily="18" charset="0"/>
                                <a:ea typeface="Cambria Math" panose="02040503050406030204" pitchFamily="18" charset="0"/>
                              </a:rPr>
                            </m:ctrlPr>
                          </m:sSubPr>
                          <m:e>
                            <m:r>
                              <a:rPr lang="en-US" altLang="zh-CN" i="1" smtClean="0">
                                <a:solidFill>
                                  <a:schemeClr val="bg1">
                                    <a:lumMod val="75000"/>
                                  </a:schemeClr>
                                </a:solidFill>
                                <a:latin typeface="Cambria Math" panose="02040503050406030204" pitchFamily="18" charset="0"/>
                                <a:ea typeface="Cambria Math" panose="02040503050406030204" pitchFamily="18" charset="0"/>
                              </a:rPr>
                              <m:t>ℒ</m:t>
                            </m:r>
                          </m:e>
                          <m:sub>
                            <m:r>
                              <a:rPr lang="fr-CA" altLang="zh-CN" b="0" i="1" smtClean="0">
                                <a:solidFill>
                                  <a:schemeClr val="bg1">
                                    <a:lumMod val="75000"/>
                                  </a:schemeClr>
                                </a:solidFill>
                                <a:latin typeface="Cambria Math" panose="02040503050406030204" pitchFamily="18" charset="0"/>
                                <a:ea typeface="Cambria Math" panose="02040503050406030204" pitchFamily="18" charset="0"/>
                              </a:rPr>
                              <m:t>𝑙𝑎𝑡𝑒𝑛𝑡</m:t>
                            </m:r>
                          </m:sub>
                        </m:sSub>
                      </m:oMath>
                    </m:oMathPara>
                  </a14:m>
                  <a:endParaRPr lang="zh-CN" altLang="en-US" dirty="0">
                    <a:solidFill>
                      <a:schemeClr val="bg1">
                        <a:lumMod val="75000"/>
                      </a:schemeClr>
                    </a:solidFill>
                    <a:latin typeface="Cambria" panose="02040503050406030204" pitchFamily="18" charset="0"/>
                  </a:endParaRPr>
                </a:p>
              </p:txBody>
            </p:sp>
          </mc:Choice>
          <mc:Fallback xmlns="">
            <p:sp>
              <p:nvSpPr>
                <p:cNvPr id="156" name="文本框 155">
                  <a:extLst>
                    <a:ext uri="{FF2B5EF4-FFF2-40B4-BE49-F238E27FC236}">
                      <a16:creationId xmlns:a16="http://schemas.microsoft.com/office/drawing/2014/main" id="{3D9D3241-FC35-634B-6A1E-3C5B9BFB931C}"/>
                    </a:ext>
                  </a:extLst>
                </p:cNvPr>
                <p:cNvSpPr txBox="1">
                  <a:spLocks noRot="1" noChangeAspect="1" noMove="1" noResize="1" noEditPoints="1" noAdjustHandles="1" noChangeArrowheads="1" noChangeShapeType="1" noTextEdit="1"/>
                </p:cNvSpPr>
                <p:nvPr/>
              </p:nvSpPr>
              <p:spPr>
                <a:xfrm>
                  <a:off x="7723912" y="2290107"/>
                  <a:ext cx="1029611" cy="400055"/>
                </a:xfrm>
                <a:prstGeom prst="rect">
                  <a:avLst/>
                </a:prstGeom>
                <a:blipFill>
                  <a:blip r:embed="rId22"/>
                  <a:stretch>
                    <a:fillRect b="-1639"/>
                  </a:stretch>
                </a:blipFill>
              </p:spPr>
              <p:txBody>
                <a:bodyPr/>
                <a:lstStyle/>
                <a:p>
                  <a:r>
                    <a:rPr lang="zh-CN" altLang="en-US">
                      <a:noFill/>
                    </a:rPr>
                    <a:t> </a:t>
                  </a:r>
                </a:p>
              </p:txBody>
            </p:sp>
          </mc:Fallback>
        </mc:AlternateContent>
        <p:sp>
          <p:nvSpPr>
            <p:cNvPr id="157" name="文本框 156">
              <a:extLst>
                <a:ext uri="{FF2B5EF4-FFF2-40B4-BE49-F238E27FC236}">
                  <a16:creationId xmlns:a16="http://schemas.microsoft.com/office/drawing/2014/main" id="{69056217-D1D0-81EE-7A65-4F6F620F5E98}"/>
                </a:ext>
              </a:extLst>
            </p:cNvPr>
            <p:cNvSpPr txBox="1"/>
            <p:nvPr/>
          </p:nvSpPr>
          <p:spPr>
            <a:xfrm>
              <a:off x="6050042" y="3866520"/>
              <a:ext cx="1582852" cy="366717"/>
            </a:xfrm>
            <a:prstGeom prst="rect">
              <a:avLst/>
            </a:prstGeom>
            <a:noFill/>
          </p:spPr>
          <p:txBody>
            <a:bodyPr wrap="square" rtlCol="0">
              <a:spAutoFit/>
            </a:bodyPr>
            <a:lstStyle/>
            <a:p>
              <a:r>
                <a:rPr lang="en-US" altLang="zh-CN" sz="1600" dirty="0">
                  <a:latin typeface="Cambria" panose="02040503050406030204" pitchFamily="18" charset="0"/>
                  <a:ea typeface="Cambria" panose="02040503050406030204" pitchFamily="18" charset="0"/>
                </a:rPr>
                <a:t>(b) Test</a:t>
              </a:r>
              <a:endParaRPr lang="zh-CN" altLang="en-US" sz="1600" dirty="0">
                <a:latin typeface="Cambria" panose="02040503050406030204" pitchFamily="18" charset="0"/>
              </a:endParaRPr>
            </a:p>
          </p:txBody>
        </p:sp>
        <p:cxnSp>
          <p:nvCxnSpPr>
            <p:cNvPr id="158" name="连接符: 肘形 157">
              <a:extLst>
                <a:ext uri="{FF2B5EF4-FFF2-40B4-BE49-F238E27FC236}">
                  <a16:creationId xmlns:a16="http://schemas.microsoft.com/office/drawing/2014/main" id="{30CF767B-947D-6ACE-E020-B9DE90B06F31}"/>
                </a:ext>
              </a:extLst>
            </p:cNvPr>
            <p:cNvCxnSpPr>
              <a:cxnSpLocks/>
              <a:stCxn id="55" idx="0"/>
            </p:cNvCxnSpPr>
            <p:nvPr/>
          </p:nvCxnSpPr>
          <p:spPr>
            <a:xfrm rot="5400000" flipH="1" flipV="1">
              <a:off x="8418592" y="-749679"/>
              <a:ext cx="310480" cy="4522133"/>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1F1B43BD-FBFC-4566-3ECD-35C67AE675AC}"/>
                </a:ext>
              </a:extLst>
            </p:cNvPr>
            <p:cNvCxnSpPr>
              <a:endCxn id="152" idx="0"/>
            </p:cNvCxnSpPr>
            <p:nvPr/>
          </p:nvCxnSpPr>
          <p:spPr>
            <a:xfrm>
              <a:off x="10834901" y="1356147"/>
              <a:ext cx="8130" cy="348694"/>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连接符: 肘形 159">
              <a:extLst>
                <a:ext uri="{FF2B5EF4-FFF2-40B4-BE49-F238E27FC236}">
                  <a16:creationId xmlns:a16="http://schemas.microsoft.com/office/drawing/2014/main" id="{D170F98E-CB76-CE16-BC21-64385B1E19CC}"/>
                </a:ext>
              </a:extLst>
            </p:cNvPr>
            <p:cNvCxnSpPr>
              <a:cxnSpLocks/>
              <a:stCxn id="153" idx="2"/>
            </p:cNvCxnSpPr>
            <p:nvPr/>
          </p:nvCxnSpPr>
          <p:spPr>
            <a:xfrm rot="5400000">
              <a:off x="8554453" y="1428344"/>
              <a:ext cx="283376" cy="4333857"/>
            </a:xfrm>
            <a:prstGeom prst="bentConnector2">
              <a:avLst/>
            </a:pr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4F040FC5-C636-2A42-AAC6-35BD1F990233}"/>
                </a:ext>
              </a:extLst>
            </p:cNvPr>
            <p:cNvCxnSpPr>
              <a:cxnSpLocks/>
              <a:endCxn id="173" idx="0"/>
            </p:cNvCxnSpPr>
            <p:nvPr/>
          </p:nvCxnSpPr>
          <p:spPr>
            <a:xfrm rot="5400000" flipH="1" flipV="1">
              <a:off x="6318047" y="3299118"/>
              <a:ext cx="653580" cy="231251"/>
            </a:xfrm>
            <a:prstGeom prst="bentConnector2">
              <a:avLst/>
            </a:prstGeom>
            <a:solidFill>
              <a:schemeClr val="bg1">
                <a:lumMod val="95000"/>
              </a:schemeClr>
            </a:solidFill>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EFAD042F-B1ED-0CEE-A3C8-4EA1FC956491}"/>
                </a:ext>
              </a:extLst>
            </p:cNvPr>
            <p:cNvCxnSpPr>
              <a:cxnSpLocks/>
            </p:cNvCxnSpPr>
            <p:nvPr/>
          </p:nvCxnSpPr>
          <p:spPr>
            <a:xfrm>
              <a:off x="11082342" y="1823725"/>
              <a:ext cx="323699" cy="1"/>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B258A0AF-10F9-50B9-9DB5-BC7D0C2E1EEE}"/>
                </a:ext>
              </a:extLst>
            </p:cNvPr>
            <p:cNvCxnSpPr>
              <a:cxnSpLocks/>
            </p:cNvCxnSpPr>
            <p:nvPr/>
          </p:nvCxnSpPr>
          <p:spPr>
            <a:xfrm>
              <a:off x="11093773" y="2189899"/>
              <a:ext cx="323699" cy="1"/>
            </a:xfrm>
            <a:prstGeom prst="straightConnector1">
              <a:avLst/>
            </a:prstGeom>
            <a:ln w="28575">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D225D482-5382-A7B6-32FD-6ECAD08A03BA}"/>
                </a:ext>
              </a:extLst>
            </p:cNvPr>
            <p:cNvCxnSpPr>
              <a:cxnSpLocks/>
            </p:cNvCxnSpPr>
            <p:nvPr/>
          </p:nvCxnSpPr>
          <p:spPr>
            <a:xfrm flipV="1">
              <a:off x="8862470" y="2860735"/>
              <a:ext cx="231140" cy="389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349D7F8B-7C9E-FA52-076C-789D3385CC3D}"/>
                </a:ext>
              </a:extLst>
            </p:cNvPr>
            <p:cNvCxnSpPr/>
            <p:nvPr/>
          </p:nvCxnSpPr>
          <p:spPr>
            <a:xfrm>
              <a:off x="8862470" y="2175602"/>
              <a:ext cx="0" cy="68902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EADDDA6-2D82-5181-EE14-A8444D5EA047}"/>
                </a:ext>
              </a:extLst>
            </p:cNvPr>
            <p:cNvCxnSpPr>
              <a:cxnSpLocks/>
            </p:cNvCxnSpPr>
            <p:nvPr/>
          </p:nvCxnSpPr>
          <p:spPr>
            <a:xfrm>
              <a:off x="8739455" y="2175602"/>
              <a:ext cx="12301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2489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037235" y="255806"/>
            <a:ext cx="2965427"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Expérimentation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 name="文本框 2">
            <a:extLst>
              <a:ext uri="{FF2B5EF4-FFF2-40B4-BE49-F238E27FC236}">
                <a16:creationId xmlns:a16="http://schemas.microsoft.com/office/drawing/2014/main" id="{2C0C585F-F91B-5E16-6F6B-4AF5AC5A3893}"/>
              </a:ext>
            </a:extLst>
          </p:cNvPr>
          <p:cNvSpPr txBox="1"/>
          <p:nvPr/>
        </p:nvSpPr>
        <p:spPr>
          <a:xfrm>
            <a:off x="2656018" y="1617918"/>
            <a:ext cx="8346644" cy="707886"/>
          </a:xfrm>
          <a:prstGeom prst="rect">
            <a:avLst/>
          </a:prstGeom>
          <a:noFill/>
        </p:spPr>
        <p:txBody>
          <a:bodyPr wrap="none" rtlCol="0">
            <a:spAutoFit/>
          </a:bodyPr>
          <a:lstStyle/>
          <a:p>
            <a:pPr marL="285750" indent="-285750">
              <a:buFont typeface="Arial" panose="020B0604020202020204" pitchFamily="34" charset="0"/>
              <a:buChar char="•"/>
            </a:pPr>
            <a:r>
              <a:rPr lang="en-US" altLang="zh-CN" sz="2000" dirty="0">
                <a:latin typeface="Cambria" panose="02040503050406030204" pitchFamily="18" charset="0"/>
                <a:ea typeface="Cambria" panose="02040503050406030204" pitchFamily="18" charset="0"/>
              </a:rPr>
              <a:t>2400+ s</a:t>
            </a:r>
            <a:r>
              <a:rPr lang="fr-CA" altLang="zh-CN" sz="2000" dirty="0" err="1">
                <a:latin typeface="Cambria" panose="02040503050406030204" pitchFamily="18" charset="0"/>
                <a:ea typeface="Cambria" panose="02040503050406030204" pitchFamily="18" charset="0"/>
              </a:rPr>
              <a:t>équences</a:t>
            </a:r>
            <a:r>
              <a:rPr lang="fr-CA" altLang="zh-CN" sz="2000" dirty="0">
                <a:latin typeface="Cambria" panose="02040503050406030204" pitchFamily="18" charset="0"/>
                <a:ea typeface="Cambria" panose="02040503050406030204" pitchFamily="18" charset="0"/>
              </a:rPr>
              <a:t> de mouvement, réalisées par 25 personnages distincts.</a:t>
            </a:r>
          </a:p>
          <a:p>
            <a:pPr marL="285750" indent="-285750">
              <a:buFont typeface="Arial" panose="020B0604020202020204" pitchFamily="34" charset="0"/>
              <a:buChar char="•"/>
            </a:pPr>
            <a:r>
              <a:rPr lang="fr-CA" altLang="zh-CN" sz="2000" dirty="0">
                <a:latin typeface="Cambria" panose="02040503050406030204" pitchFamily="18" charset="0"/>
                <a:ea typeface="Cambria" panose="02040503050406030204" pitchFamily="18" charset="0"/>
              </a:rPr>
              <a:t>Chaque mouvement est effectué par un seul personnage au hasard.</a:t>
            </a:r>
            <a:endParaRPr lang="zh-CN" altLang="en-US" sz="2000" dirty="0">
              <a:latin typeface="Cambria" panose="02040503050406030204" pitchFamily="18" charset="0"/>
            </a:endParaRPr>
          </a:p>
        </p:txBody>
      </p:sp>
      <p:sp>
        <p:nvSpPr>
          <p:cNvPr id="11" name="文本框 10">
            <a:extLst>
              <a:ext uri="{FF2B5EF4-FFF2-40B4-BE49-F238E27FC236}">
                <a16:creationId xmlns:a16="http://schemas.microsoft.com/office/drawing/2014/main" id="{DBFF755A-09DE-5BE4-96DC-F4688CAD7E60}"/>
              </a:ext>
            </a:extLst>
          </p:cNvPr>
          <p:cNvSpPr txBox="1"/>
          <p:nvPr/>
        </p:nvSpPr>
        <p:spPr>
          <a:xfrm>
            <a:off x="2234380" y="1052653"/>
            <a:ext cx="4409862" cy="400110"/>
          </a:xfrm>
          <a:prstGeom prst="rect">
            <a:avLst/>
          </a:prstGeom>
          <a:noFill/>
        </p:spPr>
        <p:txBody>
          <a:bodyPr wrap="none" rtlCol="0">
            <a:spAutoFit/>
          </a:bodyPr>
          <a:lstStyle/>
          <a:p>
            <a:r>
              <a:rPr lang="fr-CA" altLang="zh-CN" sz="2000" b="1" dirty="0">
                <a:latin typeface="Cambria" panose="02040503050406030204" pitchFamily="18" charset="0"/>
                <a:ea typeface="Cambria" panose="02040503050406030204" pitchFamily="18" charset="0"/>
              </a:rPr>
              <a:t>Données non appariées: </a:t>
            </a:r>
            <a:r>
              <a:rPr lang="fr-CA" altLang="zh-CN" sz="2000" b="1" dirty="0" err="1">
                <a:latin typeface="Cambria" panose="02040503050406030204" pitchFamily="18" charset="0"/>
                <a:ea typeface="Cambria" panose="02040503050406030204" pitchFamily="18" charset="0"/>
              </a:rPr>
              <a:t>Mixamo</a:t>
            </a:r>
            <a:r>
              <a:rPr lang="fr-CA" altLang="zh-CN" sz="2000" b="1" dirty="0">
                <a:latin typeface="Cambria" panose="02040503050406030204" pitchFamily="18" charset="0"/>
                <a:ea typeface="Cambria" panose="02040503050406030204" pitchFamily="18" charset="0"/>
              </a:rPr>
              <a:t> 3D</a:t>
            </a:r>
            <a:endParaRPr lang="zh-CN" altLang="en-US" sz="2000" b="1" dirty="0">
              <a:latin typeface="Cambria" panose="02040503050406030204" pitchFamily="18" charset="0"/>
            </a:endParaRPr>
          </a:p>
        </p:txBody>
      </p:sp>
      <p:pic>
        <p:nvPicPr>
          <p:cNvPr id="13" name="图片 12">
            <a:extLst>
              <a:ext uri="{FF2B5EF4-FFF2-40B4-BE49-F238E27FC236}">
                <a16:creationId xmlns:a16="http://schemas.microsoft.com/office/drawing/2014/main" id="{CC12E828-ED86-3118-00AA-724AD0836F3B}"/>
              </a:ext>
            </a:extLst>
          </p:cNvPr>
          <p:cNvPicPr>
            <a:picLocks noChangeAspect="1"/>
          </p:cNvPicPr>
          <p:nvPr/>
        </p:nvPicPr>
        <p:blipFill rotWithShape="1">
          <a:blip r:embed="rId3"/>
          <a:srcRect r="8285" b="24422"/>
          <a:stretch/>
        </p:blipFill>
        <p:spPr>
          <a:xfrm>
            <a:off x="2691580" y="2560278"/>
            <a:ext cx="4517626" cy="3899517"/>
          </a:xfrm>
          <a:prstGeom prst="rect">
            <a:avLst/>
          </a:prstGeom>
        </p:spPr>
      </p:pic>
      <p:pic>
        <p:nvPicPr>
          <p:cNvPr id="15" name="图片 14">
            <a:extLst>
              <a:ext uri="{FF2B5EF4-FFF2-40B4-BE49-F238E27FC236}">
                <a16:creationId xmlns:a16="http://schemas.microsoft.com/office/drawing/2014/main" id="{7FF7E2B9-73D8-E4D1-223D-6B2EF375E07A}"/>
              </a:ext>
            </a:extLst>
          </p:cNvPr>
          <p:cNvPicPr>
            <a:picLocks noChangeAspect="1"/>
          </p:cNvPicPr>
          <p:nvPr/>
        </p:nvPicPr>
        <p:blipFill rotWithShape="1">
          <a:blip r:embed="rId4"/>
          <a:srcRect t="160" r="8285" b="23572"/>
          <a:stretch/>
        </p:blipFill>
        <p:spPr>
          <a:xfrm>
            <a:off x="7489291" y="2593941"/>
            <a:ext cx="4517626" cy="3865854"/>
          </a:xfrm>
          <a:prstGeom prst="rect">
            <a:avLst/>
          </a:prstGeom>
        </p:spPr>
      </p:pic>
    </p:spTree>
    <p:extLst>
      <p:ext uri="{BB962C8B-B14F-4D97-AF65-F5344CB8AC3E}">
        <p14:creationId xmlns:p14="http://schemas.microsoft.com/office/powerpoint/2010/main" val="1735249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079647" y="255806"/>
            <a:ext cx="1957139"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Évaluation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6533D97-6208-93DC-1079-F143A24E9246}"/>
                  </a:ext>
                </a:extLst>
              </p:cNvPr>
              <p:cNvSpPr txBox="1"/>
              <p:nvPr/>
            </p:nvSpPr>
            <p:spPr>
              <a:xfrm>
                <a:off x="2348153" y="1052653"/>
                <a:ext cx="8740499" cy="4509183"/>
              </a:xfrm>
              <a:prstGeom prst="rect">
                <a:avLst/>
              </a:prstGeom>
              <a:noFill/>
            </p:spPr>
            <p:txBody>
              <a:bodyPr wrap="square" rtlCol="0">
                <a:spAutoFit/>
              </a:bodyPr>
              <a:lstStyle/>
              <a:p>
                <a:r>
                  <a:rPr lang="fr-CA" altLang="zh-CN" b="1" dirty="0">
                    <a:latin typeface="Cambria" panose="02040503050406030204" pitchFamily="18" charset="0"/>
                    <a:ea typeface="Cambria" panose="02040503050406030204" pitchFamily="18" charset="0"/>
                  </a:rPr>
                  <a:t>Données appariées:</a:t>
                </a:r>
              </a:p>
              <a:p>
                <a:pPr marL="285750" indent="-285750">
                  <a:lnSpc>
                    <a:spcPct val="150000"/>
                  </a:lnSpc>
                  <a:buFont typeface="Arial" panose="020B0604020202020204" pitchFamily="34" charset="0"/>
                  <a:buChar char="•"/>
                </a:pPr>
                <a:r>
                  <a:rPr lang="fr-CA" altLang="zh-CN"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un ensemble de test de 107 mouvements et 4 personnages. </a:t>
                </a:r>
              </a:p>
              <a:p>
                <a:pPr marL="285750" indent="-285750">
                  <a:lnSpc>
                    <a:spcPct val="150000"/>
                  </a:lnSpc>
                  <a:buFont typeface="Arial" panose="020B0604020202020204" pitchFamily="34" charset="0"/>
                  <a:buChar char="•"/>
                </a:pPr>
                <a:r>
                  <a:rPr lang="fr-CA" altLang="zh-CN"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jamais été vus par le réseau pendant l’entraînement. </a:t>
                </a:r>
              </a:p>
              <a:p>
                <a:pPr marL="285750" indent="-285750">
                  <a:lnSpc>
                    <a:spcPct val="150000"/>
                  </a:lnSpc>
                  <a:buFont typeface="Arial" panose="020B0604020202020204" pitchFamily="34" charset="0"/>
                  <a:buChar char="•"/>
                </a:pPr>
                <a:r>
                  <a:rPr lang="fr-CA" altLang="zh-CN"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Chaque mouvement est réalisé par 4 personnages.</a:t>
                </a:r>
              </a:p>
              <a:p>
                <a:pPr marL="285750" indent="-285750">
                  <a:buFont typeface="Arial" panose="020B0604020202020204" pitchFamily="34" charset="0"/>
                  <a:buChar char="•"/>
                </a:pPr>
                <a:endParaRPr lang="fr-CA" altLang="zh-CN" kern="50" dirty="0">
                  <a:solidFill>
                    <a:srgbClr val="000000"/>
                  </a:solidFill>
                  <a:latin typeface="Cambria" panose="02040503050406030204" pitchFamily="18" charset="0"/>
                  <a:ea typeface="等线" panose="02010600030101010101" pitchFamily="2" charset="-122"/>
                  <a:cs typeface="Times New Roman" panose="02020603050405020304" pitchFamily="18" charset="0"/>
                </a:endParaRPr>
              </a:p>
              <a:p>
                <a:r>
                  <a:rPr lang="fr-CA" altLang="zh-CN" b="1" kern="50" dirty="0">
                    <a:solidFill>
                      <a:srgbClr val="000000"/>
                    </a:solidFill>
                    <a:latin typeface="Cambria" panose="02040503050406030204" pitchFamily="18" charset="0"/>
                    <a:ea typeface="等线" panose="02010600030101010101" pitchFamily="2" charset="-122"/>
                    <a:cs typeface="Times New Roman" panose="02020603050405020304" pitchFamily="18" charset="0"/>
                  </a:rPr>
                  <a:t>Évaluation quantitative:</a:t>
                </a:r>
              </a:p>
              <a:p>
                <a:pPr>
                  <a:lnSpc>
                    <a:spcPct val="150000"/>
                  </a:lnSpc>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𝐸</m:t>
                          </m:r>
                        </m:e>
                        <m:sup>
                          <m:r>
                            <a:rPr lang="zh-CN" altLang="en-US" i="1">
                              <a:latin typeface="Cambria Math" panose="02040503050406030204" pitchFamily="18" charset="0"/>
                            </a:rPr>
                            <m:t>𝑘</m:t>
                          </m:r>
                        </m:sup>
                      </m:s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𝑁</m:t>
                          </m:r>
                          <m:r>
                            <a:rPr lang="zh-CN" altLang="en-US" i="0">
                              <a:latin typeface="Cambria Math" panose="02040503050406030204" pitchFamily="18" charset="0"/>
                            </a:rPr>
                            <m:t>×</m:t>
                          </m:r>
                          <m:r>
                            <a:rPr lang="zh-CN" altLang="en-US" i="1">
                              <a:latin typeface="Cambria Math" panose="02040503050406030204" pitchFamily="18" charset="0"/>
                            </a:rPr>
                            <m:t>𝐽</m:t>
                          </m:r>
                          <m:r>
                            <a:rPr lang="zh-CN" altLang="en-US" i="0">
                              <a:latin typeface="Cambria Math" panose="02040503050406030204" pitchFamily="18" charset="0"/>
                            </a:rPr>
                            <m:t>×</m:t>
                          </m:r>
                          <m:d>
                            <m:dPr>
                              <m:ctrlPr>
                                <a:rPr lang="zh-CN" altLang="en-US" i="1">
                                  <a:latin typeface="Cambria Math" panose="02040503050406030204" pitchFamily="18" charset="0"/>
                                </a:rPr>
                              </m:ctrlPr>
                            </m:dPr>
                            <m:e>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𝐶</m:t>
                                  </m:r>
                                </m:e>
                              </m:d>
                              <m:r>
                                <a:rPr lang="zh-CN" altLang="en-US" i="0">
                                  <a:latin typeface="Cambria Math" panose="02040503050406030204" pitchFamily="18" charset="0"/>
                                </a:rPr>
                                <m:t>−1</m:t>
                              </m:r>
                            </m:e>
                          </m:d>
                        </m:den>
                      </m:f>
                      <m:r>
                        <a:rPr lang="zh-CN" altLang="en-US" i="0">
                          <a:latin typeface="Cambria Math" panose="02040503050406030204" pitchFamily="18" charset="0"/>
                        </a:rPr>
                        <m:t> </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𝑐</m:t>
                          </m:r>
                          <m:r>
                            <a:rPr lang="zh-CN" altLang="en-US" i="0">
                              <a:latin typeface="Cambria Math" panose="02040503050406030204" pitchFamily="18" charset="0"/>
                            </a:rPr>
                            <m:t>∈</m:t>
                          </m:r>
                          <m:r>
                            <a:rPr lang="zh-CN" altLang="en-US" i="1">
                              <a:latin typeface="Cambria Math" panose="02040503050406030204" pitchFamily="18" charset="0"/>
                            </a:rPr>
                            <m:t>𝐶</m:t>
                          </m:r>
                          <m:r>
                            <a:rPr lang="zh-CN" altLang="en-US" i="0">
                              <a:latin typeface="Cambria Math" panose="02040503050406030204" pitchFamily="18" charset="0"/>
                            </a:rPr>
                            <m:t>,   </m:t>
                          </m:r>
                          <m:r>
                            <a:rPr lang="zh-CN" altLang="en-US" i="1">
                              <a:latin typeface="Cambria Math" panose="02040503050406030204" pitchFamily="18" charset="0"/>
                            </a:rPr>
                            <m:t>𝑐</m:t>
                          </m:r>
                          <m:r>
                            <a:rPr lang="zh-CN" altLang="en-US" i="0">
                              <a:latin typeface="Cambria Math" panose="02040503050406030204" pitchFamily="18" charset="0"/>
                            </a:rPr>
                            <m:t>≠</m:t>
                          </m:r>
                          <m:r>
                            <a:rPr lang="zh-CN" altLang="en-US" i="1">
                              <a:latin typeface="Cambria Math" panose="02040503050406030204" pitchFamily="18" charset="0"/>
                            </a:rPr>
                            <m:t>𝑘</m:t>
                          </m:r>
                        </m:sub>
                        <m:sup/>
                        <m:e>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𝐽</m:t>
                                  </m:r>
                                </m:sup>
                                <m:e>
                                  <m:d>
                                    <m:dPr>
                                      <m:begChr m:val="‖"/>
                                      <m:endChr m:val="‖"/>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𝑃</m:t>
                                              </m:r>
                                            </m:e>
                                          </m:acc>
                                        </m:e>
                                        <m:sub>
                                          <m:r>
                                            <a:rPr lang="zh-CN" altLang="en-US" i="1">
                                              <a:latin typeface="Cambria Math" panose="02040503050406030204" pitchFamily="18" charset="0"/>
                                            </a:rPr>
                                            <m:t>𝑖𝑘</m:t>
                                          </m:r>
                                          <m:r>
                                            <a:rPr lang="zh-CN" altLang="en-US" i="0">
                                              <a:latin typeface="Cambria Math" panose="02040503050406030204" pitchFamily="18" charset="0"/>
                                            </a:rPr>
                                            <m:t>, </m:t>
                                          </m:r>
                                          <m:r>
                                            <a:rPr lang="zh-CN" altLang="en-US" i="1">
                                              <a:latin typeface="Cambria Math" panose="02040503050406030204" pitchFamily="18" charset="0"/>
                                            </a:rPr>
                                            <m:t>𝑐</m:t>
                                          </m:r>
                                        </m:sub>
                                        <m:sup>
                                          <m:r>
                                            <a:rPr lang="zh-CN" altLang="en-US" i="1">
                                              <a:latin typeface="Cambria Math" panose="02040503050406030204" pitchFamily="18" charset="0"/>
                                            </a:rPr>
                                            <m:t>𝑗</m:t>
                                          </m:r>
                                        </m:sup>
                                      </m:sSubSup>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𝑖𝑘</m:t>
                                          </m:r>
                                        </m:sub>
                                        <m:sup>
                                          <m:r>
                                            <a:rPr lang="zh-CN" altLang="en-US" i="1">
                                              <a:latin typeface="Cambria Math" panose="02040503050406030204" pitchFamily="18" charset="0"/>
                                            </a:rPr>
                                            <m:t>𝑗</m:t>
                                          </m:r>
                                        </m:sup>
                                      </m:sSubSup>
                                    </m:e>
                                  </m:d>
                                </m:e>
                              </m:nary>
                            </m:e>
                          </m:nary>
                        </m:e>
                      </m:nary>
                    </m:oMath>
                  </m:oMathPara>
                </a14:m>
                <a:endParaRPr lang="fr-CA" altLang="zh-CN" kern="50" dirty="0">
                  <a:solidFill>
                    <a:srgbClr val="000000"/>
                  </a:solidFill>
                  <a:latin typeface="Cambria" panose="02040503050406030204" pitchFamily="18" charset="0"/>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14:m>
                  <m:oMath xmlns:m="http://schemas.openxmlformats.org/officeDocument/2006/math">
                    <m:sSubSup>
                      <m:sSubSupPr>
                        <m:ctrlPr>
                          <a:rPr lang="zh-CN" altLang="zh-CN" i="1" smtClean="0">
                            <a:solidFill>
                              <a:srgbClr val="000000"/>
                            </a:solidFill>
                            <a:effectLst/>
                            <a:latin typeface="Cambria Math" panose="02040503050406030204" pitchFamily="18" charset="0"/>
                            <a:ea typeface="Cambria Math" panose="02040503050406030204" pitchFamily="18" charset="0"/>
                          </a:rPr>
                        </m:ctrlPr>
                      </m:sSubSupPr>
                      <m:e>
                        <m:acc>
                          <m:accPr>
                            <m:chr m:val="̃"/>
                            <m:ctrlPr>
                              <a:rPr lang="zh-CN" altLang="zh-CN" i="1">
                                <a:solidFill>
                                  <a:srgbClr val="000000"/>
                                </a:solidFill>
                                <a:effectLst/>
                                <a:latin typeface="Cambria Math" panose="02040503050406030204" pitchFamily="18" charset="0"/>
                                <a:ea typeface="Cambria Math" panose="02040503050406030204" pitchFamily="18" charset="0"/>
                              </a:rPr>
                            </m:ctrlPr>
                          </m:accPr>
                          <m:e>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m:t>
                            </m:r>
                          </m:e>
                        </m:acc>
                      </m:e>
                      <m:sub>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𝑖𝑘</m:t>
                        </m:r>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𝑐</m:t>
                        </m:r>
                      </m:sub>
                      <m:sup>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𝑗</m:t>
                        </m:r>
                      </m:sup>
                    </m:sSubSup>
                  </m:oMath>
                </a14:m>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désigne la j-</a:t>
                </a:r>
                <a:r>
                  <a:rPr lang="fr-CA" altLang="zh-CN" sz="16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ième</a:t>
                </a:r>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position articulaire de la séquence de mouvement reciblée i qui est exécutée par le squelette c et transférée au squelette k</a:t>
                </a:r>
              </a:p>
              <a:p>
                <a:pPr marL="285750" indent="-285750">
                  <a:lnSpc>
                    <a:spcPct val="150000"/>
                  </a:lnSpc>
                  <a:buFont typeface="Arial" panose="020B0604020202020204" pitchFamily="34" charset="0"/>
                  <a:buChar char="•"/>
                </a:pPr>
                <a14:m>
                  <m:oMath xmlns:m="http://schemas.openxmlformats.org/officeDocument/2006/math">
                    <m:sSubSup>
                      <m:sSubSupPr>
                        <m:ctrlPr>
                          <a:rPr lang="zh-CN" altLang="zh-CN" i="1">
                            <a:solidFill>
                              <a:srgbClr val="000000"/>
                            </a:solidFill>
                            <a:effectLst/>
                            <a:latin typeface="Cambria Math" panose="02040503050406030204" pitchFamily="18" charset="0"/>
                            <a:ea typeface="Cambria Math" panose="02040503050406030204" pitchFamily="18" charset="0"/>
                          </a:rPr>
                        </m:ctrlPr>
                      </m:sSubSupPr>
                      <m:e>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𝑖𝑘</m:t>
                        </m:r>
                      </m:sub>
                      <m:sup>
                        <m:r>
                          <a:rPr lang="fr-CA" altLang="zh-CN" sz="1600" i="1" kern="5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𝑗</m:t>
                        </m:r>
                      </m:sup>
                    </m:sSubSup>
                  </m:oMath>
                </a14:m>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est la vérité terrain. </a:t>
                </a:r>
                <a:endParaRPr lang="fr-CA" altLang="zh-CN" kern="50" dirty="0">
                  <a:solidFill>
                    <a:srgbClr val="000000"/>
                  </a:solidFill>
                  <a:latin typeface="Cambria" panose="02040503050406030204" pitchFamily="18" charset="0"/>
                  <a:ea typeface="等线" panose="0201060003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6533D97-6208-93DC-1079-F143A24E9246}"/>
                  </a:ext>
                </a:extLst>
              </p:cNvPr>
              <p:cNvSpPr txBox="1">
                <a:spLocks noRot="1" noChangeAspect="1" noMove="1" noResize="1" noEditPoints="1" noAdjustHandles="1" noChangeArrowheads="1" noChangeShapeType="1" noTextEdit="1"/>
              </p:cNvSpPr>
              <p:nvPr/>
            </p:nvSpPr>
            <p:spPr>
              <a:xfrm>
                <a:off x="2348153" y="1052653"/>
                <a:ext cx="8740499" cy="4509183"/>
              </a:xfrm>
              <a:prstGeom prst="rect">
                <a:avLst/>
              </a:prstGeom>
              <a:blipFill>
                <a:blip r:embed="rId3"/>
                <a:stretch>
                  <a:fillRect l="-558" t="-947" b="-677"/>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A06797FC-6535-12C1-0F11-507C44A7D273}"/>
              </a:ext>
            </a:extLst>
          </p:cNvPr>
          <p:cNvGraphicFramePr>
            <a:graphicFrameLocks noGrp="1"/>
          </p:cNvGraphicFramePr>
          <p:nvPr>
            <p:extLst>
              <p:ext uri="{D42A27DB-BD31-4B8C-83A1-F6EECF244321}">
                <p14:modId xmlns:p14="http://schemas.microsoft.com/office/powerpoint/2010/main" val="1349329950"/>
              </p:ext>
            </p:extLst>
          </p:nvPr>
        </p:nvGraphicFramePr>
        <p:xfrm>
          <a:off x="6002006" y="5961315"/>
          <a:ext cx="6189994" cy="896685"/>
        </p:xfrm>
        <a:graphic>
          <a:graphicData uri="http://schemas.openxmlformats.org/drawingml/2006/table">
            <a:tbl>
              <a:tblPr firstRow="1" firstCol="1" bandRow="1">
                <a:tableStyleId>{5C22544A-7EE6-4342-B048-85BDC9FD1C3A}</a:tableStyleId>
              </a:tblPr>
              <a:tblGrid>
                <a:gridCol w="3620079">
                  <a:extLst>
                    <a:ext uri="{9D8B030D-6E8A-4147-A177-3AD203B41FA5}">
                      <a16:colId xmlns:a16="http://schemas.microsoft.com/office/drawing/2014/main" val="1323794395"/>
                    </a:ext>
                  </a:extLst>
                </a:gridCol>
                <a:gridCol w="2569915">
                  <a:extLst>
                    <a:ext uri="{9D8B030D-6E8A-4147-A177-3AD203B41FA5}">
                      <a16:colId xmlns:a16="http://schemas.microsoft.com/office/drawing/2014/main" val="404005399"/>
                    </a:ext>
                  </a:extLst>
                </a:gridCol>
              </a:tblGrid>
              <a:tr h="0">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Réseau type</a:t>
                      </a:r>
                      <a:endParaRPr lang="zh-CN" sz="1800" kern="50" dirty="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Erreur</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47174898"/>
                  </a:ext>
                </a:extLst>
              </a:tr>
              <a:tr h="195580">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Réseau cycle</a:t>
                      </a:r>
                      <a:endParaRPr lang="zh-CN" sz="1800" kern="50" dirty="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0.1564</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944669884"/>
                  </a:ext>
                </a:extLst>
              </a:tr>
              <a:tr h="195580">
                <a:tc>
                  <a:txBody>
                    <a:bodyPr/>
                    <a:lstStyle/>
                    <a:p>
                      <a:pPr algn="just">
                        <a:lnSpc>
                          <a:spcPct val="120000"/>
                        </a:lnSpc>
                      </a:pPr>
                      <a:r>
                        <a:rPr lang="fr-CA" sz="1800" kern="0">
                          <a:effectLst/>
                          <a:latin typeface="Cambria" panose="02040503050406030204" pitchFamily="18" charset="0"/>
                          <a:ea typeface="Cambria" panose="02040503050406030204" pitchFamily="18" charset="0"/>
                        </a:rPr>
                        <a:t>Réseau d’encodeur décodeur</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0.085</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708713611"/>
                  </a:ext>
                </a:extLst>
              </a:tr>
            </a:tbl>
          </a:graphicData>
        </a:graphic>
      </p:graphicFrame>
      <p:sp>
        <p:nvSpPr>
          <p:cNvPr id="11" name="Rectangle 1">
            <a:extLst>
              <a:ext uri="{FF2B5EF4-FFF2-40B4-BE49-F238E27FC236}">
                <a16:creationId xmlns:a16="http://schemas.microsoft.com/office/drawing/2014/main" id="{DBA59500-0758-8CA4-0550-792E401B8B20}"/>
              </a:ext>
            </a:extLst>
          </p:cNvPr>
          <p:cNvSpPr>
            <a:spLocks noChangeArrowheads="1"/>
          </p:cNvSpPr>
          <p:nvPr/>
        </p:nvSpPr>
        <p:spPr bwMode="auto">
          <a:xfrm>
            <a:off x="6190005" y="5622761"/>
            <a:ext cx="60019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zh-CN" sz="1600" b="0" i="0" u="none" strike="noStrike" cap="none" normalizeH="0" baseline="0" dirty="0" err="1" bmk="_Ref111371436">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Tab.</a:t>
            </a:r>
            <a:r>
              <a:rPr kumimoji="0" lang="fr-CA" altLang="zh-CN" sz="1600" b="0" i="0" u="none" strike="noStrike" cap="none" normalizeH="0" baseline="0" dirty="0" bmk="_Ref111371436">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2: </a:t>
            </a:r>
            <a:r>
              <a:rPr kumimoji="0" lang="fr-CA" altLang="zh-CN" sz="1600" b="0" i="0" u="none" strike="noStrike" cap="none" normalizeH="0" baseline="0" dirty="0" bmk="_Ref111371436">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L’évaluation de réseau cycle et réseau d’encodeur décodeur</a:t>
            </a:r>
            <a:endParaRPr kumimoji="0" lang="fr-CA" altLang="zh-CN" sz="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67134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681612" y="255806"/>
            <a:ext cx="2341218"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Performance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3" name="组合 2">
            <a:extLst>
              <a:ext uri="{FF2B5EF4-FFF2-40B4-BE49-F238E27FC236}">
                <a16:creationId xmlns:a16="http://schemas.microsoft.com/office/drawing/2014/main" id="{DB811AD1-9665-A28A-23D0-F96FC14CCEA9}"/>
              </a:ext>
            </a:extLst>
          </p:cNvPr>
          <p:cNvGrpSpPr/>
          <p:nvPr/>
        </p:nvGrpSpPr>
        <p:grpSpPr>
          <a:xfrm>
            <a:off x="2235390" y="1498664"/>
            <a:ext cx="9195385" cy="2218997"/>
            <a:chOff x="889851" y="843828"/>
            <a:chExt cx="9195385" cy="2218997"/>
          </a:xfrm>
        </p:grpSpPr>
        <p:sp>
          <p:nvSpPr>
            <p:cNvPr id="11" name="文本框 10">
              <a:extLst>
                <a:ext uri="{FF2B5EF4-FFF2-40B4-BE49-F238E27FC236}">
                  <a16:creationId xmlns:a16="http://schemas.microsoft.com/office/drawing/2014/main" id="{6CE6981D-A27A-86DA-4918-9B2A506D81D5}"/>
                </a:ext>
              </a:extLst>
            </p:cNvPr>
            <p:cNvSpPr txBox="1"/>
            <p:nvPr/>
          </p:nvSpPr>
          <p:spPr>
            <a:xfrm>
              <a:off x="1620163" y="2755048"/>
              <a:ext cx="2279791"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(a)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a:t>
              </a:r>
              <a:r>
                <a:rPr lang="en-US" altLang="zh-CN" sz="1400" dirty="0" err="1">
                  <a:latin typeface="Cambria" panose="02040503050406030204" pitchFamily="18" charset="0"/>
                  <a:ea typeface="Cambria" panose="02040503050406030204" pitchFamily="18" charset="0"/>
                </a:rPr>
                <a:t>discriminateur</a:t>
              </a:r>
              <a:endParaRPr lang="zh-CN" altLang="en-US" sz="1400" dirty="0">
                <a:latin typeface="Cambria" panose="02040503050406030204" pitchFamily="18" charset="0"/>
              </a:endParaRPr>
            </a:p>
          </p:txBody>
        </p:sp>
        <p:sp>
          <p:nvSpPr>
            <p:cNvPr id="12" name="文本框 11">
              <a:extLst>
                <a:ext uri="{FF2B5EF4-FFF2-40B4-BE49-F238E27FC236}">
                  <a16:creationId xmlns:a16="http://schemas.microsoft.com/office/drawing/2014/main" id="{59188E8E-878A-E09D-774D-47CFA3C9E360}"/>
                </a:ext>
              </a:extLst>
            </p:cNvPr>
            <p:cNvSpPr txBox="1"/>
            <p:nvPr/>
          </p:nvSpPr>
          <p:spPr>
            <a:xfrm>
              <a:off x="4767120" y="2755048"/>
              <a:ext cx="2002471"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(b)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a:t>
              </a:r>
              <a:r>
                <a:rPr lang="en-US" altLang="zh-CN" sz="1400" dirty="0" err="1">
                  <a:latin typeface="Cambria" panose="02040503050406030204" pitchFamily="18" charset="0"/>
                  <a:ea typeface="Cambria" panose="02040503050406030204" pitchFamily="18" charset="0"/>
                </a:rPr>
                <a:t>génerateur</a:t>
              </a:r>
              <a:endParaRPr lang="zh-CN" altLang="en-US" sz="1400" dirty="0">
                <a:latin typeface="Cambria" panose="02040503050406030204" pitchFamily="18" charset="0"/>
              </a:endParaRPr>
            </a:p>
          </p:txBody>
        </p:sp>
        <p:pic>
          <p:nvPicPr>
            <p:cNvPr id="13" name="图片 12">
              <a:extLst>
                <a:ext uri="{FF2B5EF4-FFF2-40B4-BE49-F238E27FC236}">
                  <a16:creationId xmlns:a16="http://schemas.microsoft.com/office/drawing/2014/main" id="{37E9CE91-0242-618D-26F8-12C9581A8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986" y="843828"/>
              <a:ext cx="3143250" cy="1905000"/>
            </a:xfrm>
            <a:prstGeom prst="rect">
              <a:avLst/>
            </a:prstGeom>
          </p:spPr>
        </p:pic>
        <p:pic>
          <p:nvPicPr>
            <p:cNvPr id="14" name="图片 13">
              <a:extLst>
                <a:ext uri="{FF2B5EF4-FFF2-40B4-BE49-F238E27FC236}">
                  <a16:creationId xmlns:a16="http://schemas.microsoft.com/office/drawing/2014/main" id="{17B94BDA-C2E8-A8C3-E642-0E02231BA05E}"/>
                </a:ext>
              </a:extLst>
            </p:cNvPr>
            <p:cNvPicPr>
              <a:picLocks noChangeAspect="1"/>
            </p:cNvPicPr>
            <p:nvPr/>
          </p:nvPicPr>
          <p:blipFill rotWithShape="1">
            <a:blip r:embed="rId4">
              <a:extLst>
                <a:ext uri="{28A0092B-C50C-407E-A947-70E740481C1C}">
                  <a14:useLocalDpi xmlns:a14="http://schemas.microsoft.com/office/drawing/2010/main" val="0"/>
                </a:ext>
              </a:extLst>
            </a:blip>
            <a:srcRect l="3863"/>
            <a:stretch/>
          </p:blipFill>
          <p:spPr>
            <a:xfrm>
              <a:off x="889851" y="847993"/>
              <a:ext cx="3021842" cy="1905000"/>
            </a:xfrm>
            <a:prstGeom prst="rect">
              <a:avLst/>
            </a:prstGeom>
          </p:spPr>
        </p:pic>
        <p:pic>
          <p:nvPicPr>
            <p:cNvPr id="15" name="图片 14">
              <a:extLst>
                <a:ext uri="{FF2B5EF4-FFF2-40B4-BE49-F238E27FC236}">
                  <a16:creationId xmlns:a16="http://schemas.microsoft.com/office/drawing/2014/main" id="{CE3FBBBA-1683-AAE5-7A08-236AF1D268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2622" y="843828"/>
              <a:ext cx="3143250" cy="1905000"/>
            </a:xfrm>
            <a:prstGeom prst="rect">
              <a:avLst/>
            </a:prstGeom>
          </p:spPr>
        </p:pic>
        <p:sp>
          <p:nvSpPr>
            <p:cNvPr id="16" name="文本框 15">
              <a:extLst>
                <a:ext uri="{FF2B5EF4-FFF2-40B4-BE49-F238E27FC236}">
                  <a16:creationId xmlns:a16="http://schemas.microsoft.com/office/drawing/2014/main" id="{3F428599-C6D0-61DB-8873-F20FF07E6011}"/>
                </a:ext>
              </a:extLst>
            </p:cNvPr>
            <p:cNvSpPr txBox="1"/>
            <p:nvPr/>
          </p:nvSpPr>
          <p:spPr>
            <a:xfrm>
              <a:off x="7762427" y="2755048"/>
              <a:ext cx="2193806"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(c)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reconstruction</a:t>
              </a:r>
              <a:endParaRPr lang="zh-CN" altLang="en-US" sz="1400" dirty="0">
                <a:latin typeface="Cambria" panose="02040503050406030204" pitchFamily="18" charset="0"/>
              </a:endParaRPr>
            </a:p>
          </p:txBody>
        </p:sp>
      </p:grpSp>
      <p:grpSp>
        <p:nvGrpSpPr>
          <p:cNvPr id="17" name="组合 16">
            <a:extLst>
              <a:ext uri="{FF2B5EF4-FFF2-40B4-BE49-F238E27FC236}">
                <a16:creationId xmlns:a16="http://schemas.microsoft.com/office/drawing/2014/main" id="{E6664DAE-AFE2-E55F-EFE3-05D64BBA86A5}"/>
              </a:ext>
            </a:extLst>
          </p:cNvPr>
          <p:cNvGrpSpPr/>
          <p:nvPr/>
        </p:nvGrpSpPr>
        <p:grpSpPr>
          <a:xfrm>
            <a:off x="2344298" y="4358822"/>
            <a:ext cx="9278946" cy="2212777"/>
            <a:chOff x="889851" y="4137895"/>
            <a:chExt cx="9278946" cy="2212777"/>
          </a:xfrm>
        </p:grpSpPr>
        <p:pic>
          <p:nvPicPr>
            <p:cNvPr id="18" name="图片 17">
              <a:extLst>
                <a:ext uri="{FF2B5EF4-FFF2-40B4-BE49-F238E27FC236}">
                  <a16:creationId xmlns:a16="http://schemas.microsoft.com/office/drawing/2014/main" id="{7B5819C9-2F14-3F7B-7983-3DD424FECA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547" y="4137895"/>
              <a:ext cx="3143250" cy="1905000"/>
            </a:xfrm>
            <a:prstGeom prst="rect">
              <a:avLst/>
            </a:prstGeom>
          </p:spPr>
        </p:pic>
        <p:pic>
          <p:nvPicPr>
            <p:cNvPr id="19" name="图片 18">
              <a:extLst>
                <a:ext uri="{FF2B5EF4-FFF2-40B4-BE49-F238E27FC236}">
                  <a16:creationId xmlns:a16="http://schemas.microsoft.com/office/drawing/2014/main" id="{50F0C901-7647-85C8-163A-69D7F57A3183}"/>
                </a:ext>
              </a:extLst>
            </p:cNvPr>
            <p:cNvPicPr>
              <a:picLocks noChangeAspect="1"/>
            </p:cNvPicPr>
            <p:nvPr/>
          </p:nvPicPr>
          <p:blipFill rotWithShape="1">
            <a:blip r:embed="rId7">
              <a:extLst>
                <a:ext uri="{28A0092B-C50C-407E-A947-70E740481C1C}">
                  <a14:useLocalDpi xmlns:a14="http://schemas.microsoft.com/office/drawing/2010/main" val="0"/>
                </a:ext>
              </a:extLst>
            </a:blip>
            <a:srcRect l="3863"/>
            <a:stretch/>
          </p:blipFill>
          <p:spPr>
            <a:xfrm>
              <a:off x="889851" y="4137895"/>
              <a:ext cx="3021841" cy="1905000"/>
            </a:xfrm>
            <a:prstGeom prst="rect">
              <a:avLst/>
            </a:prstGeom>
          </p:spPr>
        </p:pic>
        <p:pic>
          <p:nvPicPr>
            <p:cNvPr id="21" name="图片 20">
              <a:extLst>
                <a:ext uri="{FF2B5EF4-FFF2-40B4-BE49-F238E27FC236}">
                  <a16:creationId xmlns:a16="http://schemas.microsoft.com/office/drawing/2014/main" id="{B55C3E5A-A52A-DD3E-3193-7CF1F41806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9419" y="4137895"/>
              <a:ext cx="3143250" cy="1905000"/>
            </a:xfrm>
            <a:prstGeom prst="rect">
              <a:avLst/>
            </a:prstGeom>
          </p:spPr>
        </p:pic>
        <p:sp>
          <p:nvSpPr>
            <p:cNvPr id="22" name="文本框 21">
              <a:extLst>
                <a:ext uri="{FF2B5EF4-FFF2-40B4-BE49-F238E27FC236}">
                  <a16:creationId xmlns:a16="http://schemas.microsoft.com/office/drawing/2014/main" id="{E71E75BC-BF3A-5DED-1D34-9E4A22CB446C}"/>
                </a:ext>
              </a:extLst>
            </p:cNvPr>
            <p:cNvSpPr txBox="1"/>
            <p:nvPr/>
          </p:nvSpPr>
          <p:spPr>
            <a:xfrm>
              <a:off x="1703724" y="6042895"/>
              <a:ext cx="2279791"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(a)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a:t>
              </a:r>
              <a:r>
                <a:rPr lang="en-US" altLang="zh-CN" sz="1400" dirty="0" err="1">
                  <a:latin typeface="Cambria" panose="02040503050406030204" pitchFamily="18" charset="0"/>
                  <a:ea typeface="Cambria" panose="02040503050406030204" pitchFamily="18" charset="0"/>
                </a:rPr>
                <a:t>discriminateur</a:t>
              </a:r>
              <a:endParaRPr lang="zh-CN" altLang="en-US" sz="1400" dirty="0">
                <a:latin typeface="Cambria" panose="02040503050406030204" pitchFamily="18" charset="0"/>
              </a:endParaRPr>
            </a:p>
          </p:txBody>
        </p:sp>
        <p:sp>
          <p:nvSpPr>
            <p:cNvPr id="23" name="文本框 22">
              <a:extLst>
                <a:ext uri="{FF2B5EF4-FFF2-40B4-BE49-F238E27FC236}">
                  <a16:creationId xmlns:a16="http://schemas.microsoft.com/office/drawing/2014/main" id="{74E83CFA-071A-AA53-875B-6F01B857CF19}"/>
                </a:ext>
              </a:extLst>
            </p:cNvPr>
            <p:cNvSpPr txBox="1"/>
            <p:nvPr/>
          </p:nvSpPr>
          <p:spPr>
            <a:xfrm>
              <a:off x="4887503" y="6042895"/>
              <a:ext cx="2002471"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(b)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a:t>
              </a:r>
              <a:r>
                <a:rPr lang="en-US" altLang="zh-CN" sz="1400" dirty="0" err="1">
                  <a:latin typeface="Cambria" panose="02040503050406030204" pitchFamily="18" charset="0"/>
                  <a:ea typeface="Cambria" panose="02040503050406030204" pitchFamily="18" charset="0"/>
                </a:rPr>
                <a:t>génerateur</a:t>
              </a:r>
              <a:endParaRPr lang="zh-CN" altLang="en-US" sz="1400" dirty="0">
                <a:latin typeface="Cambria" panose="02040503050406030204" pitchFamily="18" charset="0"/>
              </a:endParaRPr>
            </a:p>
          </p:txBody>
        </p:sp>
        <p:sp>
          <p:nvSpPr>
            <p:cNvPr id="24" name="文本框 23">
              <a:extLst>
                <a:ext uri="{FF2B5EF4-FFF2-40B4-BE49-F238E27FC236}">
                  <a16:creationId xmlns:a16="http://schemas.microsoft.com/office/drawing/2014/main" id="{E3CF77E2-27E4-8D33-8455-3F32FCDB7EBA}"/>
                </a:ext>
              </a:extLst>
            </p:cNvPr>
            <p:cNvSpPr txBox="1"/>
            <p:nvPr/>
          </p:nvSpPr>
          <p:spPr>
            <a:xfrm>
              <a:off x="7845988" y="6042895"/>
              <a:ext cx="2193806"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(c) Co</a:t>
              </a:r>
              <a:r>
                <a:rPr lang="fr-CA" altLang="zh-CN" sz="1400" dirty="0">
                  <a:latin typeface="Cambria" panose="02040503050406030204" pitchFamily="18" charset="0"/>
                  <a:ea typeface="Cambria" panose="02040503050406030204" pitchFamily="18" charset="0"/>
                </a:rPr>
                <a:t>û</a:t>
              </a:r>
              <a:r>
                <a:rPr lang="en-US" altLang="zh-CN" sz="1400" dirty="0">
                  <a:latin typeface="Cambria" panose="02040503050406030204" pitchFamily="18" charset="0"/>
                  <a:ea typeface="Cambria" panose="02040503050406030204" pitchFamily="18" charset="0"/>
                </a:rPr>
                <a:t>t de reconstruction</a:t>
              </a:r>
              <a:endParaRPr lang="zh-CN" altLang="en-US" sz="1400" dirty="0">
                <a:latin typeface="Cambria" panose="02040503050406030204" pitchFamily="18" charset="0"/>
              </a:endParaRPr>
            </a:p>
          </p:txBody>
        </p:sp>
      </p:grpSp>
      <p:sp>
        <p:nvSpPr>
          <p:cNvPr id="27" name="文本框 26">
            <a:extLst>
              <a:ext uri="{FF2B5EF4-FFF2-40B4-BE49-F238E27FC236}">
                <a16:creationId xmlns:a16="http://schemas.microsoft.com/office/drawing/2014/main" id="{6D37BC38-04C3-CB44-C13F-66803B64C238}"/>
              </a:ext>
            </a:extLst>
          </p:cNvPr>
          <p:cNvSpPr txBox="1"/>
          <p:nvPr/>
        </p:nvSpPr>
        <p:spPr>
          <a:xfrm>
            <a:off x="2174781" y="1080535"/>
            <a:ext cx="3343479" cy="369332"/>
          </a:xfrm>
          <a:prstGeom prst="rect">
            <a:avLst/>
          </a:prstGeom>
          <a:noFill/>
        </p:spPr>
        <p:txBody>
          <a:bodyPr wrap="none" rtlCol="0">
            <a:spAutoFit/>
          </a:bodyPr>
          <a:lstStyle/>
          <a:p>
            <a:r>
              <a:rPr lang="en-US" altLang="zh-CN" b="1" dirty="0" err="1">
                <a:latin typeface="Cambria" panose="02040503050406030204" pitchFamily="18" charset="0"/>
                <a:ea typeface="Cambria" panose="02040503050406030204" pitchFamily="18" charset="0"/>
              </a:rPr>
              <a:t>Réseau</a:t>
            </a:r>
            <a:r>
              <a:rPr lang="en-US" altLang="zh-CN" b="1" dirty="0">
                <a:latin typeface="Cambria" panose="02040503050406030204" pitchFamily="18" charset="0"/>
                <a:ea typeface="Cambria" panose="02040503050406030204" pitchFamily="18" charset="0"/>
              </a:rPr>
              <a:t> </a:t>
            </a:r>
            <a:r>
              <a:rPr lang="en-US" altLang="zh-CN" b="1" dirty="0" err="1">
                <a:latin typeface="Cambria" panose="02040503050406030204" pitchFamily="18" charset="0"/>
                <a:ea typeface="Cambria" panose="02040503050406030204" pitchFamily="18" charset="0"/>
              </a:rPr>
              <a:t>d’Encodeur</a:t>
            </a:r>
            <a:r>
              <a:rPr lang="en-US" altLang="zh-CN" b="1" dirty="0">
                <a:latin typeface="Cambria" panose="02040503050406030204" pitchFamily="18" charset="0"/>
                <a:ea typeface="Cambria" panose="02040503050406030204" pitchFamily="18" charset="0"/>
              </a:rPr>
              <a:t> </a:t>
            </a:r>
            <a:r>
              <a:rPr lang="en-US" altLang="zh-CN" b="1" dirty="0" err="1">
                <a:latin typeface="Cambria" panose="02040503050406030204" pitchFamily="18" charset="0"/>
                <a:ea typeface="Cambria" panose="02040503050406030204" pitchFamily="18" charset="0"/>
              </a:rPr>
              <a:t>Décodeur</a:t>
            </a:r>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sp>
        <p:nvSpPr>
          <p:cNvPr id="28" name="文本框 27">
            <a:extLst>
              <a:ext uri="{FF2B5EF4-FFF2-40B4-BE49-F238E27FC236}">
                <a16:creationId xmlns:a16="http://schemas.microsoft.com/office/drawing/2014/main" id="{2A915AD3-996F-E83A-08CC-9D9E1BD02B5C}"/>
              </a:ext>
            </a:extLst>
          </p:cNvPr>
          <p:cNvSpPr txBox="1"/>
          <p:nvPr/>
        </p:nvSpPr>
        <p:spPr>
          <a:xfrm>
            <a:off x="2174781" y="3864324"/>
            <a:ext cx="1605248" cy="369332"/>
          </a:xfrm>
          <a:prstGeom prst="rect">
            <a:avLst/>
          </a:prstGeom>
          <a:noFill/>
        </p:spPr>
        <p:txBody>
          <a:bodyPr wrap="none" rtlCol="0">
            <a:spAutoFit/>
          </a:bodyPr>
          <a:lstStyle/>
          <a:p>
            <a:r>
              <a:rPr lang="en-US" altLang="zh-CN" b="1" dirty="0" err="1">
                <a:latin typeface="Cambria" panose="02040503050406030204" pitchFamily="18" charset="0"/>
                <a:ea typeface="Cambria" panose="02040503050406030204" pitchFamily="18" charset="0"/>
              </a:rPr>
              <a:t>Réseau</a:t>
            </a:r>
            <a:r>
              <a:rPr lang="en-US" altLang="zh-CN" b="1" dirty="0">
                <a:latin typeface="Cambria" panose="02040503050406030204" pitchFamily="18" charset="0"/>
                <a:ea typeface="Cambria" panose="02040503050406030204" pitchFamily="18" charset="0"/>
              </a:rPr>
              <a:t> Cycle:</a:t>
            </a:r>
            <a:endParaRPr lang="zh-CN" altLang="en-US" b="1" dirty="0">
              <a:latin typeface="Cambria" panose="02040503050406030204" pitchFamily="18" charset="0"/>
            </a:endParaRPr>
          </a:p>
        </p:txBody>
      </p:sp>
    </p:spTree>
    <p:extLst>
      <p:ext uri="{BB962C8B-B14F-4D97-AF65-F5344CB8AC3E}">
        <p14:creationId xmlns:p14="http://schemas.microsoft.com/office/powerpoint/2010/main" val="3103113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681612" y="255806"/>
            <a:ext cx="2370842"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Visualisation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66F8A51A-DC7C-D707-66AF-384C12648153}"/>
              </a:ext>
            </a:extLst>
          </p:cNvPr>
          <p:cNvGrpSpPr/>
          <p:nvPr/>
        </p:nvGrpSpPr>
        <p:grpSpPr>
          <a:xfrm>
            <a:off x="2683570" y="4387462"/>
            <a:ext cx="7200660" cy="2016866"/>
            <a:chOff x="2640983" y="3896462"/>
            <a:chExt cx="7642913" cy="2157386"/>
          </a:xfrm>
        </p:grpSpPr>
        <p:pic>
          <p:nvPicPr>
            <p:cNvPr id="17" name="图片 16">
              <a:extLst>
                <a:ext uri="{FF2B5EF4-FFF2-40B4-BE49-F238E27FC236}">
                  <a16:creationId xmlns:a16="http://schemas.microsoft.com/office/drawing/2014/main" id="{840CAEE3-DC68-51F6-1E72-F9E672A29C78}"/>
                </a:ext>
              </a:extLst>
            </p:cNvPr>
            <p:cNvPicPr>
              <a:picLocks noChangeAspect="1"/>
            </p:cNvPicPr>
            <p:nvPr/>
          </p:nvPicPr>
          <p:blipFill rotWithShape="1">
            <a:blip r:embed="rId3">
              <a:extLst>
                <a:ext uri="{28A0092B-C50C-407E-A947-70E740481C1C}">
                  <a14:useLocalDpi xmlns:a14="http://schemas.microsoft.com/office/drawing/2010/main" val="0"/>
                </a:ext>
              </a:extLst>
            </a:blip>
            <a:srcRect l="16055" t="28753" r="9762" b="28766"/>
            <a:stretch/>
          </p:blipFill>
          <p:spPr>
            <a:xfrm>
              <a:off x="2640983" y="3896464"/>
              <a:ext cx="3767311" cy="2157384"/>
            </a:xfrm>
            <a:prstGeom prst="rect">
              <a:avLst/>
            </a:prstGeom>
          </p:spPr>
        </p:pic>
        <p:pic>
          <p:nvPicPr>
            <p:cNvPr id="19" name="图片 18">
              <a:extLst>
                <a:ext uri="{FF2B5EF4-FFF2-40B4-BE49-F238E27FC236}">
                  <a16:creationId xmlns:a16="http://schemas.microsoft.com/office/drawing/2014/main" id="{C7748331-5747-1AB5-28A0-8638D9EE0F6F}"/>
                </a:ext>
              </a:extLst>
            </p:cNvPr>
            <p:cNvPicPr>
              <a:picLocks noChangeAspect="1"/>
            </p:cNvPicPr>
            <p:nvPr/>
          </p:nvPicPr>
          <p:blipFill rotWithShape="1">
            <a:blip r:embed="rId4">
              <a:extLst>
                <a:ext uri="{28A0092B-C50C-407E-A947-70E740481C1C}">
                  <a14:useLocalDpi xmlns:a14="http://schemas.microsoft.com/office/drawing/2010/main" val="0"/>
                </a:ext>
              </a:extLst>
            </a:blip>
            <a:srcRect l="21507" t="27079" r="9762" b="30441"/>
            <a:stretch/>
          </p:blipFill>
          <p:spPr>
            <a:xfrm>
              <a:off x="6793465" y="3896462"/>
              <a:ext cx="3490431" cy="2157385"/>
            </a:xfrm>
            <a:prstGeom prst="rect">
              <a:avLst/>
            </a:prstGeom>
          </p:spPr>
        </p:pic>
      </p:grpSp>
      <p:grpSp>
        <p:nvGrpSpPr>
          <p:cNvPr id="23" name="组合 22">
            <a:extLst>
              <a:ext uri="{FF2B5EF4-FFF2-40B4-BE49-F238E27FC236}">
                <a16:creationId xmlns:a16="http://schemas.microsoft.com/office/drawing/2014/main" id="{9F588DC0-6220-9DE7-7560-1AE7370D60FC}"/>
              </a:ext>
            </a:extLst>
          </p:cNvPr>
          <p:cNvGrpSpPr/>
          <p:nvPr/>
        </p:nvGrpSpPr>
        <p:grpSpPr>
          <a:xfrm>
            <a:off x="2620396" y="1518628"/>
            <a:ext cx="7263833" cy="2016867"/>
            <a:chOff x="2749273" y="935620"/>
            <a:chExt cx="7511369" cy="2157385"/>
          </a:xfrm>
        </p:grpSpPr>
        <p:pic>
          <p:nvPicPr>
            <p:cNvPr id="15" name="图片 14">
              <a:extLst>
                <a:ext uri="{FF2B5EF4-FFF2-40B4-BE49-F238E27FC236}">
                  <a16:creationId xmlns:a16="http://schemas.microsoft.com/office/drawing/2014/main" id="{18B14904-A156-FF0F-B398-2FEA442A2555}"/>
                </a:ext>
              </a:extLst>
            </p:cNvPr>
            <p:cNvPicPr>
              <a:picLocks noChangeAspect="1"/>
            </p:cNvPicPr>
            <p:nvPr/>
          </p:nvPicPr>
          <p:blipFill rotWithShape="1">
            <a:blip r:embed="rId5">
              <a:extLst>
                <a:ext uri="{28A0092B-C50C-407E-A947-70E740481C1C}">
                  <a14:useLocalDpi xmlns:a14="http://schemas.microsoft.com/office/drawing/2010/main" val="0"/>
                </a:ext>
              </a:extLst>
            </a:blip>
            <a:srcRect l="18686" t="28753" r="9762" b="26724"/>
            <a:stretch/>
          </p:blipFill>
          <p:spPr>
            <a:xfrm>
              <a:off x="6793465" y="935621"/>
              <a:ext cx="3467177" cy="2157384"/>
            </a:xfrm>
            <a:prstGeom prst="rect">
              <a:avLst/>
            </a:prstGeom>
          </p:spPr>
        </p:pic>
        <p:pic>
          <p:nvPicPr>
            <p:cNvPr id="22" name="图片 21">
              <a:extLst>
                <a:ext uri="{FF2B5EF4-FFF2-40B4-BE49-F238E27FC236}">
                  <a16:creationId xmlns:a16="http://schemas.microsoft.com/office/drawing/2014/main" id="{4CE53527-8FC1-0DB7-7C8D-79EC4543A637}"/>
                </a:ext>
              </a:extLst>
            </p:cNvPr>
            <p:cNvPicPr>
              <a:picLocks noChangeAspect="1"/>
            </p:cNvPicPr>
            <p:nvPr/>
          </p:nvPicPr>
          <p:blipFill rotWithShape="1">
            <a:blip r:embed="rId6">
              <a:extLst>
                <a:ext uri="{28A0092B-C50C-407E-A947-70E740481C1C}">
                  <a14:useLocalDpi xmlns:a14="http://schemas.microsoft.com/office/drawing/2010/main" val="0"/>
                </a:ext>
              </a:extLst>
            </a:blip>
            <a:srcRect l="16055" t="28686" r="9762" b="28832"/>
            <a:stretch/>
          </p:blipFill>
          <p:spPr>
            <a:xfrm>
              <a:off x="2749273" y="935620"/>
              <a:ext cx="3767312" cy="2157384"/>
            </a:xfrm>
            <a:prstGeom prst="rect">
              <a:avLst/>
            </a:prstGeom>
          </p:spPr>
        </p:pic>
      </p:grpSp>
      <p:sp>
        <p:nvSpPr>
          <p:cNvPr id="25" name="文本框 24">
            <a:extLst>
              <a:ext uri="{FF2B5EF4-FFF2-40B4-BE49-F238E27FC236}">
                <a16:creationId xmlns:a16="http://schemas.microsoft.com/office/drawing/2014/main" id="{27F05623-0DB1-0BFE-CB5F-770FCA1D01C4}"/>
              </a:ext>
            </a:extLst>
          </p:cNvPr>
          <p:cNvSpPr txBox="1"/>
          <p:nvPr/>
        </p:nvSpPr>
        <p:spPr>
          <a:xfrm>
            <a:off x="2174781" y="1080535"/>
            <a:ext cx="3343479" cy="369332"/>
          </a:xfrm>
          <a:prstGeom prst="rect">
            <a:avLst/>
          </a:prstGeom>
          <a:noFill/>
        </p:spPr>
        <p:txBody>
          <a:bodyPr wrap="none" rtlCol="0">
            <a:spAutoFit/>
          </a:bodyPr>
          <a:lstStyle/>
          <a:p>
            <a:r>
              <a:rPr lang="en-US" altLang="zh-CN" b="1" dirty="0" err="1">
                <a:latin typeface="Cambria" panose="02040503050406030204" pitchFamily="18" charset="0"/>
                <a:ea typeface="Cambria" panose="02040503050406030204" pitchFamily="18" charset="0"/>
              </a:rPr>
              <a:t>Réseau</a:t>
            </a:r>
            <a:r>
              <a:rPr lang="en-US" altLang="zh-CN" b="1" dirty="0">
                <a:latin typeface="Cambria" panose="02040503050406030204" pitchFamily="18" charset="0"/>
                <a:ea typeface="Cambria" panose="02040503050406030204" pitchFamily="18" charset="0"/>
              </a:rPr>
              <a:t> </a:t>
            </a:r>
            <a:r>
              <a:rPr lang="en-US" altLang="zh-CN" b="1" dirty="0" err="1">
                <a:latin typeface="Cambria" panose="02040503050406030204" pitchFamily="18" charset="0"/>
                <a:ea typeface="Cambria" panose="02040503050406030204" pitchFamily="18" charset="0"/>
              </a:rPr>
              <a:t>d’Encodeur</a:t>
            </a:r>
            <a:r>
              <a:rPr lang="en-US" altLang="zh-CN" b="1" dirty="0">
                <a:latin typeface="Cambria" panose="02040503050406030204" pitchFamily="18" charset="0"/>
                <a:ea typeface="Cambria" panose="02040503050406030204" pitchFamily="18" charset="0"/>
              </a:rPr>
              <a:t> </a:t>
            </a:r>
            <a:r>
              <a:rPr lang="en-US" altLang="zh-CN" b="1" dirty="0" err="1">
                <a:latin typeface="Cambria" panose="02040503050406030204" pitchFamily="18" charset="0"/>
                <a:ea typeface="Cambria" panose="02040503050406030204" pitchFamily="18" charset="0"/>
              </a:rPr>
              <a:t>Décodeur</a:t>
            </a:r>
            <a:r>
              <a:rPr lang="en-US" altLang="zh-CN" b="1" dirty="0">
                <a:latin typeface="Cambria" panose="02040503050406030204" pitchFamily="18" charset="0"/>
                <a:ea typeface="Cambria" panose="02040503050406030204" pitchFamily="18" charset="0"/>
              </a:rPr>
              <a:t>:</a:t>
            </a:r>
            <a:endParaRPr lang="zh-CN" altLang="en-US" b="1" dirty="0">
              <a:latin typeface="Cambria" panose="02040503050406030204" pitchFamily="18" charset="0"/>
            </a:endParaRPr>
          </a:p>
        </p:txBody>
      </p:sp>
      <p:sp>
        <p:nvSpPr>
          <p:cNvPr id="26" name="文本框 25">
            <a:extLst>
              <a:ext uri="{FF2B5EF4-FFF2-40B4-BE49-F238E27FC236}">
                <a16:creationId xmlns:a16="http://schemas.microsoft.com/office/drawing/2014/main" id="{5E60EB86-ABA3-0F50-C63F-9B595D5EE80C}"/>
              </a:ext>
            </a:extLst>
          </p:cNvPr>
          <p:cNvSpPr txBox="1"/>
          <p:nvPr/>
        </p:nvSpPr>
        <p:spPr>
          <a:xfrm>
            <a:off x="2174781" y="3944151"/>
            <a:ext cx="1605248" cy="369332"/>
          </a:xfrm>
          <a:prstGeom prst="rect">
            <a:avLst/>
          </a:prstGeom>
          <a:noFill/>
        </p:spPr>
        <p:txBody>
          <a:bodyPr wrap="none" rtlCol="0">
            <a:spAutoFit/>
          </a:bodyPr>
          <a:lstStyle/>
          <a:p>
            <a:r>
              <a:rPr lang="en-US" altLang="zh-CN" b="1" dirty="0" err="1">
                <a:latin typeface="Cambria" panose="02040503050406030204" pitchFamily="18" charset="0"/>
                <a:ea typeface="Cambria" panose="02040503050406030204" pitchFamily="18" charset="0"/>
              </a:rPr>
              <a:t>Réseau</a:t>
            </a:r>
            <a:r>
              <a:rPr lang="en-US" altLang="zh-CN" b="1" dirty="0">
                <a:latin typeface="Cambria" panose="02040503050406030204" pitchFamily="18" charset="0"/>
                <a:ea typeface="Cambria" panose="02040503050406030204" pitchFamily="18" charset="0"/>
              </a:rPr>
              <a:t> Cycle:</a:t>
            </a:r>
            <a:endParaRPr lang="zh-CN" altLang="en-US" b="1" dirty="0">
              <a:latin typeface="Cambria" panose="02040503050406030204" pitchFamily="18" charset="0"/>
            </a:endParaRPr>
          </a:p>
        </p:txBody>
      </p:sp>
      <p:sp>
        <p:nvSpPr>
          <p:cNvPr id="3" name="文本框 2">
            <a:extLst>
              <a:ext uri="{FF2B5EF4-FFF2-40B4-BE49-F238E27FC236}">
                <a16:creationId xmlns:a16="http://schemas.microsoft.com/office/drawing/2014/main" id="{D4802E76-B105-BD34-7FA9-EC706D795745}"/>
              </a:ext>
            </a:extLst>
          </p:cNvPr>
          <p:cNvSpPr txBox="1"/>
          <p:nvPr/>
        </p:nvSpPr>
        <p:spPr>
          <a:xfrm>
            <a:off x="10251478" y="6005487"/>
            <a:ext cx="1919006" cy="830997"/>
          </a:xfrm>
          <a:prstGeom prst="rect">
            <a:avLst/>
          </a:prstGeom>
          <a:solidFill>
            <a:schemeClr val="bg1"/>
          </a:solidFill>
          <a:ln w="28575">
            <a:solidFill>
              <a:schemeClr val="accent3"/>
            </a:solidFill>
          </a:ln>
        </p:spPr>
        <p:txBody>
          <a:bodyPr wrap="square" rtlCol="0">
            <a:spAutoFit/>
          </a:bodyPr>
          <a:lstStyle/>
          <a:p>
            <a:r>
              <a:rPr lang="fr-CA" altLang="zh-CN" sz="1600" dirty="0">
                <a:latin typeface="Bahnschrift" panose="020B0502040204020203" pitchFamily="34" charset="0"/>
              </a:rPr>
              <a:t>-- reconstruction                  </a:t>
            </a:r>
          </a:p>
          <a:p>
            <a:r>
              <a:rPr lang="fr-CA" altLang="zh-CN" sz="1600" dirty="0">
                <a:solidFill>
                  <a:srgbClr val="0000FF"/>
                </a:solidFill>
                <a:latin typeface="Bahnschrift" panose="020B0502040204020203" pitchFamily="34" charset="0"/>
              </a:rPr>
              <a:t>-- re-ciblage                </a:t>
            </a:r>
          </a:p>
          <a:p>
            <a:r>
              <a:rPr lang="fr-CA" altLang="zh-CN" sz="1600" dirty="0">
                <a:solidFill>
                  <a:srgbClr val="FF0000"/>
                </a:solidFill>
                <a:latin typeface="Bahnschrift" panose="020B0502040204020203" pitchFamily="34" charset="0"/>
              </a:rPr>
              <a:t>-- vérité terrain </a:t>
            </a:r>
          </a:p>
        </p:txBody>
      </p:sp>
      <p:sp>
        <p:nvSpPr>
          <p:cNvPr id="11" name="文本框 10">
            <a:extLst>
              <a:ext uri="{FF2B5EF4-FFF2-40B4-BE49-F238E27FC236}">
                <a16:creationId xmlns:a16="http://schemas.microsoft.com/office/drawing/2014/main" id="{6FD67B3E-E4E0-6DE5-B098-BA9E2E0B1FAB}"/>
              </a:ext>
            </a:extLst>
          </p:cNvPr>
          <p:cNvSpPr txBox="1"/>
          <p:nvPr/>
        </p:nvSpPr>
        <p:spPr>
          <a:xfrm>
            <a:off x="3528834" y="3515967"/>
            <a:ext cx="5469446" cy="338554"/>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(a) reconstruction                                                      (b) re-</a:t>
            </a:r>
            <a:r>
              <a:rPr lang="en-US" altLang="zh-CN" sz="1600" dirty="0" err="1">
                <a:latin typeface="Cambria" panose="02040503050406030204" pitchFamily="18" charset="0"/>
                <a:ea typeface="Cambria" panose="02040503050406030204" pitchFamily="18" charset="0"/>
              </a:rPr>
              <a:t>ciblage</a:t>
            </a:r>
            <a:r>
              <a:rPr lang="en-US" altLang="zh-CN" sz="1600" dirty="0">
                <a:latin typeface="Cambria" panose="02040503050406030204" pitchFamily="18" charset="0"/>
                <a:ea typeface="Cambria" panose="02040503050406030204" pitchFamily="18" charset="0"/>
              </a:rPr>
              <a:t> </a:t>
            </a:r>
            <a:endParaRPr lang="zh-CN" altLang="en-US" sz="1600" dirty="0">
              <a:latin typeface="Cambria" panose="02040503050406030204" pitchFamily="18" charset="0"/>
            </a:endParaRPr>
          </a:p>
        </p:txBody>
      </p:sp>
      <p:sp>
        <p:nvSpPr>
          <p:cNvPr id="12" name="文本框 11">
            <a:extLst>
              <a:ext uri="{FF2B5EF4-FFF2-40B4-BE49-F238E27FC236}">
                <a16:creationId xmlns:a16="http://schemas.microsoft.com/office/drawing/2014/main" id="{94E87DED-61F7-8A8F-348C-C542DBBFF12C}"/>
              </a:ext>
            </a:extLst>
          </p:cNvPr>
          <p:cNvSpPr txBox="1"/>
          <p:nvPr/>
        </p:nvSpPr>
        <p:spPr>
          <a:xfrm>
            <a:off x="3528834" y="6404897"/>
            <a:ext cx="5469446" cy="338554"/>
          </a:xfrm>
          <a:prstGeom prst="rect">
            <a:avLst/>
          </a:prstGeom>
          <a:noFill/>
        </p:spPr>
        <p:txBody>
          <a:bodyPr wrap="none" rtlCol="0">
            <a:spAutoFit/>
          </a:bodyPr>
          <a:lstStyle/>
          <a:p>
            <a:r>
              <a:rPr lang="en-US" altLang="zh-CN" sz="1600" dirty="0">
                <a:latin typeface="Cambria" panose="02040503050406030204" pitchFamily="18" charset="0"/>
                <a:ea typeface="Cambria" panose="02040503050406030204" pitchFamily="18" charset="0"/>
              </a:rPr>
              <a:t>(a) reconstruction                                                      (b) re-</a:t>
            </a:r>
            <a:r>
              <a:rPr lang="en-US" altLang="zh-CN" sz="1600" dirty="0" err="1">
                <a:latin typeface="Cambria" panose="02040503050406030204" pitchFamily="18" charset="0"/>
                <a:ea typeface="Cambria" panose="02040503050406030204" pitchFamily="18" charset="0"/>
              </a:rPr>
              <a:t>ciblage</a:t>
            </a:r>
            <a:r>
              <a:rPr lang="en-US" altLang="zh-CN" sz="1600" dirty="0">
                <a:latin typeface="Cambria" panose="02040503050406030204" pitchFamily="18" charset="0"/>
                <a:ea typeface="Cambria" panose="02040503050406030204" pitchFamily="18" charset="0"/>
              </a:rPr>
              <a:t> </a:t>
            </a:r>
            <a:endParaRPr lang="zh-CN" altLang="en-US" sz="1600" dirty="0">
              <a:latin typeface="Cambria" panose="02040503050406030204" pitchFamily="18" charset="0"/>
            </a:endParaRPr>
          </a:p>
        </p:txBody>
      </p:sp>
    </p:spTree>
    <p:extLst>
      <p:ext uri="{BB962C8B-B14F-4D97-AF65-F5344CB8AC3E}">
        <p14:creationId xmlns:p14="http://schemas.microsoft.com/office/powerpoint/2010/main" val="35853547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473275" y="255806"/>
            <a:ext cx="152202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Analyse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940CDF40-9873-DA36-7AB5-01C57C15FB52}"/>
              </a:ext>
            </a:extLst>
          </p:cNvPr>
          <p:cNvSpPr txBox="1"/>
          <p:nvPr/>
        </p:nvSpPr>
        <p:spPr>
          <a:xfrm>
            <a:off x="2505427" y="1052653"/>
            <a:ext cx="8837887" cy="49693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CA" altLang="zh-CN" sz="20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le réseau encodeur décodeur performe mieux que le réseau cycle.</a:t>
            </a:r>
          </a:p>
        </p:txBody>
      </p:sp>
      <p:grpSp>
        <p:nvGrpSpPr>
          <p:cNvPr id="15" name="组合 14">
            <a:extLst>
              <a:ext uri="{FF2B5EF4-FFF2-40B4-BE49-F238E27FC236}">
                <a16:creationId xmlns:a16="http://schemas.microsoft.com/office/drawing/2014/main" id="{D6E446FD-94DC-E0FB-FFF3-62014F202881}"/>
              </a:ext>
            </a:extLst>
          </p:cNvPr>
          <p:cNvGrpSpPr/>
          <p:nvPr/>
        </p:nvGrpSpPr>
        <p:grpSpPr>
          <a:xfrm>
            <a:off x="2388516" y="1695318"/>
            <a:ext cx="9255262" cy="1984694"/>
            <a:chOff x="1318058" y="202688"/>
            <a:chExt cx="10292170" cy="3408181"/>
          </a:xfrm>
        </p:grpSpPr>
        <p:grpSp>
          <p:nvGrpSpPr>
            <p:cNvPr id="71" name="组合 70">
              <a:extLst>
                <a:ext uri="{FF2B5EF4-FFF2-40B4-BE49-F238E27FC236}">
                  <a16:creationId xmlns:a16="http://schemas.microsoft.com/office/drawing/2014/main" id="{79395FF1-67F3-CDEE-8715-0062CA9AA176}"/>
                </a:ext>
              </a:extLst>
            </p:cNvPr>
            <p:cNvGrpSpPr/>
            <p:nvPr/>
          </p:nvGrpSpPr>
          <p:grpSpPr>
            <a:xfrm>
              <a:off x="2111097" y="969632"/>
              <a:ext cx="1233520" cy="1245793"/>
              <a:chOff x="2172467" y="969632"/>
              <a:chExt cx="1233520" cy="1245793"/>
            </a:xfrm>
          </p:grpSpPr>
          <p:sp>
            <p:nvSpPr>
              <p:cNvPr id="120" name="流程图: 手动操作 119">
                <a:extLst>
                  <a:ext uri="{FF2B5EF4-FFF2-40B4-BE49-F238E27FC236}">
                    <a16:creationId xmlns:a16="http://schemas.microsoft.com/office/drawing/2014/main" id="{64EB0FFA-345F-F972-15C3-940F9ED44CB7}"/>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21" name="文本框 120">
                <a:extLst>
                  <a:ext uri="{FF2B5EF4-FFF2-40B4-BE49-F238E27FC236}">
                    <a16:creationId xmlns:a16="http://schemas.microsoft.com/office/drawing/2014/main" id="{CD04F44A-9F48-04A5-0160-2EB8B112D3C9}"/>
                  </a:ext>
                </a:extLst>
              </p:cNvPr>
              <p:cNvSpPr txBox="1"/>
              <p:nvPr/>
            </p:nvSpPr>
            <p:spPr>
              <a:xfrm>
                <a:off x="2240283" y="1407863"/>
                <a:ext cx="1082534"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72" name="组合 71">
              <a:extLst>
                <a:ext uri="{FF2B5EF4-FFF2-40B4-BE49-F238E27FC236}">
                  <a16:creationId xmlns:a16="http://schemas.microsoft.com/office/drawing/2014/main" id="{D7612532-52B0-5E56-8E83-ABFF3541D287}"/>
                </a:ext>
              </a:extLst>
            </p:cNvPr>
            <p:cNvGrpSpPr/>
            <p:nvPr/>
          </p:nvGrpSpPr>
          <p:grpSpPr>
            <a:xfrm>
              <a:off x="7053908" y="954242"/>
              <a:ext cx="1233520" cy="1245793"/>
              <a:chOff x="2172467" y="2607633"/>
              <a:chExt cx="1233520" cy="1245793"/>
            </a:xfrm>
          </p:grpSpPr>
          <p:sp>
            <p:nvSpPr>
              <p:cNvPr id="118" name="流程图: 手动操作 117">
                <a:extLst>
                  <a:ext uri="{FF2B5EF4-FFF2-40B4-BE49-F238E27FC236}">
                    <a16:creationId xmlns:a16="http://schemas.microsoft.com/office/drawing/2014/main" id="{A14038FA-5B2E-18D8-5003-AF5CB7A8FBB4}"/>
                  </a:ext>
                </a:extLst>
              </p:cNvPr>
              <p:cNvSpPr/>
              <p:nvPr/>
            </p:nvSpPr>
            <p:spPr>
              <a:xfrm rot="16200000">
                <a:off x="2166330" y="2613770"/>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9" name="文本框 118">
                <a:extLst>
                  <a:ext uri="{FF2B5EF4-FFF2-40B4-BE49-F238E27FC236}">
                    <a16:creationId xmlns:a16="http://schemas.microsoft.com/office/drawing/2014/main" id="{724952FC-7A83-5A56-4824-D70BD227DF54}"/>
                  </a:ext>
                </a:extLst>
              </p:cNvPr>
              <p:cNvSpPr txBox="1"/>
              <p:nvPr/>
            </p:nvSpPr>
            <p:spPr>
              <a:xfrm>
                <a:off x="2258471" y="3061253"/>
                <a:ext cx="1082534"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73" name="组合 72">
              <a:extLst>
                <a:ext uri="{FF2B5EF4-FFF2-40B4-BE49-F238E27FC236}">
                  <a16:creationId xmlns:a16="http://schemas.microsoft.com/office/drawing/2014/main" id="{EF7EAE9E-DAFB-DB14-3D94-47D33577B3EE}"/>
                </a:ext>
              </a:extLst>
            </p:cNvPr>
            <p:cNvGrpSpPr/>
            <p:nvPr/>
          </p:nvGrpSpPr>
          <p:grpSpPr>
            <a:xfrm>
              <a:off x="4561767" y="959214"/>
              <a:ext cx="1233520" cy="1245793"/>
              <a:chOff x="4862480" y="959214"/>
              <a:chExt cx="1233520" cy="1245793"/>
            </a:xfrm>
          </p:grpSpPr>
          <p:sp>
            <p:nvSpPr>
              <p:cNvPr id="116" name="流程图: 手动操作 115">
                <a:extLst>
                  <a:ext uri="{FF2B5EF4-FFF2-40B4-BE49-F238E27FC236}">
                    <a16:creationId xmlns:a16="http://schemas.microsoft.com/office/drawing/2014/main" id="{B8030E84-676E-476E-1763-EFA698FA9B4B}"/>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7" name="文本框 116">
                <a:extLst>
                  <a:ext uri="{FF2B5EF4-FFF2-40B4-BE49-F238E27FC236}">
                    <a16:creationId xmlns:a16="http://schemas.microsoft.com/office/drawing/2014/main" id="{1CA52D3F-1612-2B7D-F6B5-6FE7A61DD3E5}"/>
                  </a:ext>
                </a:extLst>
              </p:cNvPr>
              <p:cNvSpPr txBox="1"/>
              <p:nvPr/>
            </p:nvSpPr>
            <p:spPr>
              <a:xfrm>
                <a:off x="4945278" y="1396122"/>
                <a:ext cx="1085911"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74" name="组合 73">
              <a:extLst>
                <a:ext uri="{FF2B5EF4-FFF2-40B4-BE49-F238E27FC236}">
                  <a16:creationId xmlns:a16="http://schemas.microsoft.com/office/drawing/2014/main" id="{B72E0434-EB9E-F226-8549-A85726B3C7B4}"/>
                </a:ext>
              </a:extLst>
            </p:cNvPr>
            <p:cNvGrpSpPr/>
            <p:nvPr/>
          </p:nvGrpSpPr>
          <p:grpSpPr>
            <a:xfrm>
              <a:off x="9513235" y="942502"/>
              <a:ext cx="1233520" cy="1245793"/>
              <a:chOff x="4620073" y="2607634"/>
              <a:chExt cx="1233520" cy="1245793"/>
            </a:xfrm>
          </p:grpSpPr>
          <p:sp>
            <p:nvSpPr>
              <p:cNvPr id="114" name="流程图: 手动操作 113">
                <a:extLst>
                  <a:ext uri="{FF2B5EF4-FFF2-40B4-BE49-F238E27FC236}">
                    <a16:creationId xmlns:a16="http://schemas.microsoft.com/office/drawing/2014/main" id="{B6B6C278-A94D-D709-6F25-86300BD9C2DC}"/>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15" name="文本框 114">
                <a:extLst>
                  <a:ext uri="{FF2B5EF4-FFF2-40B4-BE49-F238E27FC236}">
                    <a16:creationId xmlns:a16="http://schemas.microsoft.com/office/drawing/2014/main" id="{284C7611-A5BE-4FDD-9808-9C516CCBEBB6}"/>
                  </a:ext>
                </a:extLst>
              </p:cNvPr>
              <p:cNvSpPr txBox="1"/>
              <p:nvPr/>
            </p:nvSpPr>
            <p:spPr>
              <a:xfrm>
                <a:off x="4706077" y="3061254"/>
                <a:ext cx="1085911" cy="467569"/>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06EC6DD-C8D9-D4DD-AEE6-D80C565EF50C}"/>
                    </a:ext>
                  </a:extLst>
                </p:cNvPr>
                <p:cNvSpPr txBox="1"/>
                <p:nvPr/>
              </p:nvSpPr>
              <p:spPr>
                <a:xfrm>
                  <a:off x="1350996" y="1123313"/>
                  <a:ext cx="496425" cy="510075"/>
                </a:xfrm>
                <a:prstGeom prst="rect">
                  <a:avLst/>
                </a:prstGeom>
                <a:noFill/>
              </p:spPr>
              <p:txBody>
                <a:bodyPr wrap="none" rtlCol="0">
                  <a:spAutoFit/>
                </a:bodyPr>
                <a:lstStyle>
                  <a:defPPr>
                    <a:defRPr lang="zh-CN"/>
                  </a:defPPr>
                  <a:lvl1pPr>
                    <a:defRPr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93" name="文本框 92">
                  <a:extLst>
                    <a:ext uri="{FF2B5EF4-FFF2-40B4-BE49-F238E27FC236}">
                      <a16:creationId xmlns:a16="http://schemas.microsoft.com/office/drawing/2014/main" id="{B3BC3157-CD1F-CDF6-AE24-C058D5A3FB69}"/>
                    </a:ext>
                  </a:extLst>
                </p:cNvPr>
                <p:cNvSpPr txBox="1">
                  <a:spLocks noRot="1" noChangeAspect="1" noMove="1" noResize="1" noEditPoints="1" noAdjustHandles="1" noChangeArrowheads="1" noChangeShapeType="1" noTextEdit="1"/>
                </p:cNvSpPr>
                <p:nvPr/>
              </p:nvSpPr>
              <p:spPr>
                <a:xfrm>
                  <a:off x="1350996" y="1123313"/>
                  <a:ext cx="496425" cy="510075"/>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6D0C883-9884-3BBE-79F9-22A089D3CEAB}"/>
                    </a:ext>
                  </a:extLst>
                </p:cNvPr>
                <p:cNvSpPr txBox="1"/>
                <p:nvPr/>
              </p:nvSpPr>
              <p:spPr>
                <a:xfrm>
                  <a:off x="1318058" y="1555113"/>
                  <a:ext cx="490552"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94" name="文本框 93">
                  <a:extLst>
                    <a:ext uri="{FF2B5EF4-FFF2-40B4-BE49-F238E27FC236}">
                      <a16:creationId xmlns:a16="http://schemas.microsoft.com/office/drawing/2014/main" id="{0CF23CBC-75C0-0A20-AE5E-A850281544D4}"/>
                    </a:ext>
                  </a:extLst>
                </p:cNvPr>
                <p:cNvSpPr txBox="1">
                  <a:spLocks noRot="1" noChangeAspect="1" noMove="1" noResize="1" noEditPoints="1" noAdjustHandles="1" noChangeArrowheads="1" noChangeShapeType="1" noTextEdit="1"/>
                </p:cNvSpPr>
                <p:nvPr/>
              </p:nvSpPr>
              <p:spPr>
                <a:xfrm>
                  <a:off x="1318058" y="1555113"/>
                  <a:ext cx="490552" cy="510075"/>
                </a:xfrm>
                <a:prstGeom prst="rect">
                  <a:avLst/>
                </a:prstGeom>
                <a:blipFill>
                  <a:blip r:embed="rId4"/>
                  <a:stretch>
                    <a:fillRect b="-1667"/>
                  </a:stretch>
                </a:blipFill>
              </p:spPr>
              <p:txBody>
                <a:bodyPr/>
                <a:lstStyle/>
                <a:p>
                  <a:r>
                    <a:rPr lang="zh-CN" altLang="en-US">
                      <a:noFill/>
                    </a:rPr>
                    <a:t> </a:t>
                  </a:r>
                </a:p>
              </p:txBody>
            </p:sp>
          </mc:Fallback>
        </mc:AlternateContent>
        <p:sp>
          <p:nvSpPr>
            <p:cNvPr id="77" name="矩形 76">
              <a:extLst>
                <a:ext uri="{FF2B5EF4-FFF2-40B4-BE49-F238E27FC236}">
                  <a16:creationId xmlns:a16="http://schemas.microsoft.com/office/drawing/2014/main" id="{F3C5483A-42E9-0213-51E8-597295440E9E}"/>
                </a:ext>
              </a:extLst>
            </p:cNvPr>
            <p:cNvSpPr/>
            <p:nvPr/>
          </p:nvSpPr>
          <p:spPr>
            <a:xfrm>
              <a:off x="3789031" y="1641602"/>
              <a:ext cx="325256" cy="362035"/>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78" name="直接箭头连接符 77">
              <a:extLst>
                <a:ext uri="{FF2B5EF4-FFF2-40B4-BE49-F238E27FC236}">
                  <a16:creationId xmlns:a16="http://schemas.microsoft.com/office/drawing/2014/main" id="{F1A67544-CFF1-B334-FD56-8064FE3800E1}"/>
                </a:ext>
              </a:extLst>
            </p:cNvPr>
            <p:cNvCxnSpPr>
              <a:cxnSpLocks/>
            </p:cNvCxnSpPr>
            <p:nvPr/>
          </p:nvCxnSpPr>
          <p:spPr>
            <a:xfrm>
              <a:off x="3411999" y="1828803"/>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9CD59B8-2F79-F6D2-B6CF-4CF50FB3B464}"/>
                </a:ext>
              </a:extLst>
            </p:cNvPr>
            <p:cNvCxnSpPr>
              <a:cxnSpLocks/>
            </p:cNvCxnSpPr>
            <p:nvPr/>
          </p:nvCxnSpPr>
          <p:spPr>
            <a:xfrm>
              <a:off x="4197272" y="183066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9DBEF5F-8386-535A-DA7D-D71B26532DDE}"/>
                </a:ext>
              </a:extLst>
            </p:cNvPr>
            <p:cNvCxnSpPr>
              <a:cxnSpLocks/>
            </p:cNvCxnSpPr>
            <p:nvPr/>
          </p:nvCxnSpPr>
          <p:spPr>
            <a:xfrm>
              <a:off x="1767429" y="136734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8BEB776-D30F-0E28-45B6-1FC7F6552E6F}"/>
                    </a:ext>
                  </a:extLst>
                </p:cNvPr>
                <p:cNvSpPr txBox="1"/>
                <p:nvPr/>
              </p:nvSpPr>
              <p:spPr>
                <a:xfrm>
                  <a:off x="3744974" y="1049519"/>
                  <a:ext cx="513174" cy="5100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81" name="文本框 80">
                  <a:extLst>
                    <a:ext uri="{FF2B5EF4-FFF2-40B4-BE49-F238E27FC236}">
                      <a16:creationId xmlns:a16="http://schemas.microsoft.com/office/drawing/2014/main" id="{88BEB776-D30F-0E28-45B6-1FC7F6552E6F}"/>
                    </a:ext>
                  </a:extLst>
                </p:cNvPr>
                <p:cNvSpPr txBox="1">
                  <a:spLocks noRot="1" noChangeAspect="1" noMove="1" noResize="1" noEditPoints="1" noAdjustHandles="1" noChangeArrowheads="1" noChangeShapeType="1" noTextEdit="1"/>
                </p:cNvSpPr>
                <p:nvPr/>
              </p:nvSpPr>
              <p:spPr>
                <a:xfrm>
                  <a:off x="3744974" y="1049519"/>
                  <a:ext cx="513174" cy="510074"/>
                </a:xfrm>
                <a:prstGeom prst="rect">
                  <a:avLst/>
                </a:prstGeom>
                <a:blipFill>
                  <a:blip r:embed="rId5"/>
                  <a:stretch>
                    <a:fillRect b="-24490"/>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4A9EF3EE-70DE-5ADB-99FD-820E63D79A9A}"/>
                </a:ext>
              </a:extLst>
            </p:cNvPr>
            <p:cNvCxnSpPr>
              <a:cxnSpLocks/>
            </p:cNvCxnSpPr>
            <p:nvPr/>
          </p:nvCxnSpPr>
          <p:spPr>
            <a:xfrm>
              <a:off x="4166402" y="136992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8265767-24C3-B545-3652-1978DB25ACE6}"/>
                </a:ext>
              </a:extLst>
            </p:cNvPr>
            <p:cNvCxnSpPr>
              <a:cxnSpLocks/>
            </p:cNvCxnSpPr>
            <p:nvPr/>
          </p:nvCxnSpPr>
          <p:spPr>
            <a:xfrm>
              <a:off x="5834713" y="136734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F386906-3BA4-A83D-FE11-836383961B27}"/>
                </a:ext>
              </a:extLst>
            </p:cNvPr>
            <p:cNvCxnSpPr>
              <a:cxnSpLocks/>
            </p:cNvCxnSpPr>
            <p:nvPr/>
          </p:nvCxnSpPr>
          <p:spPr>
            <a:xfrm>
              <a:off x="5843635" y="182973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721E91C2-6A4D-BA95-F81B-1E61EBB221E0}"/>
                    </a:ext>
                  </a:extLst>
                </p:cNvPr>
                <p:cNvSpPr txBox="1"/>
                <p:nvPr/>
              </p:nvSpPr>
              <p:spPr>
                <a:xfrm>
                  <a:off x="6185259" y="1159381"/>
                  <a:ext cx="513174"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03" name="文本框 102">
                  <a:extLst>
                    <a:ext uri="{FF2B5EF4-FFF2-40B4-BE49-F238E27FC236}">
                      <a16:creationId xmlns:a16="http://schemas.microsoft.com/office/drawing/2014/main" id="{6C07AB20-5835-6563-11D4-5FC0190440B6}"/>
                    </a:ext>
                  </a:extLst>
                </p:cNvPr>
                <p:cNvSpPr txBox="1">
                  <a:spLocks noRot="1" noChangeAspect="1" noMove="1" noResize="1" noEditPoints="1" noAdjustHandles="1" noChangeArrowheads="1" noChangeShapeType="1" noTextEdit="1"/>
                </p:cNvSpPr>
                <p:nvPr/>
              </p:nvSpPr>
              <p:spPr>
                <a:xfrm>
                  <a:off x="6185259" y="1159381"/>
                  <a:ext cx="513174" cy="510075"/>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64E199B8-B47A-088B-FE7C-D41F30846773}"/>
                    </a:ext>
                  </a:extLst>
                </p:cNvPr>
                <p:cNvSpPr txBox="1"/>
                <p:nvPr/>
              </p:nvSpPr>
              <p:spPr>
                <a:xfrm>
                  <a:off x="6178379" y="1575236"/>
                  <a:ext cx="507299" cy="516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04" name="文本框 103">
                  <a:extLst>
                    <a:ext uri="{FF2B5EF4-FFF2-40B4-BE49-F238E27FC236}">
                      <a16:creationId xmlns:a16="http://schemas.microsoft.com/office/drawing/2014/main" id="{BF07B6DD-01C3-B875-13B0-2B424B0DA656}"/>
                    </a:ext>
                  </a:extLst>
                </p:cNvPr>
                <p:cNvSpPr txBox="1">
                  <a:spLocks noRot="1" noChangeAspect="1" noMove="1" noResize="1" noEditPoints="1" noAdjustHandles="1" noChangeArrowheads="1" noChangeShapeType="1" noTextEdit="1"/>
                </p:cNvSpPr>
                <p:nvPr/>
              </p:nvSpPr>
              <p:spPr>
                <a:xfrm>
                  <a:off x="6178379" y="1575236"/>
                  <a:ext cx="507299" cy="516895"/>
                </a:xfrm>
                <a:prstGeom prst="rect">
                  <a:avLst/>
                </a:prstGeom>
                <a:blipFill>
                  <a:blip r:embed="rId7"/>
                  <a:stretch>
                    <a:fillRect t="-3226" r="-11392"/>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37C44139-E848-B205-7EB0-2169AD6E6AF2}"/>
                </a:ext>
              </a:extLst>
            </p:cNvPr>
            <p:cNvGrpSpPr/>
            <p:nvPr/>
          </p:nvGrpSpPr>
          <p:grpSpPr>
            <a:xfrm rot="5400000">
              <a:off x="4266277" y="2419765"/>
              <a:ext cx="628789" cy="1753419"/>
              <a:chOff x="3580182" y="2633485"/>
              <a:chExt cx="1580981" cy="919318"/>
            </a:xfrm>
          </p:grpSpPr>
          <p:sp>
            <p:nvSpPr>
              <p:cNvPr id="112" name="流程图: 延期 111">
                <a:extLst>
                  <a:ext uri="{FF2B5EF4-FFF2-40B4-BE49-F238E27FC236}">
                    <a16:creationId xmlns:a16="http://schemas.microsoft.com/office/drawing/2014/main" id="{30DD4869-4E91-6B04-24F9-3E244A83D640}"/>
                  </a:ext>
                </a:extLst>
              </p:cNvPr>
              <p:cNvSpPr/>
              <p:nvPr/>
            </p:nvSpPr>
            <p:spPr>
              <a:xfrm>
                <a:off x="3616105" y="2637726"/>
                <a:ext cx="1545058" cy="915077"/>
              </a:xfrm>
              <a:prstGeom prst="flowChartDelay">
                <a:avLst/>
              </a:prstGeom>
              <a:solidFill>
                <a:schemeClr val="accent6">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13" name="文本框 112">
                <a:extLst>
                  <a:ext uri="{FF2B5EF4-FFF2-40B4-BE49-F238E27FC236}">
                    <a16:creationId xmlns:a16="http://schemas.microsoft.com/office/drawing/2014/main" id="{F7BFC6F2-BFEE-B5D6-89B3-CC5EF5193347}"/>
                  </a:ext>
                </a:extLst>
              </p:cNvPr>
              <p:cNvSpPr txBox="1"/>
              <p:nvPr/>
            </p:nvSpPr>
            <p:spPr>
              <a:xfrm rot="16200000">
                <a:off x="3725807" y="2487860"/>
                <a:ext cx="884364" cy="1175613"/>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Discriminateur</a:t>
                </a:r>
                <a:endParaRPr lang="zh-CN" altLang="en-US" sz="1600" dirty="0">
                  <a:latin typeface="Cambria" panose="02040503050406030204" pitchFamily="18" charset="0"/>
                </a:endParaRPr>
              </a:p>
            </p:txBody>
          </p:sp>
        </p:grpSp>
        <p:cxnSp>
          <p:nvCxnSpPr>
            <p:cNvPr id="88" name="直接箭头连接符 87">
              <a:extLst>
                <a:ext uri="{FF2B5EF4-FFF2-40B4-BE49-F238E27FC236}">
                  <a16:creationId xmlns:a16="http://schemas.microsoft.com/office/drawing/2014/main" id="{312D1FE6-AFD8-8740-C59B-DB2331177A42}"/>
                </a:ext>
              </a:extLst>
            </p:cNvPr>
            <p:cNvCxnSpPr>
              <a:cxnSpLocks/>
            </p:cNvCxnSpPr>
            <p:nvPr/>
          </p:nvCxnSpPr>
          <p:spPr>
            <a:xfrm>
              <a:off x="6664639" y="1363545"/>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D54D9A1B-9FE7-CA84-E76C-3C184C855C03}"/>
                </a:ext>
              </a:extLst>
            </p:cNvPr>
            <p:cNvCxnSpPr>
              <a:cxnSpLocks/>
            </p:cNvCxnSpPr>
            <p:nvPr/>
          </p:nvCxnSpPr>
          <p:spPr>
            <a:xfrm>
              <a:off x="6676776" y="183187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30AB1A67-0F68-8919-27D4-A36A35C1130D}"/>
                </a:ext>
              </a:extLst>
            </p:cNvPr>
            <p:cNvCxnSpPr>
              <a:cxnSpLocks/>
            </p:cNvCxnSpPr>
            <p:nvPr/>
          </p:nvCxnSpPr>
          <p:spPr>
            <a:xfrm>
              <a:off x="1763811" y="1834457"/>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27673467-DBD6-CFC7-F2CC-8BE3ADB11E30}"/>
                </a:ext>
              </a:extLst>
            </p:cNvPr>
            <p:cNvSpPr/>
            <p:nvPr/>
          </p:nvSpPr>
          <p:spPr>
            <a:xfrm>
              <a:off x="8730376" y="1621779"/>
              <a:ext cx="325256" cy="362035"/>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92" name="直接箭头连接符 91">
              <a:extLst>
                <a:ext uri="{FF2B5EF4-FFF2-40B4-BE49-F238E27FC236}">
                  <a16:creationId xmlns:a16="http://schemas.microsoft.com/office/drawing/2014/main" id="{DBB12CA0-1875-7264-319B-DA7EFC49E0F9}"/>
                </a:ext>
              </a:extLst>
            </p:cNvPr>
            <p:cNvCxnSpPr>
              <a:cxnSpLocks/>
            </p:cNvCxnSpPr>
            <p:nvPr/>
          </p:nvCxnSpPr>
          <p:spPr>
            <a:xfrm>
              <a:off x="8315356" y="1835387"/>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7EC60B6F-4592-C4A8-BAC7-F88F689170A0}"/>
                </a:ext>
              </a:extLst>
            </p:cNvPr>
            <p:cNvCxnSpPr>
              <a:cxnSpLocks/>
            </p:cNvCxnSpPr>
            <p:nvPr/>
          </p:nvCxnSpPr>
          <p:spPr>
            <a:xfrm>
              <a:off x="9115556" y="1830763"/>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887F1DC0-EF82-162D-9E20-16338EE8EBEE}"/>
                    </a:ext>
                  </a:extLst>
                </p:cNvPr>
                <p:cNvSpPr txBox="1"/>
                <p:nvPr/>
              </p:nvSpPr>
              <p:spPr>
                <a:xfrm>
                  <a:off x="8669825" y="1049519"/>
                  <a:ext cx="496426" cy="5100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94" name="文本框 93">
                  <a:extLst>
                    <a:ext uri="{FF2B5EF4-FFF2-40B4-BE49-F238E27FC236}">
                      <a16:creationId xmlns:a16="http://schemas.microsoft.com/office/drawing/2014/main" id="{887F1DC0-EF82-162D-9E20-16338EE8EBEE}"/>
                    </a:ext>
                  </a:extLst>
                </p:cNvPr>
                <p:cNvSpPr txBox="1">
                  <a:spLocks noRot="1" noChangeAspect="1" noMove="1" noResize="1" noEditPoints="1" noAdjustHandles="1" noChangeArrowheads="1" noChangeShapeType="1" noTextEdit="1"/>
                </p:cNvSpPr>
                <p:nvPr/>
              </p:nvSpPr>
              <p:spPr>
                <a:xfrm>
                  <a:off x="8669825" y="1049519"/>
                  <a:ext cx="496426" cy="510074"/>
                </a:xfrm>
                <a:prstGeom prst="rect">
                  <a:avLst/>
                </a:prstGeom>
                <a:blipFill>
                  <a:blip r:embed="rId8"/>
                  <a:stretch>
                    <a:fillRect b="-24490"/>
                  </a:stretch>
                </a:blipFill>
              </p:spPr>
              <p:txBody>
                <a:bodyPr/>
                <a:lstStyle/>
                <a:p>
                  <a:r>
                    <a:rPr lang="zh-CN" altLang="en-US">
                      <a:noFill/>
                    </a:rPr>
                    <a:t> </a:t>
                  </a:r>
                </a:p>
              </p:txBody>
            </p:sp>
          </mc:Fallback>
        </mc:AlternateContent>
        <p:cxnSp>
          <p:nvCxnSpPr>
            <p:cNvPr id="95" name="直接箭头连接符 94">
              <a:extLst>
                <a:ext uri="{FF2B5EF4-FFF2-40B4-BE49-F238E27FC236}">
                  <a16:creationId xmlns:a16="http://schemas.microsoft.com/office/drawing/2014/main" id="{D80EF180-9FDE-EB32-45CA-570682ADD99A}"/>
                </a:ext>
              </a:extLst>
            </p:cNvPr>
            <p:cNvCxnSpPr>
              <a:cxnSpLocks/>
            </p:cNvCxnSpPr>
            <p:nvPr/>
          </p:nvCxnSpPr>
          <p:spPr>
            <a:xfrm>
              <a:off x="9099660" y="1363544"/>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F9CD7C7E-4FD9-5988-6D49-116D75496E56}"/>
                </a:ext>
              </a:extLst>
            </p:cNvPr>
            <p:cNvCxnSpPr>
              <a:cxnSpLocks/>
            </p:cNvCxnSpPr>
            <p:nvPr/>
          </p:nvCxnSpPr>
          <p:spPr>
            <a:xfrm>
              <a:off x="10812435" y="1358998"/>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ED191FB6-B5A6-DAF4-D733-D00180C13FB3}"/>
                </a:ext>
              </a:extLst>
            </p:cNvPr>
            <p:cNvCxnSpPr>
              <a:cxnSpLocks/>
            </p:cNvCxnSpPr>
            <p:nvPr/>
          </p:nvCxnSpPr>
          <p:spPr>
            <a:xfrm>
              <a:off x="10821357" y="1821380"/>
              <a:ext cx="343667"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8E10664F-9558-3E01-08F8-866077038919}"/>
                    </a:ext>
                  </a:extLst>
                </p:cNvPr>
                <p:cNvSpPr txBox="1"/>
                <p:nvPr/>
              </p:nvSpPr>
              <p:spPr>
                <a:xfrm>
                  <a:off x="11113803" y="1142884"/>
                  <a:ext cx="496425"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16" name="文本框 115">
                  <a:extLst>
                    <a:ext uri="{FF2B5EF4-FFF2-40B4-BE49-F238E27FC236}">
                      <a16:creationId xmlns:a16="http://schemas.microsoft.com/office/drawing/2014/main" id="{515C21A2-95E4-6DE3-5E48-A4BA270AE1E9}"/>
                    </a:ext>
                  </a:extLst>
                </p:cNvPr>
                <p:cNvSpPr txBox="1">
                  <a:spLocks noRot="1" noChangeAspect="1" noMove="1" noResize="1" noEditPoints="1" noAdjustHandles="1" noChangeArrowheads="1" noChangeShapeType="1" noTextEdit="1"/>
                </p:cNvSpPr>
                <p:nvPr/>
              </p:nvSpPr>
              <p:spPr>
                <a:xfrm>
                  <a:off x="11113803" y="1142884"/>
                  <a:ext cx="496425" cy="510075"/>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9F4C7C8F-3A0F-559C-2B4C-1DEC508CB546}"/>
                    </a:ext>
                  </a:extLst>
                </p:cNvPr>
                <p:cNvSpPr txBox="1"/>
                <p:nvPr/>
              </p:nvSpPr>
              <p:spPr>
                <a:xfrm>
                  <a:off x="11080865" y="1574684"/>
                  <a:ext cx="490552" cy="516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17" name="文本框 116">
                  <a:extLst>
                    <a:ext uri="{FF2B5EF4-FFF2-40B4-BE49-F238E27FC236}">
                      <a16:creationId xmlns:a16="http://schemas.microsoft.com/office/drawing/2014/main" id="{579EC6BE-ACBC-C045-B438-DCA5EE1687D8}"/>
                    </a:ext>
                  </a:extLst>
                </p:cNvPr>
                <p:cNvSpPr txBox="1">
                  <a:spLocks noRot="1" noChangeAspect="1" noMove="1" noResize="1" noEditPoints="1" noAdjustHandles="1" noChangeArrowheads="1" noChangeShapeType="1" noTextEdit="1"/>
                </p:cNvSpPr>
                <p:nvPr/>
              </p:nvSpPr>
              <p:spPr>
                <a:xfrm>
                  <a:off x="11080865" y="1574684"/>
                  <a:ext cx="490552" cy="516895"/>
                </a:xfrm>
                <a:prstGeom prst="rect">
                  <a:avLst/>
                </a:prstGeom>
                <a:blipFill>
                  <a:blip r:embed="rId10"/>
                  <a:stretch>
                    <a:fillRect t="-3226" r="-11842"/>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591B1608-A84B-8CD4-980C-AAB3B8D6352D}"/>
                </a:ext>
              </a:extLst>
            </p:cNvPr>
            <p:cNvSpPr/>
            <p:nvPr/>
          </p:nvSpPr>
          <p:spPr>
            <a:xfrm>
              <a:off x="1367071" y="1168180"/>
              <a:ext cx="366957" cy="957429"/>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01" name="矩形 100">
              <a:extLst>
                <a:ext uri="{FF2B5EF4-FFF2-40B4-BE49-F238E27FC236}">
                  <a16:creationId xmlns:a16="http://schemas.microsoft.com/office/drawing/2014/main" id="{990658F3-E67C-98AA-983D-36AE6032EB35}"/>
                </a:ext>
              </a:extLst>
            </p:cNvPr>
            <p:cNvSpPr/>
            <p:nvPr/>
          </p:nvSpPr>
          <p:spPr>
            <a:xfrm>
              <a:off x="6209855" y="1135581"/>
              <a:ext cx="377824" cy="975683"/>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102" name="连接符: 肘形 101">
              <a:extLst>
                <a:ext uri="{FF2B5EF4-FFF2-40B4-BE49-F238E27FC236}">
                  <a16:creationId xmlns:a16="http://schemas.microsoft.com/office/drawing/2014/main" id="{7CECA800-6269-6399-AE0B-E812D1BDCCE7}"/>
                </a:ext>
              </a:extLst>
            </p:cNvPr>
            <p:cNvCxnSpPr>
              <a:cxnSpLocks/>
            </p:cNvCxnSpPr>
            <p:nvPr/>
          </p:nvCxnSpPr>
          <p:spPr>
            <a:xfrm rot="5400000">
              <a:off x="5370813" y="1648743"/>
              <a:ext cx="555456" cy="1442524"/>
            </a:xfrm>
            <a:prstGeom prst="bentConnector2">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8D709A4C-5FF9-847D-EAB1-D38E961F7D2D}"/>
                </a:ext>
              </a:extLst>
            </p:cNvPr>
            <p:cNvCxnSpPr>
              <a:cxnSpLocks/>
            </p:cNvCxnSpPr>
            <p:nvPr/>
          </p:nvCxnSpPr>
          <p:spPr>
            <a:xfrm>
              <a:off x="4931962" y="2578309"/>
              <a:ext cx="0" cy="355136"/>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a:extLst>
                <a:ext uri="{FF2B5EF4-FFF2-40B4-BE49-F238E27FC236}">
                  <a16:creationId xmlns:a16="http://schemas.microsoft.com/office/drawing/2014/main" id="{CA73A08B-9EE4-B726-7DC9-79603C5A458F}"/>
                </a:ext>
              </a:extLst>
            </p:cNvPr>
            <p:cNvCxnSpPr>
              <a:cxnSpLocks/>
              <a:stCxn id="100" idx="2"/>
            </p:cNvCxnSpPr>
            <p:nvPr/>
          </p:nvCxnSpPr>
          <p:spPr>
            <a:xfrm rot="16200000" flipH="1">
              <a:off x="2561834" y="1114325"/>
              <a:ext cx="452697" cy="2475264"/>
            </a:xfrm>
            <a:prstGeom prst="bentConnector2">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AF69A867-84CE-8475-356A-38CAFA5CFDBC}"/>
                </a:ext>
              </a:extLst>
            </p:cNvPr>
            <p:cNvCxnSpPr>
              <a:cxnSpLocks/>
            </p:cNvCxnSpPr>
            <p:nvPr/>
          </p:nvCxnSpPr>
          <p:spPr>
            <a:xfrm>
              <a:off x="4015163" y="2578308"/>
              <a:ext cx="0" cy="355136"/>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68618F0A-8C3D-922D-AE2D-27BEC39BA9AB}"/>
                </a:ext>
              </a:extLst>
            </p:cNvPr>
            <p:cNvCxnSpPr>
              <a:cxnSpLocks/>
              <a:stCxn id="100" idx="0"/>
            </p:cNvCxnSpPr>
            <p:nvPr/>
          </p:nvCxnSpPr>
          <p:spPr>
            <a:xfrm rot="5400000" flipH="1" flipV="1">
              <a:off x="6225426" y="-3946655"/>
              <a:ext cx="439958" cy="9789711"/>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082161-6388-F83A-0EA4-AFFC2F7F5B85}"/>
                </a:ext>
              </a:extLst>
            </p:cNvPr>
            <p:cNvCxnSpPr>
              <a:cxnSpLocks/>
              <a:endCxn id="98" idx="0"/>
            </p:cNvCxnSpPr>
            <p:nvPr/>
          </p:nvCxnSpPr>
          <p:spPr>
            <a:xfrm>
              <a:off x="11355087" y="728223"/>
              <a:ext cx="6928" cy="41466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68C95DCB-8523-5CB7-3D5F-F4695812ABE6}"/>
                </a:ext>
              </a:extLst>
            </p:cNvPr>
            <p:cNvCxnSpPr>
              <a:cxnSpLocks/>
              <a:stCxn id="77" idx="2"/>
            </p:cNvCxnSpPr>
            <p:nvPr/>
          </p:nvCxnSpPr>
          <p:spPr>
            <a:xfrm rot="16200000" flipH="1">
              <a:off x="6270514" y="-315219"/>
              <a:ext cx="303634" cy="4941345"/>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057D875F-F097-9E0E-F18A-547CCFF51C1D}"/>
                </a:ext>
              </a:extLst>
            </p:cNvPr>
            <p:cNvCxnSpPr>
              <a:stCxn id="91" idx="2"/>
            </p:cNvCxnSpPr>
            <p:nvPr/>
          </p:nvCxnSpPr>
          <p:spPr>
            <a:xfrm>
              <a:off x="8893004" y="1983814"/>
              <a:ext cx="0" cy="31424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E7B5F820-3DA3-A5AA-A261-6A81A7F31691}"/>
                    </a:ext>
                  </a:extLst>
                </p:cNvPr>
                <p:cNvSpPr txBox="1"/>
                <p:nvPr/>
              </p:nvSpPr>
              <p:spPr>
                <a:xfrm>
                  <a:off x="6004134" y="202688"/>
                  <a:ext cx="693619"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𝑟𝑒𝑐</m:t>
                            </m:r>
                          </m:sub>
                        </m:sSub>
                      </m:oMath>
                    </m:oMathPara>
                  </a14:m>
                  <a:endParaRPr lang="zh-CN" altLang="en-US" dirty="0">
                    <a:latin typeface="Cambria" panose="02040503050406030204" pitchFamily="18" charset="0"/>
                  </a:endParaRPr>
                </a:p>
              </p:txBody>
            </p:sp>
          </mc:Choice>
          <mc:Fallback xmlns="">
            <p:sp>
              <p:nvSpPr>
                <p:cNvPr id="110" name="文本框 109">
                  <a:extLst>
                    <a:ext uri="{FF2B5EF4-FFF2-40B4-BE49-F238E27FC236}">
                      <a16:creationId xmlns:a16="http://schemas.microsoft.com/office/drawing/2014/main" id="{E7B5F820-3DA3-A5AA-A261-6A81A7F31691}"/>
                    </a:ext>
                  </a:extLst>
                </p:cNvPr>
                <p:cNvSpPr txBox="1">
                  <a:spLocks noRot="1" noChangeAspect="1" noMove="1" noResize="1" noEditPoints="1" noAdjustHandles="1" noChangeArrowheads="1" noChangeShapeType="1" noTextEdit="1"/>
                </p:cNvSpPr>
                <p:nvPr/>
              </p:nvSpPr>
              <p:spPr>
                <a:xfrm>
                  <a:off x="6004134" y="202688"/>
                  <a:ext cx="693619" cy="510075"/>
                </a:xfrm>
                <a:prstGeom prst="rect">
                  <a:avLst/>
                </a:prstGeom>
                <a:blipFill>
                  <a:blip r:embed="rId11"/>
                  <a:stretch>
                    <a:fillRect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5A85C8E4-DCC2-51C2-E131-729329D46B29}"/>
                    </a:ext>
                  </a:extLst>
                </p:cNvPr>
                <p:cNvSpPr txBox="1"/>
                <p:nvPr/>
              </p:nvSpPr>
              <p:spPr>
                <a:xfrm>
                  <a:off x="6701599" y="2280927"/>
                  <a:ext cx="952739" cy="510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𝑙𝑎𝑡𝑒𝑛𝑡</m:t>
                            </m:r>
                          </m:sub>
                        </m:sSub>
                      </m:oMath>
                    </m:oMathPara>
                  </a14:m>
                  <a:endParaRPr lang="zh-CN" altLang="en-US" dirty="0">
                    <a:latin typeface="Cambria" panose="02040503050406030204" pitchFamily="18" charset="0"/>
                  </a:endParaRPr>
                </a:p>
              </p:txBody>
            </p:sp>
          </mc:Choice>
          <mc:Fallback xmlns="">
            <p:sp>
              <p:nvSpPr>
                <p:cNvPr id="129" name="文本框 128">
                  <a:extLst>
                    <a:ext uri="{FF2B5EF4-FFF2-40B4-BE49-F238E27FC236}">
                      <a16:creationId xmlns:a16="http://schemas.microsoft.com/office/drawing/2014/main" id="{6A912328-D309-693B-DA78-E0FA507B0E9A}"/>
                    </a:ext>
                  </a:extLst>
                </p:cNvPr>
                <p:cNvSpPr txBox="1">
                  <a:spLocks noRot="1" noChangeAspect="1" noMove="1" noResize="1" noEditPoints="1" noAdjustHandles="1" noChangeArrowheads="1" noChangeShapeType="1" noTextEdit="1"/>
                </p:cNvSpPr>
                <p:nvPr/>
              </p:nvSpPr>
              <p:spPr>
                <a:xfrm>
                  <a:off x="6701599" y="2280927"/>
                  <a:ext cx="952739" cy="510075"/>
                </a:xfrm>
                <a:prstGeom prst="rect">
                  <a:avLst/>
                </a:prstGeom>
                <a:blipFill>
                  <a:blip r:embed="rId12"/>
                  <a:stretch>
                    <a:fillRect b="-1639"/>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E4E553F1-D171-023B-A1C2-F267B1EEC711}"/>
              </a:ext>
            </a:extLst>
          </p:cNvPr>
          <p:cNvSpPr txBox="1"/>
          <p:nvPr/>
        </p:nvSpPr>
        <p:spPr>
          <a:xfrm>
            <a:off x="2246379" y="1594779"/>
            <a:ext cx="1565621"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Réseau Cycle: </a:t>
            </a:r>
            <a:endParaRPr lang="zh-CN" altLang="en-US" dirty="0">
              <a:latin typeface="Cambria" panose="02040503050406030204" pitchFamily="18" charset="0"/>
            </a:endParaRPr>
          </a:p>
        </p:txBody>
      </p:sp>
      <p:sp>
        <p:nvSpPr>
          <p:cNvPr id="122" name="文本框 121">
            <a:extLst>
              <a:ext uri="{FF2B5EF4-FFF2-40B4-BE49-F238E27FC236}">
                <a16:creationId xmlns:a16="http://schemas.microsoft.com/office/drawing/2014/main" id="{6CD34852-BC45-AAF5-7975-36A394ED2BC9}"/>
              </a:ext>
            </a:extLst>
          </p:cNvPr>
          <p:cNvSpPr txBox="1"/>
          <p:nvPr/>
        </p:nvSpPr>
        <p:spPr>
          <a:xfrm>
            <a:off x="2244225" y="3829216"/>
            <a:ext cx="3138039"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Réseau d’encodeur décodeur: </a:t>
            </a:r>
            <a:endParaRPr lang="zh-CN" altLang="en-US" dirty="0">
              <a:latin typeface="Cambria" panose="02040503050406030204" pitchFamily="18" charset="0"/>
            </a:endParaRPr>
          </a:p>
        </p:txBody>
      </p:sp>
      <p:grpSp>
        <p:nvGrpSpPr>
          <p:cNvPr id="123" name="组合 122">
            <a:extLst>
              <a:ext uri="{FF2B5EF4-FFF2-40B4-BE49-F238E27FC236}">
                <a16:creationId xmlns:a16="http://schemas.microsoft.com/office/drawing/2014/main" id="{30EF95EC-DC1B-22CB-BE2A-08615929F626}"/>
              </a:ext>
            </a:extLst>
          </p:cNvPr>
          <p:cNvGrpSpPr/>
          <p:nvPr/>
        </p:nvGrpSpPr>
        <p:grpSpPr>
          <a:xfrm>
            <a:off x="2319301" y="4166099"/>
            <a:ext cx="5426197" cy="2544364"/>
            <a:chOff x="-9927" y="985515"/>
            <a:chExt cx="5923412" cy="2756019"/>
          </a:xfrm>
        </p:grpSpPr>
        <p:grpSp>
          <p:nvGrpSpPr>
            <p:cNvPr id="124" name="组合 123">
              <a:extLst>
                <a:ext uri="{FF2B5EF4-FFF2-40B4-BE49-F238E27FC236}">
                  <a16:creationId xmlns:a16="http://schemas.microsoft.com/office/drawing/2014/main" id="{4716A467-9AC1-A11F-87C4-E9BB39A14362}"/>
                </a:ext>
              </a:extLst>
            </p:cNvPr>
            <p:cNvGrpSpPr/>
            <p:nvPr/>
          </p:nvGrpSpPr>
          <p:grpSpPr>
            <a:xfrm>
              <a:off x="737033" y="1509648"/>
              <a:ext cx="1233754" cy="974045"/>
              <a:chOff x="2172467" y="969632"/>
              <a:chExt cx="1309861" cy="1245793"/>
            </a:xfrm>
          </p:grpSpPr>
          <p:sp>
            <p:nvSpPr>
              <p:cNvPr id="174" name="流程图: 手动操作 173">
                <a:extLst>
                  <a:ext uri="{FF2B5EF4-FFF2-40B4-BE49-F238E27FC236}">
                    <a16:creationId xmlns:a16="http://schemas.microsoft.com/office/drawing/2014/main" id="{B418E5C6-EA79-FDDF-74AF-DD54340934EC}"/>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75" name="文本框 174">
                <a:extLst>
                  <a:ext uri="{FF2B5EF4-FFF2-40B4-BE49-F238E27FC236}">
                    <a16:creationId xmlns:a16="http://schemas.microsoft.com/office/drawing/2014/main" id="{AD71DAA3-BDC3-187E-F6B8-43A4B9D06D59}"/>
                  </a:ext>
                </a:extLst>
              </p:cNvPr>
              <p:cNvSpPr txBox="1"/>
              <p:nvPr/>
            </p:nvSpPr>
            <p:spPr>
              <a:xfrm>
                <a:off x="2240283" y="1407865"/>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25" name="组合 124">
              <a:extLst>
                <a:ext uri="{FF2B5EF4-FFF2-40B4-BE49-F238E27FC236}">
                  <a16:creationId xmlns:a16="http://schemas.microsoft.com/office/drawing/2014/main" id="{59E79DBA-AA49-26F6-391B-D5AADADCD2E8}"/>
                </a:ext>
              </a:extLst>
            </p:cNvPr>
            <p:cNvGrpSpPr/>
            <p:nvPr/>
          </p:nvGrpSpPr>
          <p:grpSpPr>
            <a:xfrm>
              <a:off x="737035" y="2600930"/>
              <a:ext cx="1250886" cy="974045"/>
              <a:chOff x="2172467" y="2607633"/>
              <a:chExt cx="1328049" cy="1245793"/>
            </a:xfrm>
          </p:grpSpPr>
          <p:sp>
            <p:nvSpPr>
              <p:cNvPr id="172" name="流程图: 手动操作 171">
                <a:extLst>
                  <a:ext uri="{FF2B5EF4-FFF2-40B4-BE49-F238E27FC236}">
                    <a16:creationId xmlns:a16="http://schemas.microsoft.com/office/drawing/2014/main" id="{DF2A3BED-A457-5336-C13D-EB99CEBDA99E}"/>
                  </a:ext>
                </a:extLst>
              </p:cNvPr>
              <p:cNvSpPr/>
              <p:nvPr/>
            </p:nvSpPr>
            <p:spPr>
              <a:xfrm rot="16200000">
                <a:off x="2166330" y="2613770"/>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3" name="文本框 172">
                <a:extLst>
                  <a:ext uri="{FF2B5EF4-FFF2-40B4-BE49-F238E27FC236}">
                    <a16:creationId xmlns:a16="http://schemas.microsoft.com/office/drawing/2014/main" id="{7FA272EC-CCFF-B4E8-D112-E667BE158AE8}"/>
                  </a:ext>
                </a:extLst>
              </p:cNvPr>
              <p:cNvSpPr txBox="1"/>
              <p:nvPr/>
            </p:nvSpPr>
            <p:spPr>
              <a:xfrm>
                <a:off x="2258471" y="3061253"/>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26" name="组合 125">
              <a:extLst>
                <a:ext uri="{FF2B5EF4-FFF2-40B4-BE49-F238E27FC236}">
                  <a16:creationId xmlns:a16="http://schemas.microsoft.com/office/drawing/2014/main" id="{D4AE236E-31EC-89E5-A32D-F12D8E2F9AE3}"/>
                </a:ext>
              </a:extLst>
            </p:cNvPr>
            <p:cNvGrpSpPr/>
            <p:nvPr/>
          </p:nvGrpSpPr>
          <p:grpSpPr>
            <a:xfrm>
              <a:off x="3095572" y="2575620"/>
              <a:ext cx="1251515" cy="974045"/>
              <a:chOff x="4862480" y="959214"/>
              <a:chExt cx="1328717" cy="1245793"/>
            </a:xfrm>
          </p:grpSpPr>
          <p:sp>
            <p:nvSpPr>
              <p:cNvPr id="170" name="流程图: 手动操作 169">
                <a:extLst>
                  <a:ext uri="{FF2B5EF4-FFF2-40B4-BE49-F238E27FC236}">
                    <a16:creationId xmlns:a16="http://schemas.microsoft.com/office/drawing/2014/main" id="{0DDC519C-2903-1737-694E-ED11C591E200}"/>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1" name="文本框 170">
                <a:extLst>
                  <a:ext uri="{FF2B5EF4-FFF2-40B4-BE49-F238E27FC236}">
                    <a16:creationId xmlns:a16="http://schemas.microsoft.com/office/drawing/2014/main" id="{7EFAB470-65B4-03F5-B97F-3853127152C4}"/>
                  </a:ext>
                </a:extLst>
              </p:cNvPr>
              <p:cNvSpPr txBox="1"/>
              <p:nvPr/>
            </p:nvSpPr>
            <p:spPr>
              <a:xfrm>
                <a:off x="4945278" y="1396122"/>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127" name="组合 126">
              <a:extLst>
                <a:ext uri="{FF2B5EF4-FFF2-40B4-BE49-F238E27FC236}">
                  <a16:creationId xmlns:a16="http://schemas.microsoft.com/office/drawing/2014/main" id="{7C642698-4A75-CE78-6177-BF1C0CF6DB0C}"/>
                </a:ext>
              </a:extLst>
            </p:cNvPr>
            <p:cNvGrpSpPr/>
            <p:nvPr/>
          </p:nvGrpSpPr>
          <p:grpSpPr>
            <a:xfrm>
              <a:off x="3090602" y="1488436"/>
              <a:ext cx="1254535" cy="974045"/>
              <a:chOff x="4620073" y="2607634"/>
              <a:chExt cx="1331923" cy="1245793"/>
            </a:xfrm>
          </p:grpSpPr>
          <p:sp>
            <p:nvSpPr>
              <p:cNvPr id="168" name="流程图: 手动操作 167">
                <a:extLst>
                  <a:ext uri="{FF2B5EF4-FFF2-40B4-BE49-F238E27FC236}">
                    <a16:creationId xmlns:a16="http://schemas.microsoft.com/office/drawing/2014/main" id="{FE1B10A4-8066-7F9A-D868-39C7E7EC4E62}"/>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69" name="文本框 168">
                <a:extLst>
                  <a:ext uri="{FF2B5EF4-FFF2-40B4-BE49-F238E27FC236}">
                    <a16:creationId xmlns:a16="http://schemas.microsoft.com/office/drawing/2014/main" id="{59C06B24-039F-D470-2B5E-4BC0635AEE04}"/>
                  </a:ext>
                </a:extLst>
              </p:cNvPr>
              <p:cNvSpPr txBox="1"/>
              <p:nvPr/>
            </p:nvSpPr>
            <p:spPr>
              <a:xfrm>
                <a:off x="4706077" y="3061253"/>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AFAFE3A4-9C40-1F6F-8D76-8283BD21AC65}"/>
                    </a:ext>
                  </a:extLst>
                </p:cNvPr>
                <p:cNvSpPr txBox="1"/>
                <p:nvPr/>
              </p:nvSpPr>
              <p:spPr>
                <a:xfrm>
                  <a:off x="21097" y="1666628"/>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1" name="文本框 180">
                  <a:extLst>
                    <a:ext uri="{FF2B5EF4-FFF2-40B4-BE49-F238E27FC236}">
                      <a16:creationId xmlns:a16="http://schemas.microsoft.com/office/drawing/2014/main" id="{66E93080-A4E0-1A5A-F2A2-CC53414C3040}"/>
                    </a:ext>
                  </a:extLst>
                </p:cNvPr>
                <p:cNvSpPr txBox="1">
                  <a:spLocks noRot="1" noChangeAspect="1" noMove="1" noResize="1" noEditPoints="1" noAdjustHandles="1" noChangeArrowheads="1" noChangeShapeType="1" noTextEdit="1"/>
                </p:cNvSpPr>
                <p:nvPr/>
              </p:nvSpPr>
              <p:spPr>
                <a:xfrm>
                  <a:off x="21097" y="1666628"/>
                  <a:ext cx="536481" cy="40005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528C87A0-4653-E3BA-BCE0-CDA57A8B34A0}"/>
                    </a:ext>
                  </a:extLst>
                </p:cNvPr>
                <p:cNvSpPr txBox="1"/>
                <p:nvPr/>
              </p:nvSpPr>
              <p:spPr>
                <a:xfrm>
                  <a:off x="-9927" y="2004238"/>
                  <a:ext cx="530132"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2" name="文本框 181">
                  <a:extLst>
                    <a:ext uri="{FF2B5EF4-FFF2-40B4-BE49-F238E27FC236}">
                      <a16:creationId xmlns:a16="http://schemas.microsoft.com/office/drawing/2014/main" id="{5B42DFB6-619B-B3BF-AE28-629EB46056E8}"/>
                    </a:ext>
                  </a:extLst>
                </p:cNvPr>
                <p:cNvSpPr txBox="1">
                  <a:spLocks noRot="1" noChangeAspect="1" noMove="1" noResize="1" noEditPoints="1" noAdjustHandles="1" noChangeArrowheads="1" noChangeShapeType="1" noTextEdit="1"/>
                </p:cNvSpPr>
                <p:nvPr/>
              </p:nvSpPr>
              <p:spPr>
                <a:xfrm>
                  <a:off x="-9927" y="2004238"/>
                  <a:ext cx="530132" cy="400055"/>
                </a:xfrm>
                <a:prstGeom prst="rect">
                  <a:avLst/>
                </a:prstGeom>
                <a:blipFill>
                  <a:blip r:embed="rId14"/>
                  <a:stretch>
                    <a:fillRect/>
                  </a:stretch>
                </a:blipFill>
              </p:spPr>
              <p:txBody>
                <a:bodyPr/>
                <a:lstStyle/>
                <a:p>
                  <a:r>
                    <a:rPr lang="zh-CN" altLang="en-US">
                      <a:noFill/>
                    </a:rPr>
                    <a:t> </a:t>
                  </a:r>
                </a:p>
              </p:txBody>
            </p:sp>
          </mc:Fallback>
        </mc:AlternateContent>
        <p:sp>
          <p:nvSpPr>
            <p:cNvPr id="130" name="矩形 129">
              <a:extLst>
                <a:ext uri="{FF2B5EF4-FFF2-40B4-BE49-F238E27FC236}">
                  <a16:creationId xmlns:a16="http://schemas.microsoft.com/office/drawing/2014/main" id="{34370DAF-0739-DCF7-1E21-60A5C8874417}"/>
                </a:ext>
              </a:extLst>
            </p:cNvPr>
            <p:cNvSpPr/>
            <p:nvPr/>
          </p:nvSpPr>
          <p:spPr>
            <a:xfrm>
              <a:off x="2353227" y="2733233"/>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31" name="直接箭头连接符 130">
              <a:extLst>
                <a:ext uri="{FF2B5EF4-FFF2-40B4-BE49-F238E27FC236}">
                  <a16:creationId xmlns:a16="http://schemas.microsoft.com/office/drawing/2014/main" id="{29F6FEB3-00B8-E569-AD98-F0F67E7BAA93}"/>
                </a:ext>
              </a:extLst>
            </p:cNvPr>
            <p:cNvCxnSpPr>
              <a:cxnSpLocks/>
            </p:cNvCxnSpPr>
            <p:nvPr/>
          </p:nvCxnSpPr>
          <p:spPr>
            <a:xfrm>
              <a:off x="1962351" y="218140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7EAE39D2-D25C-744B-5C6E-7DD754F57C99}"/>
                </a:ext>
              </a:extLst>
            </p:cNvPr>
            <p:cNvCxnSpPr>
              <a:cxnSpLocks/>
            </p:cNvCxnSpPr>
            <p:nvPr/>
          </p:nvCxnSpPr>
          <p:spPr>
            <a:xfrm>
              <a:off x="2752254" y="325697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9CD172C5-F826-C269-F01B-D7BC45B78541}"/>
                </a:ext>
              </a:extLst>
            </p:cNvPr>
            <p:cNvCxnSpPr>
              <a:cxnSpLocks/>
            </p:cNvCxnSpPr>
            <p:nvPr/>
          </p:nvCxnSpPr>
          <p:spPr>
            <a:xfrm>
              <a:off x="413334" y="1820609"/>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47D3FF8A-2B80-5D17-4B3E-9F50E18B5F7A}"/>
                    </a:ext>
                  </a:extLst>
                </p:cNvPr>
                <p:cNvSpPr txBox="1"/>
                <p:nvPr/>
              </p:nvSpPr>
              <p:spPr>
                <a:xfrm>
                  <a:off x="2314042" y="3030386"/>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87" name="文本框 186">
                  <a:extLst>
                    <a:ext uri="{FF2B5EF4-FFF2-40B4-BE49-F238E27FC236}">
                      <a16:creationId xmlns:a16="http://schemas.microsoft.com/office/drawing/2014/main" id="{26043B52-D1E5-D5DE-0964-DE34F9DD0D73}"/>
                    </a:ext>
                  </a:extLst>
                </p:cNvPr>
                <p:cNvSpPr txBox="1">
                  <a:spLocks noRot="1" noChangeAspect="1" noMove="1" noResize="1" noEditPoints="1" noAdjustHandles="1" noChangeArrowheads="1" noChangeShapeType="1" noTextEdit="1"/>
                </p:cNvSpPr>
                <p:nvPr/>
              </p:nvSpPr>
              <p:spPr>
                <a:xfrm>
                  <a:off x="2314042" y="3030386"/>
                  <a:ext cx="554580" cy="400055"/>
                </a:xfrm>
                <a:prstGeom prst="rect">
                  <a:avLst/>
                </a:prstGeom>
                <a:blipFill>
                  <a:blip r:embed="rId15"/>
                  <a:stretch>
                    <a:fillRect/>
                  </a:stretch>
                </a:blipFill>
              </p:spPr>
              <p:txBody>
                <a:bodyPr/>
                <a:lstStyle/>
                <a:p>
                  <a:r>
                    <a:rPr lang="zh-CN" altLang="en-US">
                      <a:noFill/>
                    </a:rPr>
                    <a:t> </a:t>
                  </a:r>
                </a:p>
              </p:txBody>
            </p:sp>
          </mc:Fallback>
        </mc:AlternateContent>
        <p:cxnSp>
          <p:nvCxnSpPr>
            <p:cNvPr id="135" name="直接箭头连接符 134">
              <a:extLst>
                <a:ext uri="{FF2B5EF4-FFF2-40B4-BE49-F238E27FC236}">
                  <a16:creationId xmlns:a16="http://schemas.microsoft.com/office/drawing/2014/main" id="{1407DFEF-1C21-AA7A-009F-443B483C0165}"/>
                </a:ext>
              </a:extLst>
            </p:cNvPr>
            <p:cNvCxnSpPr>
              <a:cxnSpLocks/>
            </p:cNvCxnSpPr>
            <p:nvPr/>
          </p:nvCxnSpPr>
          <p:spPr>
            <a:xfrm>
              <a:off x="4294555" y="2894727"/>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FE5E3BB0-6D90-843B-48EA-740AC9596FD6}"/>
                </a:ext>
              </a:extLst>
            </p:cNvPr>
            <p:cNvCxnSpPr>
              <a:cxnSpLocks/>
            </p:cNvCxnSpPr>
            <p:nvPr/>
          </p:nvCxnSpPr>
          <p:spPr>
            <a:xfrm>
              <a:off x="4302959" y="325624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BFA09B6-E9FF-406D-BC1E-434AB3F2F61C}"/>
                    </a:ext>
                  </a:extLst>
                </p:cNvPr>
                <p:cNvSpPr txBox="1"/>
                <p:nvPr/>
              </p:nvSpPr>
              <p:spPr>
                <a:xfrm>
                  <a:off x="4624734" y="2762810"/>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0" name="文本框 189">
                  <a:extLst>
                    <a:ext uri="{FF2B5EF4-FFF2-40B4-BE49-F238E27FC236}">
                      <a16:creationId xmlns:a16="http://schemas.microsoft.com/office/drawing/2014/main" id="{3256B69D-05E3-C933-4496-F1A885611DB5}"/>
                    </a:ext>
                  </a:extLst>
                </p:cNvPr>
                <p:cNvSpPr txBox="1">
                  <a:spLocks noRot="1" noChangeAspect="1" noMove="1" noResize="1" noEditPoints="1" noAdjustHandles="1" noChangeArrowheads="1" noChangeShapeType="1" noTextEdit="1"/>
                </p:cNvSpPr>
                <p:nvPr/>
              </p:nvSpPr>
              <p:spPr>
                <a:xfrm>
                  <a:off x="4624734" y="2762810"/>
                  <a:ext cx="554580" cy="40005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6A9C9E59-1B06-3555-EAFB-BAF42F8986FD}"/>
                    </a:ext>
                  </a:extLst>
                </p:cNvPr>
                <p:cNvSpPr txBox="1"/>
                <p:nvPr/>
              </p:nvSpPr>
              <p:spPr>
                <a:xfrm>
                  <a:off x="4618253" y="3087953"/>
                  <a:ext cx="548230"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1" name="文本框 190">
                  <a:extLst>
                    <a:ext uri="{FF2B5EF4-FFF2-40B4-BE49-F238E27FC236}">
                      <a16:creationId xmlns:a16="http://schemas.microsoft.com/office/drawing/2014/main" id="{E2878B02-F993-7E70-979B-5FE9B4473FF0}"/>
                    </a:ext>
                  </a:extLst>
                </p:cNvPr>
                <p:cNvSpPr txBox="1">
                  <a:spLocks noRot="1" noChangeAspect="1" noMove="1" noResize="1" noEditPoints="1" noAdjustHandles="1" noChangeArrowheads="1" noChangeShapeType="1" noTextEdit="1"/>
                </p:cNvSpPr>
                <p:nvPr/>
              </p:nvSpPr>
              <p:spPr>
                <a:xfrm>
                  <a:off x="4618253" y="3087953"/>
                  <a:ext cx="548230" cy="405404"/>
                </a:xfrm>
                <a:prstGeom prst="rect">
                  <a:avLst/>
                </a:prstGeom>
                <a:blipFill>
                  <a:blip r:embed="rId17"/>
                  <a:stretch>
                    <a:fillRect t="-3226" r="-10843"/>
                  </a:stretch>
                </a:blipFill>
              </p:spPr>
              <p:txBody>
                <a:bodyPr/>
                <a:lstStyle/>
                <a:p>
                  <a:r>
                    <a:rPr lang="zh-CN" altLang="en-US">
                      <a:noFill/>
                    </a:rPr>
                    <a:t> </a:t>
                  </a:r>
                </a:p>
              </p:txBody>
            </p:sp>
          </mc:Fallback>
        </mc:AlternateContent>
        <p:grpSp>
          <p:nvGrpSpPr>
            <p:cNvPr id="139" name="组合 138">
              <a:extLst>
                <a:ext uri="{FF2B5EF4-FFF2-40B4-BE49-F238E27FC236}">
                  <a16:creationId xmlns:a16="http://schemas.microsoft.com/office/drawing/2014/main" id="{998D4E68-5F13-4D24-C1EF-4E196A97FEAB}"/>
                </a:ext>
              </a:extLst>
            </p:cNvPr>
            <p:cNvGrpSpPr/>
            <p:nvPr/>
          </p:nvGrpSpPr>
          <p:grpSpPr>
            <a:xfrm>
              <a:off x="5439172" y="1650967"/>
              <a:ext cx="474313" cy="1802617"/>
              <a:chOff x="3541780" y="2607689"/>
              <a:chExt cx="1619383" cy="945114"/>
            </a:xfrm>
          </p:grpSpPr>
          <p:sp>
            <p:nvSpPr>
              <p:cNvPr id="166" name="流程图: 延期 165">
                <a:extLst>
                  <a:ext uri="{FF2B5EF4-FFF2-40B4-BE49-F238E27FC236}">
                    <a16:creationId xmlns:a16="http://schemas.microsoft.com/office/drawing/2014/main" id="{77E72360-FE06-16D8-B414-35A79FEBD842}"/>
                  </a:ext>
                </a:extLst>
              </p:cNvPr>
              <p:cNvSpPr/>
              <p:nvPr/>
            </p:nvSpPr>
            <p:spPr>
              <a:xfrm>
                <a:off x="3616105" y="2637726"/>
                <a:ext cx="1545058" cy="915077"/>
              </a:xfrm>
              <a:prstGeom prst="flowChartDelay">
                <a:avLst/>
              </a:prstGeom>
              <a:solidFill>
                <a:schemeClr val="accent6">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67" name="文本框 166">
                <a:extLst>
                  <a:ext uri="{FF2B5EF4-FFF2-40B4-BE49-F238E27FC236}">
                    <a16:creationId xmlns:a16="http://schemas.microsoft.com/office/drawing/2014/main" id="{7FAE6B3A-46BD-F977-23EA-E946AB9DF6DD}"/>
                  </a:ext>
                </a:extLst>
              </p:cNvPr>
              <p:cNvSpPr txBox="1"/>
              <p:nvPr/>
            </p:nvSpPr>
            <p:spPr>
              <a:xfrm rot="16200000">
                <a:off x="3757402" y="2392067"/>
                <a:ext cx="884364" cy="1315608"/>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Discriminateur</a:t>
                </a:r>
                <a:endParaRPr lang="zh-CN" altLang="en-US" sz="1600" dirty="0">
                  <a:latin typeface="Cambria" panose="02040503050406030204" pitchFamily="18" charset="0"/>
                </a:endParaRPr>
              </a:p>
            </p:txBody>
          </p:sp>
        </p:grpSp>
        <p:cxnSp>
          <p:nvCxnSpPr>
            <p:cNvPr id="140" name="直接箭头连接符 139">
              <a:extLst>
                <a:ext uri="{FF2B5EF4-FFF2-40B4-BE49-F238E27FC236}">
                  <a16:creationId xmlns:a16="http://schemas.microsoft.com/office/drawing/2014/main" id="{A9A94707-872F-6BF4-47FF-0AF18DA4FA22}"/>
                </a:ext>
              </a:extLst>
            </p:cNvPr>
            <p:cNvCxnSpPr>
              <a:cxnSpLocks/>
            </p:cNvCxnSpPr>
            <p:nvPr/>
          </p:nvCxnSpPr>
          <p:spPr>
            <a:xfrm>
              <a:off x="5076261" y="2891752"/>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8A53A2E8-F5FE-4697-C6AE-D903F77A6905}"/>
                </a:ext>
              </a:extLst>
            </p:cNvPr>
            <p:cNvCxnSpPr>
              <a:cxnSpLocks/>
            </p:cNvCxnSpPr>
            <p:nvPr/>
          </p:nvCxnSpPr>
          <p:spPr>
            <a:xfrm>
              <a:off x="5087692" y="3257926"/>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3CB72881-3070-0312-C883-445C74D6C1A8}"/>
                </a:ext>
              </a:extLst>
            </p:cNvPr>
            <p:cNvCxnSpPr>
              <a:cxnSpLocks/>
            </p:cNvCxnSpPr>
            <p:nvPr/>
          </p:nvCxnSpPr>
          <p:spPr>
            <a:xfrm>
              <a:off x="409927" y="2185826"/>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2457C084-9B15-B124-3BA1-58F24ECE600B}"/>
                </a:ext>
              </a:extLst>
            </p:cNvPr>
            <p:cNvSpPr/>
            <p:nvPr/>
          </p:nvSpPr>
          <p:spPr>
            <a:xfrm>
              <a:off x="2358796" y="2019540"/>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44" name="直接箭头连接符 143">
              <a:extLst>
                <a:ext uri="{FF2B5EF4-FFF2-40B4-BE49-F238E27FC236}">
                  <a16:creationId xmlns:a16="http://schemas.microsoft.com/office/drawing/2014/main" id="{81F7D138-A4B6-5677-F147-911F3BCA702F}"/>
                </a:ext>
              </a:extLst>
            </p:cNvPr>
            <p:cNvCxnSpPr>
              <a:cxnSpLocks/>
            </p:cNvCxnSpPr>
            <p:nvPr/>
          </p:nvCxnSpPr>
          <p:spPr>
            <a:xfrm>
              <a:off x="1948085" y="287491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D6AFEAFA-2281-6946-DAED-E92BE95E66AD}"/>
                </a:ext>
              </a:extLst>
            </p:cNvPr>
            <p:cNvCxnSpPr>
              <a:cxnSpLocks/>
            </p:cNvCxnSpPr>
            <p:nvPr/>
          </p:nvCxnSpPr>
          <p:spPr>
            <a:xfrm>
              <a:off x="2716027" y="218293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86646BE9-65D3-7567-D6E3-6ABE199BC68D}"/>
                    </a:ext>
                  </a:extLst>
                </p:cNvPr>
                <p:cNvSpPr txBox="1"/>
                <p:nvPr/>
              </p:nvSpPr>
              <p:spPr>
                <a:xfrm>
                  <a:off x="2295676" y="1633787"/>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99" name="文本框 198">
                  <a:extLst>
                    <a:ext uri="{FF2B5EF4-FFF2-40B4-BE49-F238E27FC236}">
                      <a16:creationId xmlns:a16="http://schemas.microsoft.com/office/drawing/2014/main" id="{800B3F22-B4CE-EC88-FC95-D0E9AE8A0DE9}"/>
                    </a:ext>
                  </a:extLst>
                </p:cNvPr>
                <p:cNvSpPr txBox="1">
                  <a:spLocks noRot="1" noChangeAspect="1" noMove="1" noResize="1" noEditPoints="1" noAdjustHandles="1" noChangeArrowheads="1" noChangeShapeType="1" noTextEdit="1"/>
                </p:cNvSpPr>
                <p:nvPr/>
              </p:nvSpPr>
              <p:spPr>
                <a:xfrm>
                  <a:off x="2295676" y="1633787"/>
                  <a:ext cx="536481" cy="400055"/>
                </a:xfrm>
                <a:prstGeom prst="rect">
                  <a:avLst/>
                </a:prstGeom>
                <a:blipFill>
                  <a:blip r:embed="rId18"/>
                  <a:stretch>
                    <a:fillRect/>
                  </a:stretch>
                </a:blipFill>
              </p:spPr>
              <p:txBody>
                <a:bodyPr/>
                <a:lstStyle/>
                <a:p>
                  <a:r>
                    <a:rPr lang="zh-CN" altLang="en-US">
                      <a:noFill/>
                    </a:rPr>
                    <a:t> </a:t>
                  </a:r>
                </a:p>
              </p:txBody>
            </p:sp>
          </mc:Fallback>
        </mc:AlternateContent>
        <p:cxnSp>
          <p:nvCxnSpPr>
            <p:cNvPr id="147" name="直接箭头连接符 146">
              <a:extLst>
                <a:ext uri="{FF2B5EF4-FFF2-40B4-BE49-F238E27FC236}">
                  <a16:creationId xmlns:a16="http://schemas.microsoft.com/office/drawing/2014/main" id="{3DB8D2A2-95A6-45E2-1EA8-EE5EA6ACBDB6}"/>
                </a:ext>
              </a:extLst>
            </p:cNvPr>
            <p:cNvCxnSpPr>
              <a:cxnSpLocks/>
            </p:cNvCxnSpPr>
            <p:nvPr/>
          </p:nvCxnSpPr>
          <p:spPr>
            <a:xfrm>
              <a:off x="2701054" y="181763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2C83BA47-0DA9-E6A7-1F26-6E2A3C62E02F}"/>
                </a:ext>
              </a:extLst>
            </p:cNvPr>
            <p:cNvCxnSpPr>
              <a:cxnSpLocks/>
            </p:cNvCxnSpPr>
            <p:nvPr/>
          </p:nvCxnSpPr>
          <p:spPr>
            <a:xfrm>
              <a:off x="4314313" y="1814080"/>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BE5EF25A-6E65-E8E2-D1A1-1B6697B33483}"/>
                </a:ext>
              </a:extLst>
            </p:cNvPr>
            <p:cNvCxnSpPr>
              <a:cxnSpLocks/>
            </p:cNvCxnSpPr>
            <p:nvPr/>
          </p:nvCxnSpPr>
          <p:spPr>
            <a:xfrm>
              <a:off x="4322716" y="2175602"/>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72DDE828-D5E7-F917-EA03-E7C83EE355B7}"/>
                    </a:ext>
                  </a:extLst>
                </p:cNvPr>
                <p:cNvSpPr txBox="1"/>
                <p:nvPr/>
              </p:nvSpPr>
              <p:spPr>
                <a:xfrm>
                  <a:off x="4598170" y="1681930"/>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3" name="文本框 202">
                  <a:extLst>
                    <a:ext uri="{FF2B5EF4-FFF2-40B4-BE49-F238E27FC236}">
                      <a16:creationId xmlns:a16="http://schemas.microsoft.com/office/drawing/2014/main" id="{A9A96E3A-9A80-8338-1EF6-C8604B0FD443}"/>
                    </a:ext>
                  </a:extLst>
                </p:cNvPr>
                <p:cNvSpPr txBox="1">
                  <a:spLocks noRot="1" noChangeAspect="1" noMove="1" noResize="1" noEditPoints="1" noAdjustHandles="1" noChangeArrowheads="1" noChangeShapeType="1" noTextEdit="1"/>
                </p:cNvSpPr>
                <p:nvPr/>
              </p:nvSpPr>
              <p:spPr>
                <a:xfrm>
                  <a:off x="4598170" y="1681930"/>
                  <a:ext cx="536481" cy="40005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BA4505BC-A364-104E-DB51-E7849DD4727B}"/>
                    </a:ext>
                  </a:extLst>
                </p:cNvPr>
                <p:cNvSpPr txBox="1"/>
                <p:nvPr/>
              </p:nvSpPr>
              <p:spPr>
                <a:xfrm>
                  <a:off x="4567147" y="2019540"/>
                  <a:ext cx="530132"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4" name="文本框 203">
                  <a:extLst>
                    <a:ext uri="{FF2B5EF4-FFF2-40B4-BE49-F238E27FC236}">
                      <a16:creationId xmlns:a16="http://schemas.microsoft.com/office/drawing/2014/main" id="{256F194D-5804-D412-067C-561B093DDE60}"/>
                    </a:ext>
                  </a:extLst>
                </p:cNvPr>
                <p:cNvSpPr txBox="1">
                  <a:spLocks noRot="1" noChangeAspect="1" noMove="1" noResize="1" noEditPoints="1" noAdjustHandles="1" noChangeArrowheads="1" noChangeShapeType="1" noTextEdit="1"/>
                </p:cNvSpPr>
                <p:nvPr/>
              </p:nvSpPr>
              <p:spPr>
                <a:xfrm>
                  <a:off x="4567147" y="2019540"/>
                  <a:ext cx="530132" cy="405404"/>
                </a:xfrm>
                <a:prstGeom prst="rect">
                  <a:avLst/>
                </a:prstGeom>
                <a:blipFill>
                  <a:blip r:embed="rId20"/>
                  <a:stretch>
                    <a:fillRect t="-3226" r="-11392"/>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59F4A680-BEA6-97B9-B383-04864441680D}"/>
                </a:ext>
              </a:extLst>
            </p:cNvPr>
            <p:cNvSpPr/>
            <p:nvPr/>
          </p:nvSpPr>
          <p:spPr>
            <a:xfrm>
              <a:off x="4679239" y="1704841"/>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53" name="矩形 152">
              <a:extLst>
                <a:ext uri="{FF2B5EF4-FFF2-40B4-BE49-F238E27FC236}">
                  <a16:creationId xmlns:a16="http://schemas.microsoft.com/office/drawing/2014/main" id="{FDD36435-270C-30B4-EAFD-9EC20A81A3DE}"/>
                </a:ext>
              </a:extLst>
            </p:cNvPr>
            <p:cNvSpPr/>
            <p:nvPr/>
          </p:nvSpPr>
          <p:spPr>
            <a:xfrm>
              <a:off x="4699277" y="2774879"/>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154" name="直接连接符 153">
              <a:extLst>
                <a:ext uri="{FF2B5EF4-FFF2-40B4-BE49-F238E27FC236}">
                  <a16:creationId xmlns:a16="http://schemas.microsoft.com/office/drawing/2014/main" id="{22B0AEC1-F8D8-95F5-5C8A-8980B3C55C33}"/>
                </a:ext>
              </a:extLst>
            </p:cNvPr>
            <p:cNvCxnSpPr>
              <a:cxnSpLocks/>
              <a:endCxn id="130" idx="0"/>
            </p:cNvCxnSpPr>
            <p:nvPr/>
          </p:nvCxnSpPr>
          <p:spPr>
            <a:xfrm flipH="1">
              <a:off x="2506406" y="2308850"/>
              <a:ext cx="5780" cy="42438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CCA90A79-CB1B-F096-02C3-9C5E92D497E8}"/>
                    </a:ext>
                  </a:extLst>
                </p:cNvPr>
                <p:cNvSpPr txBox="1"/>
                <p:nvPr/>
              </p:nvSpPr>
              <p:spPr>
                <a:xfrm>
                  <a:off x="2299106" y="985515"/>
                  <a:ext cx="749584"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𝑟𝑒𝑐</m:t>
                            </m:r>
                          </m:sub>
                        </m:sSub>
                      </m:oMath>
                    </m:oMathPara>
                  </a14:m>
                  <a:endParaRPr lang="zh-CN" altLang="en-US" dirty="0">
                    <a:latin typeface="Cambria" panose="02040503050406030204" pitchFamily="18" charset="0"/>
                  </a:endParaRPr>
                </a:p>
              </p:txBody>
            </p:sp>
          </mc:Choice>
          <mc:Fallback xmlns="">
            <p:sp>
              <p:nvSpPr>
                <p:cNvPr id="208" name="文本框 207">
                  <a:extLst>
                    <a:ext uri="{FF2B5EF4-FFF2-40B4-BE49-F238E27FC236}">
                      <a16:creationId xmlns:a16="http://schemas.microsoft.com/office/drawing/2014/main" id="{90A25F44-6632-82BC-0A1E-DD7EB613D151}"/>
                    </a:ext>
                  </a:extLst>
                </p:cNvPr>
                <p:cNvSpPr txBox="1">
                  <a:spLocks noRot="1" noChangeAspect="1" noMove="1" noResize="1" noEditPoints="1" noAdjustHandles="1" noChangeArrowheads="1" noChangeShapeType="1" noTextEdit="1"/>
                </p:cNvSpPr>
                <p:nvPr/>
              </p:nvSpPr>
              <p:spPr>
                <a:xfrm>
                  <a:off x="2299106" y="985515"/>
                  <a:ext cx="749584" cy="40005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26EB37B7-57EB-2EA7-A1AA-A245A7006B37}"/>
                    </a:ext>
                  </a:extLst>
                </p:cNvPr>
                <p:cNvSpPr txBox="1"/>
                <p:nvPr/>
              </p:nvSpPr>
              <p:spPr>
                <a:xfrm>
                  <a:off x="1700484" y="2290107"/>
                  <a:ext cx="102961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𝑙𝑎𝑡𝑒𝑛𝑡</m:t>
                            </m:r>
                          </m:sub>
                        </m:sSub>
                      </m:oMath>
                    </m:oMathPara>
                  </a14:m>
                  <a:endParaRPr lang="zh-CN" altLang="en-US" dirty="0">
                    <a:latin typeface="Cambria" panose="02040503050406030204" pitchFamily="18" charset="0"/>
                  </a:endParaRPr>
                </a:p>
              </p:txBody>
            </p:sp>
          </mc:Choice>
          <mc:Fallback xmlns="">
            <p:sp>
              <p:nvSpPr>
                <p:cNvPr id="209" name="文本框 208">
                  <a:extLst>
                    <a:ext uri="{FF2B5EF4-FFF2-40B4-BE49-F238E27FC236}">
                      <a16:creationId xmlns:a16="http://schemas.microsoft.com/office/drawing/2014/main" id="{F3838993-D758-E459-5F7E-6333F6ACF524}"/>
                    </a:ext>
                  </a:extLst>
                </p:cNvPr>
                <p:cNvSpPr txBox="1">
                  <a:spLocks noRot="1" noChangeAspect="1" noMove="1" noResize="1" noEditPoints="1" noAdjustHandles="1" noChangeArrowheads="1" noChangeShapeType="1" noTextEdit="1"/>
                </p:cNvSpPr>
                <p:nvPr/>
              </p:nvSpPr>
              <p:spPr>
                <a:xfrm>
                  <a:off x="1700484" y="2290107"/>
                  <a:ext cx="1029611" cy="400055"/>
                </a:xfrm>
                <a:prstGeom prst="rect">
                  <a:avLst/>
                </a:prstGeom>
                <a:blipFill>
                  <a:blip r:embed="rId22"/>
                  <a:stretch>
                    <a:fillRect b="-1639"/>
                  </a:stretch>
                </a:blipFill>
              </p:spPr>
              <p:txBody>
                <a:bodyPr/>
                <a:lstStyle/>
                <a:p>
                  <a:r>
                    <a:rPr lang="zh-CN" altLang="en-US">
                      <a:noFill/>
                    </a:rPr>
                    <a:t> </a:t>
                  </a:r>
                </a:p>
              </p:txBody>
            </p:sp>
          </mc:Fallback>
        </mc:AlternateContent>
        <p:cxnSp>
          <p:nvCxnSpPr>
            <p:cNvPr id="158" name="连接符: 肘形 157">
              <a:extLst>
                <a:ext uri="{FF2B5EF4-FFF2-40B4-BE49-F238E27FC236}">
                  <a16:creationId xmlns:a16="http://schemas.microsoft.com/office/drawing/2014/main" id="{16337982-B89C-3BA2-F920-A67831001331}"/>
                </a:ext>
              </a:extLst>
            </p:cNvPr>
            <p:cNvCxnSpPr>
              <a:cxnSpLocks/>
              <a:stCxn id="128" idx="0"/>
            </p:cNvCxnSpPr>
            <p:nvPr/>
          </p:nvCxnSpPr>
          <p:spPr>
            <a:xfrm rot="5400000" flipH="1" flipV="1">
              <a:off x="2395164" y="-749679"/>
              <a:ext cx="310480" cy="4522133"/>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D93D74A3-7D4E-EB9A-C204-3AE6CF9AB8FD}"/>
                </a:ext>
              </a:extLst>
            </p:cNvPr>
            <p:cNvCxnSpPr>
              <a:endCxn id="152" idx="0"/>
            </p:cNvCxnSpPr>
            <p:nvPr/>
          </p:nvCxnSpPr>
          <p:spPr>
            <a:xfrm>
              <a:off x="4835239" y="1356147"/>
              <a:ext cx="8130" cy="348694"/>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连接符: 肘形 159">
              <a:extLst>
                <a:ext uri="{FF2B5EF4-FFF2-40B4-BE49-F238E27FC236}">
                  <a16:creationId xmlns:a16="http://schemas.microsoft.com/office/drawing/2014/main" id="{959138C3-65A2-9E38-372C-B1111AEB50C9}"/>
                </a:ext>
              </a:extLst>
            </p:cNvPr>
            <p:cNvCxnSpPr>
              <a:cxnSpLocks/>
            </p:cNvCxnSpPr>
            <p:nvPr/>
          </p:nvCxnSpPr>
          <p:spPr>
            <a:xfrm rot="5400000">
              <a:off x="2538947" y="1428344"/>
              <a:ext cx="283375" cy="433385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A5410016-60BC-73B4-61E5-4C596591D742}"/>
                </a:ext>
              </a:extLst>
            </p:cNvPr>
            <p:cNvCxnSpPr>
              <a:cxnSpLocks/>
              <a:endCxn id="172" idx="0"/>
            </p:cNvCxnSpPr>
            <p:nvPr/>
          </p:nvCxnSpPr>
          <p:spPr>
            <a:xfrm rot="5400000" flipH="1" flipV="1">
              <a:off x="294619" y="3299118"/>
              <a:ext cx="653580" cy="23125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18C075D7-D63F-F47C-112F-C0C8EB4A31DF}"/>
                </a:ext>
              </a:extLst>
            </p:cNvPr>
            <p:cNvCxnSpPr>
              <a:cxnSpLocks/>
            </p:cNvCxnSpPr>
            <p:nvPr/>
          </p:nvCxnSpPr>
          <p:spPr>
            <a:xfrm>
              <a:off x="5058914" y="1823725"/>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2B24F89-AC86-4094-91F0-99CDDE4CB31E}"/>
                </a:ext>
              </a:extLst>
            </p:cNvPr>
            <p:cNvCxnSpPr>
              <a:cxnSpLocks/>
            </p:cNvCxnSpPr>
            <p:nvPr/>
          </p:nvCxnSpPr>
          <p:spPr>
            <a:xfrm>
              <a:off x="5070345" y="2189899"/>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6109129F-660E-9D88-6390-CBC39EB63E06}"/>
                </a:ext>
              </a:extLst>
            </p:cNvPr>
            <p:cNvCxnSpPr>
              <a:cxnSpLocks/>
            </p:cNvCxnSpPr>
            <p:nvPr/>
          </p:nvCxnSpPr>
          <p:spPr>
            <a:xfrm flipV="1">
              <a:off x="2839042" y="2860735"/>
              <a:ext cx="231140" cy="389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BB18F081-2014-657B-527E-A79DC375F0BF}"/>
                </a:ext>
              </a:extLst>
            </p:cNvPr>
            <p:cNvCxnSpPr/>
            <p:nvPr/>
          </p:nvCxnSpPr>
          <p:spPr>
            <a:xfrm>
              <a:off x="2839042" y="2175602"/>
              <a:ext cx="0" cy="68902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78" name="乘号 177">
            <a:extLst>
              <a:ext uri="{FF2B5EF4-FFF2-40B4-BE49-F238E27FC236}">
                <a16:creationId xmlns:a16="http://schemas.microsoft.com/office/drawing/2014/main" id="{AB76B7DE-FF81-1755-7A2E-8D17A3B7F825}"/>
              </a:ext>
            </a:extLst>
          </p:cNvPr>
          <p:cNvSpPr/>
          <p:nvPr/>
        </p:nvSpPr>
        <p:spPr>
          <a:xfrm>
            <a:off x="7809413" y="3253339"/>
            <a:ext cx="871442" cy="786388"/>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F9D4570C-90FB-C7EC-1B4E-6D30AA42CE6D}"/>
              </a:ext>
            </a:extLst>
          </p:cNvPr>
          <p:cNvSpPr txBox="1"/>
          <p:nvPr/>
        </p:nvSpPr>
        <p:spPr>
          <a:xfrm>
            <a:off x="8680855" y="3418403"/>
            <a:ext cx="3435108" cy="523220"/>
          </a:xfrm>
          <a:prstGeom prst="rect">
            <a:avLst/>
          </a:prstGeom>
          <a:noFill/>
        </p:spPr>
        <p:txBody>
          <a:bodyPr wrap="none" rtlCol="0">
            <a:spAutoFit/>
          </a:bodyPr>
          <a:lstStyle/>
          <a:p>
            <a:r>
              <a:rPr lang="fr-CA" altLang="zh-CN" sz="2800" b="1" dirty="0">
                <a:latin typeface="Cambria" panose="02040503050406030204" pitchFamily="18" charset="0"/>
                <a:ea typeface="Cambria" panose="02040503050406030204" pitchFamily="18" charset="0"/>
              </a:rPr>
              <a:t>Chemin trop longue</a:t>
            </a:r>
            <a:endParaRPr lang="zh-CN" altLang="en-US" sz="2800" b="1" dirty="0">
              <a:latin typeface="Cambria" panose="02040503050406030204" pitchFamily="18" charset="0"/>
            </a:endParaRPr>
          </a:p>
        </p:txBody>
      </p:sp>
    </p:spTree>
    <p:extLst>
      <p:ext uri="{BB962C8B-B14F-4D97-AF65-F5344CB8AC3E}">
        <p14:creationId xmlns:p14="http://schemas.microsoft.com/office/powerpoint/2010/main" val="3091400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473275" y="255806"/>
            <a:ext cx="1522020"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Analyse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 name="文本框 2">
            <a:extLst>
              <a:ext uri="{FF2B5EF4-FFF2-40B4-BE49-F238E27FC236}">
                <a16:creationId xmlns:a16="http://schemas.microsoft.com/office/drawing/2014/main" id="{5B204137-0D4E-1794-1DBF-42F1C55D2320}"/>
              </a:ext>
            </a:extLst>
          </p:cNvPr>
          <p:cNvSpPr txBox="1"/>
          <p:nvPr/>
        </p:nvSpPr>
        <p:spPr>
          <a:xfrm>
            <a:off x="2260375" y="1045763"/>
            <a:ext cx="9365567" cy="21276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altLang="zh-CN" kern="50" dirty="0">
                <a:solidFill>
                  <a:srgbClr val="000000"/>
                </a:solidFill>
                <a:latin typeface="Cambria" panose="02040503050406030204" pitchFamily="18" charset="0"/>
                <a:ea typeface="等线" panose="02010600030101010101" pitchFamily="2" charset="-122"/>
                <a:cs typeface="Times New Roman" panose="02020603050405020304" pitchFamily="18" charset="0"/>
              </a:rPr>
              <a:t>M</a:t>
            </a:r>
            <a:r>
              <a:rPr lang="fr-CA" altLang="zh-CN" sz="18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ême si le résultat vient du réseau encodeur et décodeur, il n’est pas satisfaisant comme prévu</a:t>
            </a:r>
            <a:r>
              <a:rPr lang="fr-CA" altLang="zh-CN" sz="1800" b="1" kern="50" dirty="0">
                <a:solidFill>
                  <a:srgbClr val="000000"/>
                </a:solidFill>
                <a:latin typeface="Cambria" panose="02040503050406030204" pitchFamily="18" charset="0"/>
                <a:ea typeface="等线" panose="02010600030101010101" pitchFamily="2" charset="-122"/>
                <a:cs typeface="Times New Roman" panose="02020603050405020304" pitchFamily="18" charset="0"/>
              </a:rPr>
              <a:t>. </a:t>
            </a:r>
          </a:p>
          <a:p>
            <a:pPr marL="285750" indent="-285750">
              <a:lnSpc>
                <a:spcPct val="150000"/>
              </a:lnSpc>
              <a:buFont typeface="Arial" panose="020B0604020202020204" pitchFamily="34" charset="0"/>
              <a:buChar char="•"/>
            </a:pPr>
            <a:r>
              <a:rPr lang="fr-CA" altLang="zh-CN" sz="1800" b="1"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Nous pensons que les réseaux ont un gros problème de prendre en compte des données statiques pour prédire. </a:t>
            </a:r>
            <a:endParaRPr lang="zh-CN" altLang="en-US" sz="1800" dirty="0"/>
          </a:p>
          <a:p>
            <a:pPr marL="285750" indent="-285750">
              <a:lnSpc>
                <a:spcPct val="150000"/>
              </a:lnSpc>
              <a:buFont typeface="Arial" panose="020B0604020202020204" pitchFamily="34" charset="0"/>
              <a:buChar char="•"/>
            </a:pPr>
            <a:endParaRPr lang="zh-CN" altLang="en-US" dirty="0"/>
          </a:p>
        </p:txBody>
      </p:sp>
      <p:pic>
        <p:nvPicPr>
          <p:cNvPr id="176" name="图片 175">
            <a:extLst>
              <a:ext uri="{FF2B5EF4-FFF2-40B4-BE49-F238E27FC236}">
                <a16:creationId xmlns:a16="http://schemas.microsoft.com/office/drawing/2014/main" id="{497BA106-8027-6B6C-8E39-374903C61DED}"/>
              </a:ext>
            </a:extLst>
          </p:cNvPr>
          <p:cNvPicPr>
            <a:picLocks noChangeAspect="1"/>
          </p:cNvPicPr>
          <p:nvPr/>
        </p:nvPicPr>
        <p:blipFill rotWithShape="1">
          <a:blip r:embed="rId3">
            <a:extLst>
              <a:ext uri="{28A0092B-C50C-407E-A947-70E740481C1C}">
                <a14:useLocalDpi xmlns:a14="http://schemas.microsoft.com/office/drawing/2010/main" val="0"/>
              </a:ext>
            </a:extLst>
          </a:blip>
          <a:srcRect l="18426" t="25033" r="9716" b="30801"/>
          <a:stretch/>
        </p:blipFill>
        <p:spPr>
          <a:xfrm>
            <a:off x="2207694" y="3343736"/>
            <a:ext cx="4029461" cy="2476656"/>
          </a:xfrm>
          <a:prstGeom prst="rect">
            <a:avLst/>
          </a:prstGeom>
        </p:spPr>
      </p:pic>
      <p:grpSp>
        <p:nvGrpSpPr>
          <p:cNvPr id="123" name="组合 122">
            <a:extLst>
              <a:ext uri="{FF2B5EF4-FFF2-40B4-BE49-F238E27FC236}">
                <a16:creationId xmlns:a16="http://schemas.microsoft.com/office/drawing/2014/main" id="{625441F7-3B7A-A61D-CC72-4D9BD9E8D176}"/>
              </a:ext>
            </a:extLst>
          </p:cNvPr>
          <p:cNvGrpSpPr/>
          <p:nvPr/>
        </p:nvGrpSpPr>
        <p:grpSpPr>
          <a:xfrm>
            <a:off x="6480629" y="3090710"/>
            <a:ext cx="5426197" cy="2544364"/>
            <a:chOff x="-9927" y="985515"/>
            <a:chExt cx="5923412" cy="2756019"/>
          </a:xfrm>
        </p:grpSpPr>
        <p:grpSp>
          <p:nvGrpSpPr>
            <p:cNvPr id="124" name="组合 123">
              <a:extLst>
                <a:ext uri="{FF2B5EF4-FFF2-40B4-BE49-F238E27FC236}">
                  <a16:creationId xmlns:a16="http://schemas.microsoft.com/office/drawing/2014/main" id="{88D1AC96-578F-B30E-D298-DB15E774CC40}"/>
                </a:ext>
              </a:extLst>
            </p:cNvPr>
            <p:cNvGrpSpPr/>
            <p:nvPr/>
          </p:nvGrpSpPr>
          <p:grpSpPr>
            <a:xfrm>
              <a:off x="737033" y="1509648"/>
              <a:ext cx="1233754" cy="974045"/>
              <a:chOff x="2172467" y="969632"/>
              <a:chExt cx="1309861" cy="1245793"/>
            </a:xfrm>
          </p:grpSpPr>
          <p:sp>
            <p:nvSpPr>
              <p:cNvPr id="173" name="流程图: 手动操作 172">
                <a:extLst>
                  <a:ext uri="{FF2B5EF4-FFF2-40B4-BE49-F238E27FC236}">
                    <a16:creationId xmlns:a16="http://schemas.microsoft.com/office/drawing/2014/main" id="{6E864B31-60DF-9AF8-031E-3D927BD379CA}"/>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74" name="文本框 173">
                <a:extLst>
                  <a:ext uri="{FF2B5EF4-FFF2-40B4-BE49-F238E27FC236}">
                    <a16:creationId xmlns:a16="http://schemas.microsoft.com/office/drawing/2014/main" id="{72DC5F20-EEE9-390A-321A-3F529EB242FB}"/>
                  </a:ext>
                </a:extLst>
              </p:cNvPr>
              <p:cNvSpPr txBox="1"/>
              <p:nvPr/>
            </p:nvSpPr>
            <p:spPr>
              <a:xfrm>
                <a:off x="2240283" y="1407865"/>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25" name="组合 124">
              <a:extLst>
                <a:ext uri="{FF2B5EF4-FFF2-40B4-BE49-F238E27FC236}">
                  <a16:creationId xmlns:a16="http://schemas.microsoft.com/office/drawing/2014/main" id="{EFEA4CB0-A335-01F6-EC51-69B8FA880814}"/>
                </a:ext>
              </a:extLst>
            </p:cNvPr>
            <p:cNvGrpSpPr/>
            <p:nvPr/>
          </p:nvGrpSpPr>
          <p:grpSpPr>
            <a:xfrm>
              <a:off x="737035" y="2600930"/>
              <a:ext cx="1250886" cy="974045"/>
              <a:chOff x="2172467" y="2607633"/>
              <a:chExt cx="1328049" cy="1245793"/>
            </a:xfrm>
          </p:grpSpPr>
          <p:sp>
            <p:nvSpPr>
              <p:cNvPr id="171" name="流程图: 手动操作 170">
                <a:extLst>
                  <a:ext uri="{FF2B5EF4-FFF2-40B4-BE49-F238E27FC236}">
                    <a16:creationId xmlns:a16="http://schemas.microsoft.com/office/drawing/2014/main" id="{913D1E5C-045D-8832-6C76-74E3DF6BD634}"/>
                  </a:ext>
                </a:extLst>
              </p:cNvPr>
              <p:cNvSpPr/>
              <p:nvPr/>
            </p:nvSpPr>
            <p:spPr>
              <a:xfrm rot="16200000">
                <a:off x="2166330" y="2613770"/>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2" name="文本框 171">
                <a:extLst>
                  <a:ext uri="{FF2B5EF4-FFF2-40B4-BE49-F238E27FC236}">
                    <a16:creationId xmlns:a16="http://schemas.microsoft.com/office/drawing/2014/main" id="{CA2B296B-689B-CFDF-21EB-16BB382783EE}"/>
                  </a:ext>
                </a:extLst>
              </p:cNvPr>
              <p:cNvSpPr txBox="1"/>
              <p:nvPr/>
            </p:nvSpPr>
            <p:spPr>
              <a:xfrm>
                <a:off x="2258471" y="3061253"/>
                <a:ext cx="1242045"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26" name="组合 125">
              <a:extLst>
                <a:ext uri="{FF2B5EF4-FFF2-40B4-BE49-F238E27FC236}">
                  <a16:creationId xmlns:a16="http://schemas.microsoft.com/office/drawing/2014/main" id="{FE067351-F94F-64B1-61DA-5495A39917E0}"/>
                </a:ext>
              </a:extLst>
            </p:cNvPr>
            <p:cNvGrpSpPr/>
            <p:nvPr/>
          </p:nvGrpSpPr>
          <p:grpSpPr>
            <a:xfrm>
              <a:off x="3095572" y="2575620"/>
              <a:ext cx="1251515" cy="974045"/>
              <a:chOff x="4862480" y="959214"/>
              <a:chExt cx="1328717" cy="1245793"/>
            </a:xfrm>
          </p:grpSpPr>
          <p:sp>
            <p:nvSpPr>
              <p:cNvPr id="169" name="流程图: 手动操作 168">
                <a:extLst>
                  <a:ext uri="{FF2B5EF4-FFF2-40B4-BE49-F238E27FC236}">
                    <a16:creationId xmlns:a16="http://schemas.microsoft.com/office/drawing/2014/main" id="{F445C24F-D5B2-10BE-0093-8B50D8289BC8}"/>
                  </a:ext>
                </a:extLst>
              </p:cNvPr>
              <p:cNvSpPr/>
              <p:nvPr/>
            </p:nvSpPr>
            <p:spPr>
              <a:xfrm rot="5400000">
                <a:off x="4856343" y="96535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0" name="文本框 169">
                <a:extLst>
                  <a:ext uri="{FF2B5EF4-FFF2-40B4-BE49-F238E27FC236}">
                    <a16:creationId xmlns:a16="http://schemas.microsoft.com/office/drawing/2014/main" id="{A3094671-3DDC-F5BE-CC07-60D8F11FB126}"/>
                  </a:ext>
                </a:extLst>
              </p:cNvPr>
              <p:cNvSpPr txBox="1"/>
              <p:nvPr/>
            </p:nvSpPr>
            <p:spPr>
              <a:xfrm>
                <a:off x="4945278" y="1396122"/>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p:grpSp>
          <p:nvGrpSpPr>
            <p:cNvPr id="127" name="组合 126">
              <a:extLst>
                <a:ext uri="{FF2B5EF4-FFF2-40B4-BE49-F238E27FC236}">
                  <a16:creationId xmlns:a16="http://schemas.microsoft.com/office/drawing/2014/main" id="{72021F55-428C-0964-FBC2-9B7AA29163A5}"/>
                </a:ext>
              </a:extLst>
            </p:cNvPr>
            <p:cNvGrpSpPr/>
            <p:nvPr/>
          </p:nvGrpSpPr>
          <p:grpSpPr>
            <a:xfrm>
              <a:off x="3090602" y="1488436"/>
              <a:ext cx="1254535" cy="974045"/>
              <a:chOff x="4620073" y="2607634"/>
              <a:chExt cx="1331923" cy="1245793"/>
            </a:xfrm>
          </p:grpSpPr>
          <p:sp>
            <p:nvSpPr>
              <p:cNvPr id="167" name="流程图: 手动操作 166">
                <a:extLst>
                  <a:ext uri="{FF2B5EF4-FFF2-40B4-BE49-F238E27FC236}">
                    <a16:creationId xmlns:a16="http://schemas.microsoft.com/office/drawing/2014/main" id="{3DF97E9F-DFA7-FA24-284B-BA0612093A44}"/>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68" name="文本框 167">
                <a:extLst>
                  <a:ext uri="{FF2B5EF4-FFF2-40B4-BE49-F238E27FC236}">
                    <a16:creationId xmlns:a16="http://schemas.microsoft.com/office/drawing/2014/main" id="{88600E61-9C02-EDE9-9292-771DEC9E7671}"/>
                  </a:ext>
                </a:extLst>
              </p:cNvPr>
              <p:cNvSpPr txBox="1"/>
              <p:nvPr/>
            </p:nvSpPr>
            <p:spPr>
              <a:xfrm>
                <a:off x="4706077" y="3061253"/>
                <a:ext cx="1245919" cy="46902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FD14023D-7CE3-E75D-5C8C-E91F335B67AA}"/>
                    </a:ext>
                  </a:extLst>
                </p:cNvPr>
                <p:cNvSpPr txBox="1"/>
                <p:nvPr/>
              </p:nvSpPr>
              <p:spPr>
                <a:xfrm>
                  <a:off x="21097" y="1666628"/>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1" name="文本框 180">
                  <a:extLst>
                    <a:ext uri="{FF2B5EF4-FFF2-40B4-BE49-F238E27FC236}">
                      <a16:creationId xmlns:a16="http://schemas.microsoft.com/office/drawing/2014/main" id="{66E93080-A4E0-1A5A-F2A2-CC53414C3040}"/>
                    </a:ext>
                  </a:extLst>
                </p:cNvPr>
                <p:cNvSpPr txBox="1">
                  <a:spLocks noRot="1" noChangeAspect="1" noMove="1" noResize="1" noEditPoints="1" noAdjustHandles="1" noChangeArrowheads="1" noChangeShapeType="1" noTextEdit="1"/>
                </p:cNvSpPr>
                <p:nvPr/>
              </p:nvSpPr>
              <p:spPr>
                <a:xfrm>
                  <a:off x="21097" y="1666628"/>
                  <a:ext cx="536481" cy="4000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58F431C7-22E0-3BA0-8565-2AEB949BBB54}"/>
                    </a:ext>
                  </a:extLst>
                </p:cNvPr>
                <p:cNvSpPr txBox="1"/>
                <p:nvPr/>
              </p:nvSpPr>
              <p:spPr>
                <a:xfrm>
                  <a:off x="-9927" y="2004238"/>
                  <a:ext cx="530132"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82" name="文本框 181">
                  <a:extLst>
                    <a:ext uri="{FF2B5EF4-FFF2-40B4-BE49-F238E27FC236}">
                      <a16:creationId xmlns:a16="http://schemas.microsoft.com/office/drawing/2014/main" id="{5B42DFB6-619B-B3BF-AE28-629EB46056E8}"/>
                    </a:ext>
                  </a:extLst>
                </p:cNvPr>
                <p:cNvSpPr txBox="1">
                  <a:spLocks noRot="1" noChangeAspect="1" noMove="1" noResize="1" noEditPoints="1" noAdjustHandles="1" noChangeArrowheads="1" noChangeShapeType="1" noTextEdit="1"/>
                </p:cNvSpPr>
                <p:nvPr/>
              </p:nvSpPr>
              <p:spPr>
                <a:xfrm>
                  <a:off x="-9927" y="2004238"/>
                  <a:ext cx="530132" cy="400055"/>
                </a:xfrm>
                <a:prstGeom prst="rect">
                  <a:avLst/>
                </a:prstGeom>
                <a:blipFill>
                  <a:blip r:embed="rId5"/>
                  <a:stretch>
                    <a:fillRect/>
                  </a:stretch>
                </a:blipFill>
              </p:spPr>
              <p:txBody>
                <a:bodyPr/>
                <a:lstStyle/>
                <a:p>
                  <a:r>
                    <a:rPr lang="zh-CN" altLang="en-US">
                      <a:noFill/>
                    </a:rPr>
                    <a:t> </a:t>
                  </a:r>
                </a:p>
              </p:txBody>
            </p:sp>
          </mc:Fallback>
        </mc:AlternateContent>
        <p:sp>
          <p:nvSpPr>
            <p:cNvPr id="130" name="矩形 129">
              <a:extLst>
                <a:ext uri="{FF2B5EF4-FFF2-40B4-BE49-F238E27FC236}">
                  <a16:creationId xmlns:a16="http://schemas.microsoft.com/office/drawing/2014/main" id="{8B837996-48EF-57E2-3B99-DE47BFB16D85}"/>
                </a:ext>
              </a:extLst>
            </p:cNvPr>
            <p:cNvSpPr/>
            <p:nvPr/>
          </p:nvSpPr>
          <p:spPr>
            <a:xfrm>
              <a:off x="2353227" y="2733233"/>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31" name="直接箭头连接符 130">
              <a:extLst>
                <a:ext uri="{FF2B5EF4-FFF2-40B4-BE49-F238E27FC236}">
                  <a16:creationId xmlns:a16="http://schemas.microsoft.com/office/drawing/2014/main" id="{5B1515C7-76A4-FC2B-3DF8-07E5E9C936ED}"/>
                </a:ext>
              </a:extLst>
            </p:cNvPr>
            <p:cNvCxnSpPr>
              <a:cxnSpLocks/>
            </p:cNvCxnSpPr>
            <p:nvPr/>
          </p:nvCxnSpPr>
          <p:spPr>
            <a:xfrm>
              <a:off x="1962351" y="218140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19DE95E3-CF4E-4046-1C0A-8FE346979E7F}"/>
                </a:ext>
              </a:extLst>
            </p:cNvPr>
            <p:cNvCxnSpPr>
              <a:cxnSpLocks/>
            </p:cNvCxnSpPr>
            <p:nvPr/>
          </p:nvCxnSpPr>
          <p:spPr>
            <a:xfrm>
              <a:off x="2752254" y="325697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3B4BBDF1-E364-3FEC-CD90-113EF091006A}"/>
                </a:ext>
              </a:extLst>
            </p:cNvPr>
            <p:cNvCxnSpPr>
              <a:cxnSpLocks/>
            </p:cNvCxnSpPr>
            <p:nvPr/>
          </p:nvCxnSpPr>
          <p:spPr>
            <a:xfrm>
              <a:off x="413334" y="1820609"/>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BF997285-789F-1354-5F88-B038AC93E5FE}"/>
                    </a:ext>
                  </a:extLst>
                </p:cNvPr>
                <p:cNvSpPr txBox="1"/>
                <p:nvPr/>
              </p:nvSpPr>
              <p:spPr>
                <a:xfrm>
                  <a:off x="2314042" y="3030386"/>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87" name="文本框 186">
                  <a:extLst>
                    <a:ext uri="{FF2B5EF4-FFF2-40B4-BE49-F238E27FC236}">
                      <a16:creationId xmlns:a16="http://schemas.microsoft.com/office/drawing/2014/main" id="{26043B52-D1E5-D5DE-0964-DE34F9DD0D73}"/>
                    </a:ext>
                  </a:extLst>
                </p:cNvPr>
                <p:cNvSpPr txBox="1">
                  <a:spLocks noRot="1" noChangeAspect="1" noMove="1" noResize="1" noEditPoints="1" noAdjustHandles="1" noChangeArrowheads="1" noChangeShapeType="1" noTextEdit="1"/>
                </p:cNvSpPr>
                <p:nvPr/>
              </p:nvSpPr>
              <p:spPr>
                <a:xfrm>
                  <a:off x="2314042" y="3030386"/>
                  <a:ext cx="554580" cy="400055"/>
                </a:xfrm>
                <a:prstGeom prst="rect">
                  <a:avLst/>
                </a:prstGeom>
                <a:blipFill>
                  <a:blip r:embed="rId6"/>
                  <a:stretch>
                    <a:fillRect/>
                  </a:stretch>
                </a:blipFill>
              </p:spPr>
              <p:txBody>
                <a:bodyPr/>
                <a:lstStyle/>
                <a:p>
                  <a:r>
                    <a:rPr lang="zh-CN" altLang="en-US">
                      <a:noFill/>
                    </a:rPr>
                    <a:t> </a:t>
                  </a:r>
                </a:p>
              </p:txBody>
            </p:sp>
          </mc:Fallback>
        </mc:AlternateContent>
        <p:cxnSp>
          <p:nvCxnSpPr>
            <p:cNvPr id="135" name="直接箭头连接符 134">
              <a:extLst>
                <a:ext uri="{FF2B5EF4-FFF2-40B4-BE49-F238E27FC236}">
                  <a16:creationId xmlns:a16="http://schemas.microsoft.com/office/drawing/2014/main" id="{AFE8C0BD-77CE-72A7-0B14-AA39D1DBD9ED}"/>
                </a:ext>
              </a:extLst>
            </p:cNvPr>
            <p:cNvCxnSpPr>
              <a:cxnSpLocks/>
            </p:cNvCxnSpPr>
            <p:nvPr/>
          </p:nvCxnSpPr>
          <p:spPr>
            <a:xfrm>
              <a:off x="4294555" y="2894727"/>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99A4F352-F762-AEE2-EF42-FB0945DF4BE5}"/>
                </a:ext>
              </a:extLst>
            </p:cNvPr>
            <p:cNvCxnSpPr>
              <a:cxnSpLocks/>
            </p:cNvCxnSpPr>
            <p:nvPr/>
          </p:nvCxnSpPr>
          <p:spPr>
            <a:xfrm>
              <a:off x="4302959" y="325624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5E5E014C-B277-1352-F97F-5891E9E7FCEB}"/>
                    </a:ext>
                  </a:extLst>
                </p:cNvPr>
                <p:cNvSpPr txBox="1"/>
                <p:nvPr/>
              </p:nvSpPr>
              <p:spPr>
                <a:xfrm>
                  <a:off x="4624734" y="2762810"/>
                  <a:ext cx="554580"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0" name="文本框 189">
                  <a:extLst>
                    <a:ext uri="{FF2B5EF4-FFF2-40B4-BE49-F238E27FC236}">
                      <a16:creationId xmlns:a16="http://schemas.microsoft.com/office/drawing/2014/main" id="{3256B69D-05E3-C933-4496-F1A885611DB5}"/>
                    </a:ext>
                  </a:extLst>
                </p:cNvPr>
                <p:cNvSpPr txBox="1">
                  <a:spLocks noRot="1" noChangeAspect="1" noMove="1" noResize="1" noEditPoints="1" noAdjustHandles="1" noChangeArrowheads="1" noChangeShapeType="1" noTextEdit="1"/>
                </p:cNvSpPr>
                <p:nvPr/>
              </p:nvSpPr>
              <p:spPr>
                <a:xfrm>
                  <a:off x="4624734" y="2762810"/>
                  <a:ext cx="554580" cy="40005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69DD6125-4C4E-E3AB-1440-3CEC9DFF8ABB}"/>
                    </a:ext>
                  </a:extLst>
                </p:cNvPr>
                <p:cNvSpPr txBox="1"/>
                <p:nvPr/>
              </p:nvSpPr>
              <p:spPr>
                <a:xfrm>
                  <a:off x="4618253" y="3087953"/>
                  <a:ext cx="548230"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191" name="文本框 190">
                  <a:extLst>
                    <a:ext uri="{FF2B5EF4-FFF2-40B4-BE49-F238E27FC236}">
                      <a16:creationId xmlns:a16="http://schemas.microsoft.com/office/drawing/2014/main" id="{E2878B02-F993-7E70-979B-5FE9B4473FF0}"/>
                    </a:ext>
                  </a:extLst>
                </p:cNvPr>
                <p:cNvSpPr txBox="1">
                  <a:spLocks noRot="1" noChangeAspect="1" noMove="1" noResize="1" noEditPoints="1" noAdjustHandles="1" noChangeArrowheads="1" noChangeShapeType="1" noTextEdit="1"/>
                </p:cNvSpPr>
                <p:nvPr/>
              </p:nvSpPr>
              <p:spPr>
                <a:xfrm>
                  <a:off x="4618253" y="3087953"/>
                  <a:ext cx="548230" cy="405404"/>
                </a:xfrm>
                <a:prstGeom prst="rect">
                  <a:avLst/>
                </a:prstGeom>
                <a:blipFill>
                  <a:blip r:embed="rId8"/>
                  <a:stretch>
                    <a:fillRect t="-3226" r="-10843"/>
                  </a:stretch>
                </a:blipFill>
              </p:spPr>
              <p:txBody>
                <a:bodyPr/>
                <a:lstStyle/>
                <a:p>
                  <a:r>
                    <a:rPr lang="zh-CN" altLang="en-US">
                      <a:noFill/>
                    </a:rPr>
                    <a:t> </a:t>
                  </a:r>
                </a:p>
              </p:txBody>
            </p:sp>
          </mc:Fallback>
        </mc:AlternateContent>
        <p:grpSp>
          <p:nvGrpSpPr>
            <p:cNvPr id="139" name="组合 138">
              <a:extLst>
                <a:ext uri="{FF2B5EF4-FFF2-40B4-BE49-F238E27FC236}">
                  <a16:creationId xmlns:a16="http://schemas.microsoft.com/office/drawing/2014/main" id="{2CEEAFEE-EBDE-843E-654B-BBEDB41C127C}"/>
                </a:ext>
              </a:extLst>
            </p:cNvPr>
            <p:cNvGrpSpPr/>
            <p:nvPr/>
          </p:nvGrpSpPr>
          <p:grpSpPr>
            <a:xfrm>
              <a:off x="5439172" y="1650967"/>
              <a:ext cx="474313" cy="1802617"/>
              <a:chOff x="3541780" y="2607689"/>
              <a:chExt cx="1619383" cy="945114"/>
            </a:xfrm>
          </p:grpSpPr>
          <p:sp>
            <p:nvSpPr>
              <p:cNvPr id="165" name="流程图: 延期 164">
                <a:extLst>
                  <a:ext uri="{FF2B5EF4-FFF2-40B4-BE49-F238E27FC236}">
                    <a16:creationId xmlns:a16="http://schemas.microsoft.com/office/drawing/2014/main" id="{E9AD6DBC-A5FC-88DD-93BE-20690BB83D9E}"/>
                  </a:ext>
                </a:extLst>
              </p:cNvPr>
              <p:cNvSpPr/>
              <p:nvPr/>
            </p:nvSpPr>
            <p:spPr>
              <a:xfrm>
                <a:off x="3616105" y="2637726"/>
                <a:ext cx="1545058" cy="915077"/>
              </a:xfrm>
              <a:prstGeom prst="flowChartDelay">
                <a:avLst/>
              </a:prstGeom>
              <a:solidFill>
                <a:schemeClr val="accent6">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166" name="文本框 165">
                <a:extLst>
                  <a:ext uri="{FF2B5EF4-FFF2-40B4-BE49-F238E27FC236}">
                    <a16:creationId xmlns:a16="http://schemas.microsoft.com/office/drawing/2014/main" id="{4A20483C-1511-A52E-0D3A-95FED7E79720}"/>
                  </a:ext>
                </a:extLst>
              </p:cNvPr>
              <p:cNvSpPr txBox="1"/>
              <p:nvPr/>
            </p:nvSpPr>
            <p:spPr>
              <a:xfrm rot="16200000">
                <a:off x="3757402" y="2392067"/>
                <a:ext cx="884364" cy="1315608"/>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Discriminateur</a:t>
                </a:r>
                <a:endParaRPr lang="zh-CN" altLang="en-US" sz="1600" dirty="0">
                  <a:latin typeface="Cambria" panose="02040503050406030204" pitchFamily="18" charset="0"/>
                </a:endParaRPr>
              </a:p>
            </p:txBody>
          </p:sp>
        </p:grpSp>
        <p:cxnSp>
          <p:nvCxnSpPr>
            <p:cNvPr id="140" name="直接箭头连接符 139">
              <a:extLst>
                <a:ext uri="{FF2B5EF4-FFF2-40B4-BE49-F238E27FC236}">
                  <a16:creationId xmlns:a16="http://schemas.microsoft.com/office/drawing/2014/main" id="{3821A0A3-28FE-6351-6D01-42843E72E40A}"/>
                </a:ext>
              </a:extLst>
            </p:cNvPr>
            <p:cNvCxnSpPr>
              <a:cxnSpLocks/>
            </p:cNvCxnSpPr>
            <p:nvPr/>
          </p:nvCxnSpPr>
          <p:spPr>
            <a:xfrm>
              <a:off x="5076261" y="2891752"/>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8FA4E18D-C590-C295-8BCF-21AA4B6A965C}"/>
                </a:ext>
              </a:extLst>
            </p:cNvPr>
            <p:cNvCxnSpPr>
              <a:cxnSpLocks/>
            </p:cNvCxnSpPr>
            <p:nvPr/>
          </p:nvCxnSpPr>
          <p:spPr>
            <a:xfrm>
              <a:off x="5087692" y="3257926"/>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00B339F0-6516-D0B7-09DE-3D92F992DECD}"/>
                </a:ext>
              </a:extLst>
            </p:cNvPr>
            <p:cNvCxnSpPr>
              <a:cxnSpLocks/>
            </p:cNvCxnSpPr>
            <p:nvPr/>
          </p:nvCxnSpPr>
          <p:spPr>
            <a:xfrm>
              <a:off x="409927" y="2185826"/>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DDF2E324-DA0D-2727-400B-81BAE5AC2F35}"/>
                </a:ext>
              </a:extLst>
            </p:cNvPr>
            <p:cNvSpPr/>
            <p:nvPr/>
          </p:nvSpPr>
          <p:spPr>
            <a:xfrm>
              <a:off x="2358796" y="2019540"/>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144" name="直接箭头连接符 143">
              <a:extLst>
                <a:ext uri="{FF2B5EF4-FFF2-40B4-BE49-F238E27FC236}">
                  <a16:creationId xmlns:a16="http://schemas.microsoft.com/office/drawing/2014/main" id="{7D810C36-769E-8BFF-DEEC-2AC0F622A289}"/>
                </a:ext>
              </a:extLst>
            </p:cNvPr>
            <p:cNvCxnSpPr>
              <a:cxnSpLocks/>
            </p:cNvCxnSpPr>
            <p:nvPr/>
          </p:nvCxnSpPr>
          <p:spPr>
            <a:xfrm>
              <a:off x="1948085" y="287491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A0099B30-43A8-0A36-4F8B-E55BD15EF761}"/>
                </a:ext>
              </a:extLst>
            </p:cNvPr>
            <p:cNvCxnSpPr>
              <a:cxnSpLocks/>
            </p:cNvCxnSpPr>
            <p:nvPr/>
          </p:nvCxnSpPr>
          <p:spPr>
            <a:xfrm>
              <a:off x="2716027" y="218293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8CCD36CA-0EC5-9E7E-884C-74E3DF526A94}"/>
                    </a:ext>
                  </a:extLst>
                </p:cNvPr>
                <p:cNvSpPr txBox="1"/>
                <p:nvPr/>
              </p:nvSpPr>
              <p:spPr>
                <a:xfrm>
                  <a:off x="2295676" y="1633787"/>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99" name="文本框 198">
                  <a:extLst>
                    <a:ext uri="{FF2B5EF4-FFF2-40B4-BE49-F238E27FC236}">
                      <a16:creationId xmlns:a16="http://schemas.microsoft.com/office/drawing/2014/main" id="{800B3F22-B4CE-EC88-FC95-D0E9AE8A0DE9}"/>
                    </a:ext>
                  </a:extLst>
                </p:cNvPr>
                <p:cNvSpPr txBox="1">
                  <a:spLocks noRot="1" noChangeAspect="1" noMove="1" noResize="1" noEditPoints="1" noAdjustHandles="1" noChangeArrowheads="1" noChangeShapeType="1" noTextEdit="1"/>
                </p:cNvSpPr>
                <p:nvPr/>
              </p:nvSpPr>
              <p:spPr>
                <a:xfrm>
                  <a:off x="2295676" y="1633787"/>
                  <a:ext cx="536481" cy="400055"/>
                </a:xfrm>
                <a:prstGeom prst="rect">
                  <a:avLst/>
                </a:prstGeom>
                <a:blipFill>
                  <a:blip r:embed="rId9"/>
                  <a:stretch>
                    <a:fillRect/>
                  </a:stretch>
                </a:blipFill>
              </p:spPr>
              <p:txBody>
                <a:bodyPr/>
                <a:lstStyle/>
                <a:p>
                  <a:r>
                    <a:rPr lang="zh-CN" altLang="en-US">
                      <a:noFill/>
                    </a:rPr>
                    <a:t> </a:t>
                  </a:r>
                </a:p>
              </p:txBody>
            </p:sp>
          </mc:Fallback>
        </mc:AlternateContent>
        <p:cxnSp>
          <p:nvCxnSpPr>
            <p:cNvPr id="147" name="直接箭头连接符 146">
              <a:extLst>
                <a:ext uri="{FF2B5EF4-FFF2-40B4-BE49-F238E27FC236}">
                  <a16:creationId xmlns:a16="http://schemas.microsoft.com/office/drawing/2014/main" id="{C53A99AE-D9F4-64CF-4663-99DC7051AA5A}"/>
                </a:ext>
              </a:extLst>
            </p:cNvPr>
            <p:cNvCxnSpPr>
              <a:cxnSpLocks/>
            </p:cNvCxnSpPr>
            <p:nvPr/>
          </p:nvCxnSpPr>
          <p:spPr>
            <a:xfrm>
              <a:off x="2701054" y="181763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BC971292-A5F1-3F79-7A99-698B382C851B}"/>
                </a:ext>
              </a:extLst>
            </p:cNvPr>
            <p:cNvCxnSpPr>
              <a:cxnSpLocks/>
            </p:cNvCxnSpPr>
            <p:nvPr/>
          </p:nvCxnSpPr>
          <p:spPr>
            <a:xfrm>
              <a:off x="4314313" y="1814080"/>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26415117-690B-1BBD-5D7B-8DCC0558FC4E}"/>
                </a:ext>
              </a:extLst>
            </p:cNvPr>
            <p:cNvCxnSpPr>
              <a:cxnSpLocks/>
            </p:cNvCxnSpPr>
            <p:nvPr/>
          </p:nvCxnSpPr>
          <p:spPr>
            <a:xfrm>
              <a:off x="4322716" y="2175602"/>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9CBE278A-E620-BB1F-9719-031C2CC0BBD1}"/>
                    </a:ext>
                  </a:extLst>
                </p:cNvPr>
                <p:cNvSpPr txBox="1"/>
                <p:nvPr/>
              </p:nvSpPr>
              <p:spPr>
                <a:xfrm>
                  <a:off x="4598170" y="1681930"/>
                  <a:ext cx="53648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3" name="文本框 202">
                  <a:extLst>
                    <a:ext uri="{FF2B5EF4-FFF2-40B4-BE49-F238E27FC236}">
                      <a16:creationId xmlns:a16="http://schemas.microsoft.com/office/drawing/2014/main" id="{A9A96E3A-9A80-8338-1EF6-C8604B0FD443}"/>
                    </a:ext>
                  </a:extLst>
                </p:cNvPr>
                <p:cNvSpPr txBox="1">
                  <a:spLocks noRot="1" noChangeAspect="1" noMove="1" noResize="1" noEditPoints="1" noAdjustHandles="1" noChangeArrowheads="1" noChangeShapeType="1" noTextEdit="1"/>
                </p:cNvSpPr>
                <p:nvPr/>
              </p:nvSpPr>
              <p:spPr>
                <a:xfrm>
                  <a:off x="4598170" y="1681930"/>
                  <a:ext cx="536481" cy="40005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B2834414-3BF5-BDC0-908F-1B006497CAB5}"/>
                    </a:ext>
                  </a:extLst>
                </p:cNvPr>
                <p:cNvSpPr txBox="1"/>
                <p:nvPr/>
              </p:nvSpPr>
              <p:spPr>
                <a:xfrm>
                  <a:off x="4567147" y="2019540"/>
                  <a:ext cx="530132" cy="405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i="1">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204" name="文本框 203">
                  <a:extLst>
                    <a:ext uri="{FF2B5EF4-FFF2-40B4-BE49-F238E27FC236}">
                      <a16:creationId xmlns:a16="http://schemas.microsoft.com/office/drawing/2014/main" id="{256F194D-5804-D412-067C-561B093DDE60}"/>
                    </a:ext>
                  </a:extLst>
                </p:cNvPr>
                <p:cNvSpPr txBox="1">
                  <a:spLocks noRot="1" noChangeAspect="1" noMove="1" noResize="1" noEditPoints="1" noAdjustHandles="1" noChangeArrowheads="1" noChangeShapeType="1" noTextEdit="1"/>
                </p:cNvSpPr>
                <p:nvPr/>
              </p:nvSpPr>
              <p:spPr>
                <a:xfrm>
                  <a:off x="4567147" y="2019540"/>
                  <a:ext cx="530132" cy="405404"/>
                </a:xfrm>
                <a:prstGeom prst="rect">
                  <a:avLst/>
                </a:prstGeom>
                <a:blipFill>
                  <a:blip r:embed="rId11"/>
                  <a:stretch>
                    <a:fillRect t="-3226" r="-11392"/>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BC890714-684C-95DE-B1D1-3C97470E7910}"/>
                </a:ext>
              </a:extLst>
            </p:cNvPr>
            <p:cNvSpPr/>
            <p:nvPr/>
          </p:nvSpPr>
          <p:spPr>
            <a:xfrm>
              <a:off x="4679239" y="1704841"/>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53" name="矩形 152">
              <a:extLst>
                <a:ext uri="{FF2B5EF4-FFF2-40B4-BE49-F238E27FC236}">
                  <a16:creationId xmlns:a16="http://schemas.microsoft.com/office/drawing/2014/main" id="{303F9ABE-4BB4-42A8-101F-33C3055A2E0E}"/>
                </a:ext>
              </a:extLst>
            </p:cNvPr>
            <p:cNvSpPr/>
            <p:nvPr/>
          </p:nvSpPr>
          <p:spPr>
            <a:xfrm>
              <a:off x="4699277" y="2774879"/>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154" name="直接连接符 153">
              <a:extLst>
                <a:ext uri="{FF2B5EF4-FFF2-40B4-BE49-F238E27FC236}">
                  <a16:creationId xmlns:a16="http://schemas.microsoft.com/office/drawing/2014/main" id="{AD13B8A9-8929-EE01-9631-BC737CC48143}"/>
                </a:ext>
              </a:extLst>
            </p:cNvPr>
            <p:cNvCxnSpPr>
              <a:cxnSpLocks/>
              <a:endCxn id="130" idx="0"/>
            </p:cNvCxnSpPr>
            <p:nvPr/>
          </p:nvCxnSpPr>
          <p:spPr>
            <a:xfrm flipH="1">
              <a:off x="2506406" y="2308850"/>
              <a:ext cx="5780" cy="424383"/>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3604F98A-4E36-3AF9-8937-2A2ED4C23ED9}"/>
                    </a:ext>
                  </a:extLst>
                </p:cNvPr>
                <p:cNvSpPr txBox="1"/>
                <p:nvPr/>
              </p:nvSpPr>
              <p:spPr>
                <a:xfrm>
                  <a:off x="2299106" y="985515"/>
                  <a:ext cx="749584"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𝑟𝑒𝑐</m:t>
                            </m:r>
                          </m:sub>
                        </m:sSub>
                      </m:oMath>
                    </m:oMathPara>
                  </a14:m>
                  <a:endParaRPr lang="zh-CN" altLang="en-US" dirty="0">
                    <a:latin typeface="Cambria" panose="02040503050406030204" pitchFamily="18" charset="0"/>
                  </a:endParaRPr>
                </a:p>
              </p:txBody>
            </p:sp>
          </mc:Choice>
          <mc:Fallback xmlns="">
            <p:sp>
              <p:nvSpPr>
                <p:cNvPr id="208" name="文本框 207">
                  <a:extLst>
                    <a:ext uri="{FF2B5EF4-FFF2-40B4-BE49-F238E27FC236}">
                      <a16:creationId xmlns:a16="http://schemas.microsoft.com/office/drawing/2014/main" id="{90A25F44-6632-82BC-0A1E-DD7EB613D151}"/>
                    </a:ext>
                  </a:extLst>
                </p:cNvPr>
                <p:cNvSpPr txBox="1">
                  <a:spLocks noRot="1" noChangeAspect="1" noMove="1" noResize="1" noEditPoints="1" noAdjustHandles="1" noChangeArrowheads="1" noChangeShapeType="1" noTextEdit="1"/>
                </p:cNvSpPr>
                <p:nvPr/>
              </p:nvSpPr>
              <p:spPr>
                <a:xfrm>
                  <a:off x="2299106" y="985515"/>
                  <a:ext cx="749584" cy="40005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CC4EE33-FD40-96F4-B382-C3F5F4218A9C}"/>
                    </a:ext>
                  </a:extLst>
                </p:cNvPr>
                <p:cNvSpPr txBox="1"/>
                <p:nvPr/>
              </p:nvSpPr>
              <p:spPr>
                <a:xfrm>
                  <a:off x="1700484" y="2290107"/>
                  <a:ext cx="1029611" cy="4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fr-CA" altLang="zh-CN" b="0" i="1" smtClean="0">
                                <a:latin typeface="Cambria Math" panose="02040503050406030204" pitchFamily="18" charset="0"/>
                                <a:ea typeface="Cambria Math" panose="02040503050406030204" pitchFamily="18" charset="0"/>
                              </a:rPr>
                              <m:t>𝑙𝑎𝑡𝑒𝑛𝑡</m:t>
                            </m:r>
                          </m:sub>
                        </m:sSub>
                      </m:oMath>
                    </m:oMathPara>
                  </a14:m>
                  <a:endParaRPr lang="zh-CN" altLang="en-US" dirty="0">
                    <a:latin typeface="Cambria" panose="02040503050406030204" pitchFamily="18" charset="0"/>
                  </a:endParaRPr>
                </a:p>
              </p:txBody>
            </p:sp>
          </mc:Choice>
          <mc:Fallback xmlns="">
            <p:sp>
              <p:nvSpPr>
                <p:cNvPr id="209" name="文本框 208">
                  <a:extLst>
                    <a:ext uri="{FF2B5EF4-FFF2-40B4-BE49-F238E27FC236}">
                      <a16:creationId xmlns:a16="http://schemas.microsoft.com/office/drawing/2014/main" id="{F3838993-D758-E459-5F7E-6333F6ACF524}"/>
                    </a:ext>
                  </a:extLst>
                </p:cNvPr>
                <p:cNvSpPr txBox="1">
                  <a:spLocks noRot="1" noChangeAspect="1" noMove="1" noResize="1" noEditPoints="1" noAdjustHandles="1" noChangeArrowheads="1" noChangeShapeType="1" noTextEdit="1"/>
                </p:cNvSpPr>
                <p:nvPr/>
              </p:nvSpPr>
              <p:spPr>
                <a:xfrm>
                  <a:off x="1700484" y="2290107"/>
                  <a:ext cx="1029611" cy="400055"/>
                </a:xfrm>
                <a:prstGeom prst="rect">
                  <a:avLst/>
                </a:prstGeom>
                <a:blipFill>
                  <a:blip r:embed="rId13"/>
                  <a:stretch>
                    <a:fillRect b="-1639"/>
                  </a:stretch>
                </a:blipFill>
              </p:spPr>
              <p:txBody>
                <a:bodyPr/>
                <a:lstStyle/>
                <a:p>
                  <a:r>
                    <a:rPr lang="zh-CN" altLang="en-US">
                      <a:noFill/>
                    </a:rPr>
                    <a:t> </a:t>
                  </a:r>
                </a:p>
              </p:txBody>
            </p:sp>
          </mc:Fallback>
        </mc:AlternateContent>
        <p:cxnSp>
          <p:nvCxnSpPr>
            <p:cNvPr id="157" name="连接符: 肘形 156">
              <a:extLst>
                <a:ext uri="{FF2B5EF4-FFF2-40B4-BE49-F238E27FC236}">
                  <a16:creationId xmlns:a16="http://schemas.microsoft.com/office/drawing/2014/main" id="{A2DE4D96-D09A-534D-4D22-B382BCA3DA23}"/>
                </a:ext>
              </a:extLst>
            </p:cNvPr>
            <p:cNvCxnSpPr>
              <a:cxnSpLocks/>
              <a:stCxn id="128" idx="0"/>
            </p:cNvCxnSpPr>
            <p:nvPr/>
          </p:nvCxnSpPr>
          <p:spPr>
            <a:xfrm rot="5400000" flipH="1" flipV="1">
              <a:off x="2395164" y="-749679"/>
              <a:ext cx="310480" cy="4522133"/>
            </a:xfrm>
            <a:prstGeom prst="bentConnector2">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8B512E5D-C4BE-6222-4F61-FB19362BCB55}"/>
                </a:ext>
              </a:extLst>
            </p:cNvPr>
            <p:cNvCxnSpPr>
              <a:endCxn id="152" idx="0"/>
            </p:cNvCxnSpPr>
            <p:nvPr/>
          </p:nvCxnSpPr>
          <p:spPr>
            <a:xfrm>
              <a:off x="4835239" y="1356147"/>
              <a:ext cx="8130" cy="348694"/>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226BE996-1AD9-B631-03EE-65DB43E3FD9A}"/>
                </a:ext>
              </a:extLst>
            </p:cNvPr>
            <p:cNvCxnSpPr>
              <a:cxnSpLocks/>
            </p:cNvCxnSpPr>
            <p:nvPr/>
          </p:nvCxnSpPr>
          <p:spPr>
            <a:xfrm rot="5400000">
              <a:off x="2538947" y="1428344"/>
              <a:ext cx="283375" cy="433385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0" name="连接符: 肘形 159">
              <a:extLst>
                <a:ext uri="{FF2B5EF4-FFF2-40B4-BE49-F238E27FC236}">
                  <a16:creationId xmlns:a16="http://schemas.microsoft.com/office/drawing/2014/main" id="{943508FF-E081-D2DF-F33F-AA498836A673}"/>
                </a:ext>
              </a:extLst>
            </p:cNvPr>
            <p:cNvCxnSpPr>
              <a:cxnSpLocks/>
              <a:endCxn id="171" idx="0"/>
            </p:cNvCxnSpPr>
            <p:nvPr/>
          </p:nvCxnSpPr>
          <p:spPr>
            <a:xfrm rot="5400000" flipH="1" flipV="1">
              <a:off x="294619" y="3299118"/>
              <a:ext cx="653580" cy="23125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2AD48C83-2C63-99CC-A077-8FF3F4E16FF8}"/>
                </a:ext>
              </a:extLst>
            </p:cNvPr>
            <p:cNvCxnSpPr>
              <a:cxnSpLocks/>
            </p:cNvCxnSpPr>
            <p:nvPr/>
          </p:nvCxnSpPr>
          <p:spPr>
            <a:xfrm>
              <a:off x="5058914" y="1823725"/>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49392234-F080-0675-E82A-23E291AC9D44}"/>
                </a:ext>
              </a:extLst>
            </p:cNvPr>
            <p:cNvCxnSpPr>
              <a:cxnSpLocks/>
            </p:cNvCxnSpPr>
            <p:nvPr/>
          </p:nvCxnSpPr>
          <p:spPr>
            <a:xfrm>
              <a:off x="5070345" y="2189899"/>
              <a:ext cx="323699" cy="1"/>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6DA590BD-7E53-D061-0CAD-DF40BEC514D8}"/>
                </a:ext>
              </a:extLst>
            </p:cNvPr>
            <p:cNvCxnSpPr>
              <a:cxnSpLocks/>
            </p:cNvCxnSpPr>
            <p:nvPr/>
          </p:nvCxnSpPr>
          <p:spPr>
            <a:xfrm flipV="1">
              <a:off x="2839042" y="2860735"/>
              <a:ext cx="231140" cy="389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4ECC2056-0520-2567-8AC8-FCB10F8FDC0D}"/>
                </a:ext>
              </a:extLst>
            </p:cNvPr>
            <p:cNvCxnSpPr/>
            <p:nvPr/>
          </p:nvCxnSpPr>
          <p:spPr>
            <a:xfrm>
              <a:off x="2839042" y="2175602"/>
              <a:ext cx="0" cy="68902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77" name="乘号 176">
            <a:extLst>
              <a:ext uri="{FF2B5EF4-FFF2-40B4-BE49-F238E27FC236}">
                <a16:creationId xmlns:a16="http://schemas.microsoft.com/office/drawing/2014/main" id="{6AB879FD-3C78-E1B2-6C0F-886D26882CFB}"/>
              </a:ext>
            </a:extLst>
          </p:cNvPr>
          <p:cNvSpPr/>
          <p:nvPr/>
        </p:nvSpPr>
        <p:spPr>
          <a:xfrm>
            <a:off x="8433034" y="4963159"/>
            <a:ext cx="754407" cy="465624"/>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文本框 177">
            <a:extLst>
              <a:ext uri="{FF2B5EF4-FFF2-40B4-BE49-F238E27FC236}">
                <a16:creationId xmlns:a16="http://schemas.microsoft.com/office/drawing/2014/main" id="{913737E3-C1FE-BD4D-BE4A-BE11F7249C7A}"/>
              </a:ext>
            </a:extLst>
          </p:cNvPr>
          <p:cNvSpPr txBox="1"/>
          <p:nvPr/>
        </p:nvSpPr>
        <p:spPr>
          <a:xfrm>
            <a:off x="8475733" y="5656975"/>
            <a:ext cx="2339055" cy="461665"/>
          </a:xfrm>
          <a:prstGeom prst="rect">
            <a:avLst/>
          </a:prstGeom>
          <a:noFill/>
        </p:spPr>
        <p:txBody>
          <a:bodyPr wrap="square" rtlCol="0">
            <a:spAutoFit/>
          </a:bodyPr>
          <a:lstStyle/>
          <a:p>
            <a:r>
              <a:rPr lang="fr-CA" altLang="zh-CN" sz="2400" b="1" dirty="0">
                <a:latin typeface="Cambria" panose="02040503050406030204" pitchFamily="18" charset="0"/>
                <a:ea typeface="Cambria" panose="02040503050406030204" pitchFamily="18" charset="0"/>
              </a:rPr>
              <a:t>Considère peu</a:t>
            </a:r>
            <a:endParaRPr lang="zh-CN" altLang="en-US" sz="2400" b="1" dirty="0">
              <a:latin typeface="Cambria" panose="02040503050406030204" pitchFamily="18" charset="0"/>
            </a:endParaRPr>
          </a:p>
        </p:txBody>
      </p:sp>
      <p:sp>
        <p:nvSpPr>
          <p:cNvPr id="11" name="文本框 10">
            <a:extLst>
              <a:ext uri="{FF2B5EF4-FFF2-40B4-BE49-F238E27FC236}">
                <a16:creationId xmlns:a16="http://schemas.microsoft.com/office/drawing/2014/main" id="{A1708BEA-62EC-F448-05D3-C3C9D457EE01}"/>
              </a:ext>
            </a:extLst>
          </p:cNvPr>
          <p:cNvSpPr txBox="1"/>
          <p:nvPr/>
        </p:nvSpPr>
        <p:spPr>
          <a:xfrm>
            <a:off x="2207694" y="5887807"/>
            <a:ext cx="1919006" cy="584775"/>
          </a:xfrm>
          <a:prstGeom prst="rect">
            <a:avLst/>
          </a:prstGeom>
          <a:solidFill>
            <a:schemeClr val="bg1"/>
          </a:solidFill>
          <a:ln w="28575">
            <a:solidFill>
              <a:schemeClr val="accent3"/>
            </a:solidFill>
          </a:ln>
        </p:spPr>
        <p:txBody>
          <a:bodyPr wrap="square" rtlCol="0">
            <a:spAutoFit/>
          </a:bodyPr>
          <a:lstStyle/>
          <a:p>
            <a:r>
              <a:rPr lang="fr-CA" altLang="zh-CN" sz="1600" dirty="0">
                <a:latin typeface="Bahnschrift" panose="020B0502040204020203" pitchFamily="34" charset="0"/>
              </a:rPr>
              <a:t>-- reconstruction                  </a:t>
            </a:r>
          </a:p>
          <a:p>
            <a:r>
              <a:rPr lang="fr-CA" altLang="zh-CN" sz="1600" dirty="0">
                <a:solidFill>
                  <a:srgbClr val="0000FF"/>
                </a:solidFill>
                <a:latin typeface="Bahnschrift" panose="020B0502040204020203" pitchFamily="34" charset="0"/>
              </a:rPr>
              <a:t>-- re-ciblage                </a:t>
            </a:r>
          </a:p>
        </p:txBody>
      </p:sp>
    </p:spTree>
    <p:extLst>
      <p:ext uri="{BB962C8B-B14F-4D97-AF65-F5344CB8AC3E}">
        <p14:creationId xmlns:p14="http://schemas.microsoft.com/office/powerpoint/2010/main" val="1652198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778073" y="255806"/>
            <a:ext cx="1141659"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Prévu</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11" name="组合 10">
            <a:extLst>
              <a:ext uri="{FF2B5EF4-FFF2-40B4-BE49-F238E27FC236}">
                <a16:creationId xmlns:a16="http://schemas.microsoft.com/office/drawing/2014/main" id="{4CE17E0A-2327-D0B2-D8B5-88F4B5FE87E0}"/>
              </a:ext>
            </a:extLst>
          </p:cNvPr>
          <p:cNvGrpSpPr/>
          <p:nvPr/>
        </p:nvGrpSpPr>
        <p:grpSpPr>
          <a:xfrm>
            <a:off x="2405791" y="1052653"/>
            <a:ext cx="9024984" cy="2409371"/>
            <a:chOff x="886097" y="0"/>
            <a:chExt cx="9024984" cy="2409371"/>
          </a:xfrm>
        </p:grpSpPr>
        <p:grpSp>
          <p:nvGrpSpPr>
            <p:cNvPr id="12" name="组合 11">
              <a:extLst>
                <a:ext uri="{FF2B5EF4-FFF2-40B4-BE49-F238E27FC236}">
                  <a16:creationId xmlns:a16="http://schemas.microsoft.com/office/drawing/2014/main" id="{8307BB2F-2573-447E-C03C-0A1FEBE442B9}"/>
                </a:ext>
              </a:extLst>
            </p:cNvPr>
            <p:cNvGrpSpPr/>
            <p:nvPr/>
          </p:nvGrpSpPr>
          <p:grpSpPr>
            <a:xfrm>
              <a:off x="886097" y="261255"/>
              <a:ext cx="9024984" cy="2148116"/>
              <a:chOff x="886097" y="261255"/>
              <a:chExt cx="9024984" cy="2148116"/>
            </a:xfrm>
          </p:grpSpPr>
          <p:grpSp>
            <p:nvGrpSpPr>
              <p:cNvPr id="14" name="组合 13">
                <a:extLst>
                  <a:ext uri="{FF2B5EF4-FFF2-40B4-BE49-F238E27FC236}">
                    <a16:creationId xmlns:a16="http://schemas.microsoft.com/office/drawing/2014/main" id="{4B785C98-3BAD-5E59-A6C8-7041D6C83FDB}"/>
                  </a:ext>
                </a:extLst>
              </p:cNvPr>
              <p:cNvGrpSpPr/>
              <p:nvPr/>
            </p:nvGrpSpPr>
            <p:grpSpPr>
              <a:xfrm>
                <a:off x="886097" y="261255"/>
                <a:ext cx="4512492" cy="2148116"/>
                <a:chOff x="886097" y="261255"/>
                <a:chExt cx="4512492" cy="2148116"/>
              </a:xfrm>
            </p:grpSpPr>
            <p:pic>
              <p:nvPicPr>
                <p:cNvPr id="18" name="图片 17">
                  <a:extLst>
                    <a:ext uri="{FF2B5EF4-FFF2-40B4-BE49-F238E27FC236}">
                      <a16:creationId xmlns:a16="http://schemas.microsoft.com/office/drawing/2014/main" id="{3D24BD22-2DA1-658E-4EB9-26A1B681FB7F}"/>
                    </a:ext>
                  </a:extLst>
                </p:cNvPr>
                <p:cNvPicPr>
                  <a:picLocks noChangeAspect="1"/>
                </p:cNvPicPr>
                <p:nvPr/>
              </p:nvPicPr>
              <p:blipFill rotWithShape="1">
                <a:blip r:embed="rId3"/>
                <a:srcRect t="5820" r="74392" b="62857"/>
                <a:stretch/>
              </p:blipFill>
              <p:spPr>
                <a:xfrm>
                  <a:off x="886097" y="261255"/>
                  <a:ext cx="2278017" cy="2148116"/>
                </a:xfrm>
                <a:prstGeom prst="rect">
                  <a:avLst/>
                </a:prstGeom>
              </p:spPr>
            </p:pic>
            <p:pic>
              <p:nvPicPr>
                <p:cNvPr id="19" name="图片 18">
                  <a:extLst>
                    <a:ext uri="{FF2B5EF4-FFF2-40B4-BE49-F238E27FC236}">
                      <a16:creationId xmlns:a16="http://schemas.microsoft.com/office/drawing/2014/main" id="{A39A4D34-BB19-D177-F14D-FF122AF3CF97}"/>
                    </a:ext>
                  </a:extLst>
                </p:cNvPr>
                <p:cNvPicPr>
                  <a:picLocks noChangeAspect="1"/>
                </p:cNvPicPr>
                <p:nvPr/>
              </p:nvPicPr>
              <p:blipFill rotWithShape="1">
                <a:blip r:embed="rId3"/>
                <a:srcRect l="74392" t="5820" b="62857"/>
                <a:stretch/>
              </p:blipFill>
              <p:spPr>
                <a:xfrm>
                  <a:off x="3120571" y="261255"/>
                  <a:ext cx="2278018" cy="2148116"/>
                </a:xfrm>
                <a:prstGeom prst="rect">
                  <a:avLst/>
                </a:prstGeom>
              </p:spPr>
            </p:pic>
          </p:grpSp>
          <p:grpSp>
            <p:nvGrpSpPr>
              <p:cNvPr id="15" name="组合 14">
                <a:extLst>
                  <a:ext uri="{FF2B5EF4-FFF2-40B4-BE49-F238E27FC236}">
                    <a16:creationId xmlns:a16="http://schemas.microsoft.com/office/drawing/2014/main" id="{2FB757B6-2E71-D746-423C-21B0CA1DBA2C}"/>
                  </a:ext>
                </a:extLst>
              </p:cNvPr>
              <p:cNvGrpSpPr/>
              <p:nvPr/>
            </p:nvGrpSpPr>
            <p:grpSpPr>
              <a:xfrm>
                <a:off x="5427612" y="261255"/>
                <a:ext cx="4483469" cy="2148116"/>
                <a:chOff x="5427612" y="261255"/>
                <a:chExt cx="4483469" cy="2148116"/>
              </a:xfrm>
            </p:grpSpPr>
            <p:pic>
              <p:nvPicPr>
                <p:cNvPr id="16" name="图片 15">
                  <a:extLst>
                    <a:ext uri="{FF2B5EF4-FFF2-40B4-BE49-F238E27FC236}">
                      <a16:creationId xmlns:a16="http://schemas.microsoft.com/office/drawing/2014/main" id="{378AAFB5-0120-93C9-CE84-3F5E5C1D9AD9}"/>
                    </a:ext>
                  </a:extLst>
                </p:cNvPr>
                <p:cNvPicPr>
                  <a:picLocks noChangeAspect="1"/>
                </p:cNvPicPr>
                <p:nvPr/>
              </p:nvPicPr>
              <p:blipFill rotWithShape="1">
                <a:blip r:embed="rId3"/>
                <a:srcRect t="67725" r="74392" b="953"/>
                <a:stretch/>
              </p:blipFill>
              <p:spPr>
                <a:xfrm>
                  <a:off x="5427612" y="261257"/>
                  <a:ext cx="2278017" cy="2148114"/>
                </a:xfrm>
                <a:prstGeom prst="rect">
                  <a:avLst/>
                </a:prstGeom>
              </p:spPr>
            </p:pic>
            <p:pic>
              <p:nvPicPr>
                <p:cNvPr id="17" name="图片 16">
                  <a:extLst>
                    <a:ext uri="{FF2B5EF4-FFF2-40B4-BE49-F238E27FC236}">
                      <a16:creationId xmlns:a16="http://schemas.microsoft.com/office/drawing/2014/main" id="{6F729461-5B4F-1CC1-7FDC-5D6480FAE30B}"/>
                    </a:ext>
                  </a:extLst>
                </p:cNvPr>
                <p:cNvPicPr>
                  <a:picLocks noChangeAspect="1"/>
                </p:cNvPicPr>
                <p:nvPr/>
              </p:nvPicPr>
              <p:blipFill rotWithShape="1">
                <a:blip r:embed="rId3"/>
                <a:srcRect l="74392" t="67725" b="953"/>
                <a:stretch/>
              </p:blipFill>
              <p:spPr>
                <a:xfrm>
                  <a:off x="7633063" y="261255"/>
                  <a:ext cx="2278018" cy="2148115"/>
                </a:xfrm>
                <a:prstGeom prst="rect">
                  <a:avLst/>
                </a:prstGeom>
              </p:spPr>
            </p:pic>
          </p:grpSp>
        </p:grpSp>
        <p:sp>
          <p:nvSpPr>
            <p:cNvPr id="13" name="文本框 12">
              <a:extLst>
                <a:ext uri="{FF2B5EF4-FFF2-40B4-BE49-F238E27FC236}">
                  <a16:creationId xmlns:a16="http://schemas.microsoft.com/office/drawing/2014/main" id="{F5C4B874-6F8B-0C63-9B3F-994E338456C9}"/>
                </a:ext>
              </a:extLst>
            </p:cNvPr>
            <p:cNvSpPr txBox="1"/>
            <p:nvPr/>
          </p:nvSpPr>
          <p:spPr>
            <a:xfrm>
              <a:off x="1074057" y="0"/>
              <a:ext cx="8837024" cy="369332"/>
            </a:xfrm>
            <a:prstGeom prst="rect">
              <a:avLst/>
            </a:prstGeom>
            <a:noFill/>
          </p:spPr>
          <p:txBody>
            <a:bodyPr wrap="square" rtlCol="0">
              <a:spAutoFit/>
            </a:bodyPr>
            <a:lstStyle/>
            <a:p>
              <a:r>
                <a:rPr lang="fr-CA" altLang="zh-CN" dirty="0">
                  <a:latin typeface="Cambria" panose="02040503050406030204" pitchFamily="18" charset="0"/>
                  <a:ea typeface="Cambria" panose="02040503050406030204" pitchFamily="18" charset="0"/>
                </a:rPr>
                <a:t>           Entrée                          Re-ciblage                            Entrée                         Re-ciblage</a:t>
              </a:r>
              <a:endParaRPr lang="zh-CN" altLang="en-US" dirty="0">
                <a:latin typeface="Cambria" panose="02040503050406030204" pitchFamily="18" charset="0"/>
              </a:endParaRPr>
            </a:p>
          </p:txBody>
        </p:sp>
      </p:grpSp>
      <p:sp>
        <p:nvSpPr>
          <p:cNvPr id="22" name="文本框 21">
            <a:extLst>
              <a:ext uri="{FF2B5EF4-FFF2-40B4-BE49-F238E27FC236}">
                <a16:creationId xmlns:a16="http://schemas.microsoft.com/office/drawing/2014/main" id="{ACE47A74-D615-BAB3-DBE5-36CF07AD24D9}"/>
              </a:ext>
            </a:extLst>
          </p:cNvPr>
          <p:cNvSpPr txBox="1"/>
          <p:nvPr/>
        </p:nvSpPr>
        <p:spPr>
          <a:xfrm>
            <a:off x="2499771" y="3475914"/>
            <a:ext cx="9024984" cy="662489"/>
          </a:xfrm>
          <a:prstGeom prst="rect">
            <a:avLst/>
          </a:prstGeom>
          <a:noFill/>
        </p:spPr>
        <p:txBody>
          <a:bodyPr wrap="square">
            <a:spAutoFit/>
          </a:bodyPr>
          <a:lstStyle/>
          <a:p>
            <a:pPr marL="457200" indent="-457200" algn="just">
              <a:lnSpc>
                <a:spcPct val="120000"/>
              </a:lnSpc>
              <a:spcAft>
                <a:spcPts val="600"/>
              </a:spcAft>
            </a:pPr>
            <a:r>
              <a:rPr lang="fr-CA" altLang="zh-CN" sz="1600" kern="50" dirty="0">
                <a:effectLst/>
                <a:latin typeface="Cambria" panose="02040503050406030204" pitchFamily="18" charset="0"/>
                <a:ea typeface="等线 Light" panose="02010600030101010101" pitchFamily="2" charset="-122"/>
                <a:cs typeface="Times New Roman" panose="02020603050405020304" pitchFamily="18" charset="0"/>
              </a:rPr>
              <a:t>Fig. 10: </a:t>
            </a:r>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Le re-ciblage dans l’article [</a:t>
            </a:r>
            <a:r>
              <a:rPr lang="fr-CA" altLang="zh-CN" sz="16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Aberman</a:t>
            </a:r>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 et al., 2020]. Le jaune est l’entrée, le vert est la vérité terrain, le bleu est le résultat de re-ciblage</a:t>
            </a:r>
            <a:endParaRPr lang="zh-CN" altLang="zh-CN" sz="1100"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7D75DDCE-D291-6645-5B07-08610B072EF3}"/>
              </a:ext>
            </a:extLst>
          </p:cNvPr>
          <p:cNvSpPr txBox="1"/>
          <p:nvPr/>
        </p:nvSpPr>
        <p:spPr>
          <a:xfrm>
            <a:off x="2494734" y="4265236"/>
            <a:ext cx="5881097" cy="2533963"/>
          </a:xfrm>
          <a:prstGeom prst="rect">
            <a:avLst/>
          </a:prstGeom>
          <a:noFill/>
        </p:spPr>
        <p:txBody>
          <a:bodyPr wrap="none" rtlCol="0">
            <a:spAutoFit/>
          </a:bodyPr>
          <a:lstStyle/>
          <a:p>
            <a:pPr marL="285750" indent="-285750">
              <a:lnSpc>
                <a:spcPct val="150000"/>
              </a:lnSpc>
              <a:buFont typeface="Wingdings" panose="05000000000000000000" pitchFamily="2" charset="2"/>
              <a:buChar char="u"/>
            </a:pPr>
            <a:r>
              <a:rPr lang="fr-CA" altLang="zh-CN" dirty="0">
                <a:latin typeface="Cambria" panose="02040503050406030204" pitchFamily="18" charset="0"/>
                <a:ea typeface="Cambria" panose="02040503050406030204" pitchFamily="18" charset="0"/>
              </a:rPr>
              <a:t>Leurs entrées :</a:t>
            </a:r>
          </a:p>
          <a:p>
            <a:pPr marL="742950" lvl="1" indent="-285750">
              <a:lnSpc>
                <a:spcPct val="150000"/>
              </a:lnSpc>
              <a:buFont typeface="Arial" panose="020B0604020202020204" pitchFamily="34" charset="0"/>
              <a:buChar char="•"/>
            </a:pPr>
            <a:r>
              <a:rPr lang="fr-CA" altLang="zh-CN" dirty="0">
                <a:latin typeface="Cambria" panose="02040503050406030204" pitchFamily="18" charset="0"/>
                <a:ea typeface="Cambria" panose="02040503050406030204" pitchFamily="18" charset="0"/>
              </a:rPr>
              <a:t>Statique: les poses par défaut</a:t>
            </a:r>
          </a:p>
          <a:p>
            <a:pPr marL="742950" lvl="1" indent="-285750">
              <a:lnSpc>
                <a:spcPct val="150000"/>
              </a:lnSpc>
              <a:buFont typeface="Arial" panose="020B0604020202020204" pitchFamily="34" charset="0"/>
              <a:buChar char="•"/>
            </a:pPr>
            <a:r>
              <a:rPr lang="fr-CA" altLang="zh-CN" dirty="0">
                <a:latin typeface="Cambria" panose="02040503050406030204" pitchFamily="18" charset="0"/>
                <a:ea typeface="Cambria" panose="02040503050406030204" pitchFamily="18" charset="0"/>
              </a:rPr>
              <a:t>Dynamique: quaternions de chaque articulation</a:t>
            </a:r>
          </a:p>
          <a:p>
            <a:pPr marL="285750" indent="-285750">
              <a:lnSpc>
                <a:spcPct val="150000"/>
              </a:lnSpc>
              <a:buFont typeface="Wingdings" panose="05000000000000000000" pitchFamily="2" charset="2"/>
              <a:buChar char="u"/>
            </a:pPr>
            <a:r>
              <a:rPr lang="fr-CA" altLang="zh-CN" dirty="0">
                <a:latin typeface="Cambria" panose="02040503050406030204" pitchFamily="18" charset="0"/>
                <a:ea typeface="Cambria" panose="02040503050406030204" pitchFamily="18" charset="0"/>
              </a:rPr>
              <a:t>Leurs sorties:</a:t>
            </a:r>
          </a:p>
          <a:p>
            <a:pPr marL="742950" lvl="1" indent="-285750">
              <a:lnSpc>
                <a:spcPct val="150000"/>
              </a:lnSpc>
              <a:buFont typeface="Arial" panose="020B0604020202020204" pitchFamily="34" charset="0"/>
              <a:buChar char="•"/>
            </a:pPr>
            <a:r>
              <a:rPr lang="fr-CA" altLang="zh-CN" dirty="0">
                <a:latin typeface="Cambria" panose="02040503050406030204" pitchFamily="18" charset="0"/>
                <a:ea typeface="Cambria" panose="02040503050406030204" pitchFamily="18" charset="0"/>
              </a:rPr>
              <a:t>quaternions de chaque articulation</a:t>
            </a:r>
          </a:p>
          <a:p>
            <a:pPr marL="285750" indent="-285750">
              <a:lnSpc>
                <a:spcPct val="150000"/>
              </a:lnSpc>
              <a:buFont typeface="Wingdings" panose="05000000000000000000" pitchFamily="2" charset="2"/>
              <a:buChar char="u"/>
            </a:pPr>
            <a:r>
              <a:rPr lang="fr-CA" altLang="zh-CN" sz="1800" kern="50" dirty="0">
                <a:solidFill>
                  <a:srgbClr val="000000"/>
                </a:solidFill>
                <a:effectLst/>
                <a:latin typeface="Cambria" panose="02040503050406030204" pitchFamily="18" charset="0"/>
                <a:ea typeface="等线" panose="02010600030101010101" pitchFamily="2" charset="-122"/>
              </a:rPr>
              <a:t>Calcul de la position globale par la cinématique directe </a:t>
            </a:r>
            <a:endParaRPr lang="zh-CN" altLang="en-US" dirty="0">
              <a:latin typeface="Cambria" panose="02040503050406030204" pitchFamily="18" charset="0"/>
            </a:endParaRPr>
          </a:p>
        </p:txBody>
      </p:sp>
    </p:spTree>
    <p:extLst>
      <p:ext uri="{BB962C8B-B14F-4D97-AF65-F5344CB8AC3E}">
        <p14:creationId xmlns:p14="http://schemas.microsoft.com/office/powerpoint/2010/main" val="29827141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337647" y="253862"/>
            <a:ext cx="2598147"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Introduction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1210777"/>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2450716" cy="400110"/>
          </a:xfrm>
          <a:prstGeom prst="rect">
            <a:avLst/>
          </a:prstGeom>
          <a:noFill/>
        </p:spPr>
        <p:txBody>
          <a:bodyPr wrap="square" rtlCol="0">
            <a:spAutoFit/>
          </a:bodyPr>
          <a:lstStyle/>
          <a:p>
            <a:r>
              <a:rPr lang="fr-FR" altLang="zh-CN" sz="2000" dirty="0">
                <a:solidFill>
                  <a:schemeClr val="bg1"/>
                </a:solidFill>
                <a:latin typeface="Arial Black" panose="020B0A04020102020204" pitchFamily="34" charset="0"/>
                <a:ea typeface="微软雅黑" panose="020B0503020204020204" pitchFamily="34" charset="-122"/>
              </a:rPr>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1B4EC1CC-03D6-7C75-0516-EDF1955E764C}"/>
              </a:ext>
            </a:extLst>
          </p:cNvPr>
          <p:cNvSpPr txBox="1"/>
          <p:nvPr/>
        </p:nvSpPr>
        <p:spPr>
          <a:xfrm>
            <a:off x="3012502" y="1079737"/>
            <a:ext cx="2177134" cy="523220"/>
          </a:xfrm>
          <a:prstGeom prst="rect">
            <a:avLst/>
          </a:prstGeom>
          <a:noFill/>
        </p:spPr>
        <p:txBody>
          <a:bodyPr wrap="none" rtlCol="0">
            <a:spAutoFit/>
          </a:bodyPr>
          <a:lstStyle/>
          <a:p>
            <a:r>
              <a:rPr lang="en-US" altLang="zh-CN" sz="2800" dirty="0" err="1">
                <a:latin typeface="Cambria" panose="02040503050406030204" pitchFamily="18" charset="0"/>
                <a:ea typeface="Cambria" panose="02040503050406030204" pitchFamily="18" charset="0"/>
              </a:rPr>
              <a:t>Projet</a:t>
            </a:r>
            <a:r>
              <a:rPr lang="en-US" altLang="zh-CN" sz="2800" dirty="0">
                <a:latin typeface="Cambria" panose="02040503050406030204" pitchFamily="18" charset="0"/>
                <a:ea typeface="Cambria" panose="02040503050406030204" pitchFamily="18" charset="0"/>
              </a:rPr>
              <a:t> Keraal</a:t>
            </a:r>
            <a:endParaRPr lang="zh-CN" altLang="en-US" sz="2800" dirty="0">
              <a:latin typeface="Cambria" panose="02040503050406030204" pitchFamily="18" charset="0"/>
            </a:endParaRPr>
          </a:p>
        </p:txBody>
      </p:sp>
      <p:pic>
        <p:nvPicPr>
          <p:cNvPr id="14" name="图片 13">
            <a:extLst>
              <a:ext uri="{FF2B5EF4-FFF2-40B4-BE49-F238E27FC236}">
                <a16:creationId xmlns:a16="http://schemas.microsoft.com/office/drawing/2014/main" id="{F36A5DA1-DD8B-E63D-A0F0-D6D97B3BD399}"/>
              </a:ext>
            </a:extLst>
          </p:cNvPr>
          <p:cNvPicPr>
            <a:picLocks noChangeAspect="1"/>
          </p:cNvPicPr>
          <p:nvPr/>
        </p:nvPicPr>
        <p:blipFill>
          <a:blip r:embed="rId3"/>
          <a:stretch>
            <a:fillRect/>
          </a:stretch>
        </p:blipFill>
        <p:spPr>
          <a:xfrm>
            <a:off x="3085901" y="1704862"/>
            <a:ext cx="4494199" cy="3448276"/>
          </a:xfrm>
          <a:prstGeom prst="rect">
            <a:avLst/>
          </a:prstGeom>
        </p:spPr>
      </p:pic>
      <p:sp>
        <p:nvSpPr>
          <p:cNvPr id="17" name="文本框 16">
            <a:extLst>
              <a:ext uri="{FF2B5EF4-FFF2-40B4-BE49-F238E27FC236}">
                <a16:creationId xmlns:a16="http://schemas.microsoft.com/office/drawing/2014/main" id="{F8EE7E17-E3E0-5CB9-DB7B-43CDD3C2432D}"/>
              </a:ext>
            </a:extLst>
          </p:cNvPr>
          <p:cNvSpPr txBox="1"/>
          <p:nvPr/>
        </p:nvSpPr>
        <p:spPr>
          <a:xfrm>
            <a:off x="3012502" y="5356949"/>
            <a:ext cx="5519847" cy="369332"/>
          </a:xfrm>
          <a:prstGeom prst="rect">
            <a:avLst/>
          </a:prstGeom>
          <a:noFill/>
        </p:spPr>
        <p:txBody>
          <a:bodyPr wrap="square" rtlCol="0">
            <a:spAutoFit/>
          </a:bodyPr>
          <a:lstStyle/>
          <a:p>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montrer des exercices de rééducation aux patients</a:t>
            </a:r>
            <a:endParaRPr lang="zh-CN" altLang="en-US" dirty="0"/>
          </a:p>
        </p:txBody>
      </p:sp>
    </p:spTree>
    <p:extLst>
      <p:ext uri="{BB962C8B-B14F-4D97-AF65-F5344CB8AC3E}">
        <p14:creationId xmlns:p14="http://schemas.microsoft.com/office/powerpoint/2010/main" val="12217119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9778073" y="255806"/>
            <a:ext cx="1141659"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Prévu</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3" name="文本框 22">
            <a:extLst>
              <a:ext uri="{FF2B5EF4-FFF2-40B4-BE49-F238E27FC236}">
                <a16:creationId xmlns:a16="http://schemas.microsoft.com/office/drawing/2014/main" id="{7D75DDCE-D291-6645-5B07-08610B072EF3}"/>
              </a:ext>
            </a:extLst>
          </p:cNvPr>
          <p:cNvSpPr txBox="1"/>
          <p:nvPr/>
        </p:nvSpPr>
        <p:spPr>
          <a:xfrm>
            <a:off x="2443615" y="4490161"/>
            <a:ext cx="8231515" cy="12887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CA" altLang="zh-CN" sz="1800" kern="50" dirty="0">
                <a:solidFill>
                  <a:srgbClr val="000000"/>
                </a:solidFill>
                <a:effectLst/>
                <a:latin typeface="Cambria" panose="02040503050406030204" pitchFamily="18" charset="0"/>
                <a:ea typeface="等线" panose="02010600030101010101" pitchFamily="2" charset="-122"/>
              </a:rPr>
              <a:t>leurs résultats visuels sont dus au fait qu'ils utilisent la cinématique directe avec les données statiques du squelette B pour leur reconstruction. </a:t>
            </a:r>
            <a:r>
              <a:rPr lang="fr-CA" altLang="zh-CN" sz="1800" b="1" kern="50" dirty="0">
                <a:solidFill>
                  <a:srgbClr val="000000"/>
                </a:solidFill>
                <a:effectLst/>
                <a:latin typeface="Cambria" panose="02040503050406030204" pitchFamily="18" charset="0"/>
                <a:ea typeface="等线" panose="02010600030101010101" pitchFamily="2" charset="-122"/>
              </a:rPr>
              <a:t>Leur modèle a le même problème que nos.</a:t>
            </a:r>
            <a:endParaRPr lang="zh-CN" altLang="zh-CN" sz="1800" kern="50" dirty="0">
              <a:effectLst/>
              <a:latin typeface="Times New Roman" panose="02020603050405020304" pitchFamily="18" charset="0"/>
              <a:ea typeface="Andale Sans UI"/>
            </a:endParaRPr>
          </a:p>
        </p:txBody>
      </p:sp>
      <p:pic>
        <p:nvPicPr>
          <p:cNvPr id="3" name="图片 2">
            <a:extLst>
              <a:ext uri="{FF2B5EF4-FFF2-40B4-BE49-F238E27FC236}">
                <a16:creationId xmlns:a16="http://schemas.microsoft.com/office/drawing/2014/main" id="{ABC9C63A-77A1-E391-CCAC-49DD70B011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3526" y="993532"/>
            <a:ext cx="8811695" cy="2756878"/>
          </a:xfrm>
          <a:prstGeom prst="rect">
            <a:avLst/>
          </a:prstGeom>
          <a:noFill/>
          <a:ln>
            <a:noFill/>
          </a:ln>
        </p:spPr>
      </p:pic>
      <p:sp>
        <p:nvSpPr>
          <p:cNvPr id="21" name="乘号 20">
            <a:extLst>
              <a:ext uri="{FF2B5EF4-FFF2-40B4-BE49-F238E27FC236}">
                <a16:creationId xmlns:a16="http://schemas.microsoft.com/office/drawing/2014/main" id="{5548FCFC-98BE-8AC0-5714-D198F1238D4D}"/>
              </a:ext>
            </a:extLst>
          </p:cNvPr>
          <p:cNvSpPr/>
          <p:nvPr/>
        </p:nvSpPr>
        <p:spPr>
          <a:xfrm>
            <a:off x="6995886" y="2875971"/>
            <a:ext cx="1777999" cy="642752"/>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60B1CF5-17E2-D3F2-12F3-7746425E6106}"/>
              </a:ext>
            </a:extLst>
          </p:cNvPr>
          <p:cNvSpPr txBox="1"/>
          <p:nvPr/>
        </p:nvSpPr>
        <p:spPr>
          <a:xfrm>
            <a:off x="7612334" y="3622418"/>
            <a:ext cx="2339055" cy="461665"/>
          </a:xfrm>
          <a:prstGeom prst="rect">
            <a:avLst/>
          </a:prstGeom>
          <a:noFill/>
        </p:spPr>
        <p:txBody>
          <a:bodyPr wrap="square" rtlCol="0">
            <a:spAutoFit/>
          </a:bodyPr>
          <a:lstStyle/>
          <a:p>
            <a:r>
              <a:rPr lang="fr-CA" altLang="zh-CN" sz="2400" b="1" dirty="0">
                <a:latin typeface="Cambria" panose="02040503050406030204" pitchFamily="18" charset="0"/>
                <a:ea typeface="Cambria" panose="02040503050406030204" pitchFamily="18" charset="0"/>
              </a:rPr>
              <a:t>Considère peu !</a:t>
            </a:r>
            <a:endParaRPr lang="zh-CN" altLang="en-US" sz="2400" b="1" dirty="0">
              <a:latin typeface="Cambria" panose="02040503050406030204" pitchFamily="18" charset="0"/>
            </a:endParaRPr>
          </a:p>
        </p:txBody>
      </p:sp>
      <p:sp>
        <p:nvSpPr>
          <p:cNvPr id="25" name="乘号 24">
            <a:extLst>
              <a:ext uri="{FF2B5EF4-FFF2-40B4-BE49-F238E27FC236}">
                <a16:creationId xmlns:a16="http://schemas.microsoft.com/office/drawing/2014/main" id="{3CE6AC28-B45F-2B61-B450-E6A617FEFB67}"/>
              </a:ext>
            </a:extLst>
          </p:cNvPr>
          <p:cNvSpPr/>
          <p:nvPr/>
        </p:nvSpPr>
        <p:spPr>
          <a:xfrm>
            <a:off x="7003862" y="1036134"/>
            <a:ext cx="1777999" cy="642752"/>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a:extLst>
              <a:ext uri="{FF2B5EF4-FFF2-40B4-BE49-F238E27FC236}">
                <a16:creationId xmlns:a16="http://schemas.microsoft.com/office/drawing/2014/main" id="{1E49D03A-F40A-74BD-8751-D488A16C96BD}"/>
              </a:ext>
            </a:extLst>
          </p:cNvPr>
          <p:cNvSpPr/>
          <p:nvPr/>
        </p:nvSpPr>
        <p:spPr>
          <a:xfrm>
            <a:off x="1877933" y="1036134"/>
            <a:ext cx="3499609" cy="1469517"/>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35E6496-EA1D-D33C-F6C8-3E2B9715FF20}"/>
              </a:ext>
            </a:extLst>
          </p:cNvPr>
          <p:cNvSpPr txBox="1"/>
          <p:nvPr/>
        </p:nvSpPr>
        <p:spPr>
          <a:xfrm>
            <a:off x="3084665" y="574712"/>
            <a:ext cx="2960535" cy="461665"/>
          </a:xfrm>
          <a:prstGeom prst="rect">
            <a:avLst/>
          </a:prstGeom>
          <a:noFill/>
        </p:spPr>
        <p:txBody>
          <a:bodyPr wrap="square" rtlCol="0">
            <a:spAutoFit/>
          </a:bodyPr>
          <a:lstStyle/>
          <a:p>
            <a:r>
              <a:rPr lang="fr-CA" altLang="zh-CN" sz="2400" b="1" dirty="0">
                <a:latin typeface="Cambria" panose="02040503050406030204" pitchFamily="18" charset="0"/>
                <a:ea typeface="Cambria" panose="02040503050406030204" pitchFamily="18" charset="0"/>
              </a:rPr>
              <a:t>Mal fonctionner !</a:t>
            </a:r>
            <a:endParaRPr lang="zh-CN" altLang="en-US" sz="2400" b="1" dirty="0">
              <a:latin typeface="Cambria" panose="02040503050406030204" pitchFamily="18" charset="0"/>
            </a:endParaRPr>
          </a:p>
        </p:txBody>
      </p:sp>
    </p:spTree>
    <p:extLst>
      <p:ext uri="{BB962C8B-B14F-4D97-AF65-F5344CB8AC3E}">
        <p14:creationId xmlns:p14="http://schemas.microsoft.com/office/powerpoint/2010/main" val="872694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50"/>
                                        <p:tgtEl>
                                          <p:spTgt spid="27"/>
                                        </p:tgtEl>
                                      </p:cBhvr>
                                    </p:animEffect>
                                    <p:anim calcmode="lin" valueType="num">
                                      <p:cBhvr>
                                        <p:cTn id="11" dur="750" fill="hold"/>
                                        <p:tgtEl>
                                          <p:spTgt spid="27"/>
                                        </p:tgtEl>
                                        <p:attrNameLst>
                                          <p:attrName>ppt_x</p:attrName>
                                        </p:attrNameLst>
                                      </p:cBhvr>
                                      <p:tavLst>
                                        <p:tav tm="0">
                                          <p:val>
                                            <p:strVal val="#ppt_x"/>
                                          </p:val>
                                        </p:tav>
                                        <p:tav tm="100000">
                                          <p:val>
                                            <p:strVal val="#ppt_x"/>
                                          </p:val>
                                        </p:tav>
                                      </p:tavLst>
                                    </p:anim>
                                    <p:anim calcmode="lin" valueType="num">
                                      <p:cBhvr>
                                        <p:cTn id="12" dur="7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750"/>
                                        <p:tgtEl>
                                          <p:spTgt spid="24"/>
                                        </p:tgtEl>
                                      </p:cBhvr>
                                    </p:animEffect>
                                    <p:anim calcmode="lin" valueType="num">
                                      <p:cBhvr>
                                        <p:cTn id="23" dur="750" fill="hold"/>
                                        <p:tgtEl>
                                          <p:spTgt spid="24"/>
                                        </p:tgtEl>
                                        <p:attrNameLst>
                                          <p:attrName>ppt_x</p:attrName>
                                        </p:attrNameLst>
                                      </p:cBhvr>
                                      <p:tavLst>
                                        <p:tav tm="0">
                                          <p:val>
                                            <p:strVal val="#ppt_x"/>
                                          </p:val>
                                        </p:tav>
                                        <p:tav tm="100000">
                                          <p:val>
                                            <p:strVal val="#ppt_x"/>
                                          </p:val>
                                        </p:tav>
                                      </p:tavLst>
                                    </p:anim>
                                    <p:anim calcmode="lin" valueType="num">
                                      <p:cBhvr>
                                        <p:cTn id="24"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6"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336360" y="249187"/>
            <a:ext cx="2752292"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Travail au futur</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602938E7-16B7-0F9D-268C-975ECBBE2CD7}"/>
              </a:ext>
            </a:extLst>
          </p:cNvPr>
          <p:cNvSpPr txBox="1"/>
          <p:nvPr/>
        </p:nvSpPr>
        <p:spPr>
          <a:xfrm>
            <a:off x="2124908" y="1052653"/>
            <a:ext cx="3615092" cy="400110"/>
          </a:xfrm>
          <a:prstGeom prst="rect">
            <a:avLst/>
          </a:prstGeom>
          <a:noFill/>
        </p:spPr>
        <p:txBody>
          <a:bodyPr wrap="none" rtlCol="0">
            <a:spAutoFit/>
          </a:bodyPr>
          <a:lstStyle/>
          <a:p>
            <a:r>
              <a:rPr lang="fr-CA" altLang="zh-CN" sz="2000" b="1">
                <a:latin typeface="Cambria" panose="02040503050406030204" pitchFamily="18" charset="0"/>
                <a:ea typeface="Cambria" panose="02040503050406030204" pitchFamily="18" charset="0"/>
              </a:rPr>
              <a:t>Utilise les données appariées</a:t>
            </a:r>
            <a:endParaRPr lang="fr-CA" altLang="zh-CN" sz="2000" b="1">
              <a:latin typeface="Cambria" panose="02040503050406030204" pitchFamily="18" charset="0"/>
            </a:endParaRPr>
          </a:p>
        </p:txBody>
      </p:sp>
      <p:grpSp>
        <p:nvGrpSpPr>
          <p:cNvPr id="12" name="组合 11">
            <a:extLst>
              <a:ext uri="{FF2B5EF4-FFF2-40B4-BE49-F238E27FC236}">
                <a16:creationId xmlns:a16="http://schemas.microsoft.com/office/drawing/2014/main" id="{CD46E6F3-4D93-53B2-1038-6AD473FDC712}"/>
              </a:ext>
            </a:extLst>
          </p:cNvPr>
          <p:cNvGrpSpPr/>
          <p:nvPr/>
        </p:nvGrpSpPr>
        <p:grpSpPr>
          <a:xfrm>
            <a:off x="2124908" y="1870210"/>
            <a:ext cx="5449730" cy="995257"/>
            <a:chOff x="-9927" y="1488436"/>
            <a:chExt cx="5449730" cy="995257"/>
          </a:xfrm>
        </p:grpSpPr>
        <p:grpSp>
          <p:nvGrpSpPr>
            <p:cNvPr id="13" name="组合 12">
              <a:extLst>
                <a:ext uri="{FF2B5EF4-FFF2-40B4-BE49-F238E27FC236}">
                  <a16:creationId xmlns:a16="http://schemas.microsoft.com/office/drawing/2014/main" id="{564D58CD-C0F1-5814-7A03-CDBBA093AEBC}"/>
                </a:ext>
              </a:extLst>
            </p:cNvPr>
            <p:cNvGrpSpPr/>
            <p:nvPr/>
          </p:nvGrpSpPr>
          <p:grpSpPr>
            <a:xfrm>
              <a:off x="737034" y="1509648"/>
              <a:ext cx="1161849" cy="974045"/>
              <a:chOff x="2172467" y="969632"/>
              <a:chExt cx="1233520" cy="1245793"/>
            </a:xfrm>
          </p:grpSpPr>
          <p:sp>
            <p:nvSpPr>
              <p:cNvPr id="38" name="流程图: 手动操作 37">
                <a:extLst>
                  <a:ext uri="{FF2B5EF4-FFF2-40B4-BE49-F238E27FC236}">
                    <a16:creationId xmlns:a16="http://schemas.microsoft.com/office/drawing/2014/main" id="{BF2A2027-6B46-FA92-8C5B-11F678981EED}"/>
                  </a:ext>
                </a:extLst>
              </p:cNvPr>
              <p:cNvSpPr/>
              <p:nvPr/>
            </p:nvSpPr>
            <p:spPr>
              <a:xfrm rot="16200000">
                <a:off x="2166330" y="975769"/>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mbria" panose="02040503050406030204" pitchFamily="18" charset="0"/>
                </a:endParaRPr>
              </a:p>
            </p:txBody>
          </p:sp>
          <p:sp>
            <p:nvSpPr>
              <p:cNvPr id="39" name="文本框 38">
                <a:extLst>
                  <a:ext uri="{FF2B5EF4-FFF2-40B4-BE49-F238E27FC236}">
                    <a16:creationId xmlns:a16="http://schemas.microsoft.com/office/drawing/2014/main" id="{02D51C9D-BF36-17CE-9C9E-6ECAD9BC5F8B}"/>
                  </a:ext>
                </a:extLst>
              </p:cNvPr>
              <p:cNvSpPr txBox="1"/>
              <p:nvPr/>
            </p:nvSpPr>
            <p:spPr>
              <a:xfrm>
                <a:off x="2240283" y="1407864"/>
                <a:ext cx="1126990" cy="43300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Encodeur</a:t>
                </a:r>
                <a:endParaRPr lang="zh-CN" altLang="en-US" sz="1600" dirty="0">
                  <a:latin typeface="Cambria" panose="02040503050406030204" pitchFamily="18" charset="0"/>
                </a:endParaRPr>
              </a:p>
            </p:txBody>
          </p:sp>
        </p:grpSp>
        <p:grpSp>
          <p:nvGrpSpPr>
            <p:cNvPr id="14" name="组合 13">
              <a:extLst>
                <a:ext uri="{FF2B5EF4-FFF2-40B4-BE49-F238E27FC236}">
                  <a16:creationId xmlns:a16="http://schemas.microsoft.com/office/drawing/2014/main" id="{F5BD5ACA-A651-7FE0-7269-0E5C53841B56}"/>
                </a:ext>
              </a:extLst>
            </p:cNvPr>
            <p:cNvGrpSpPr/>
            <p:nvPr/>
          </p:nvGrpSpPr>
          <p:grpSpPr>
            <a:xfrm>
              <a:off x="3090600" y="1488436"/>
              <a:ext cx="1161849" cy="974045"/>
              <a:chOff x="4620073" y="2607634"/>
              <a:chExt cx="1233520" cy="1245793"/>
            </a:xfrm>
          </p:grpSpPr>
          <p:sp>
            <p:nvSpPr>
              <p:cNvPr id="36" name="流程图: 手动操作 35">
                <a:extLst>
                  <a:ext uri="{FF2B5EF4-FFF2-40B4-BE49-F238E27FC236}">
                    <a16:creationId xmlns:a16="http://schemas.microsoft.com/office/drawing/2014/main" id="{4D33A8BD-2F45-8200-19DB-19F836E45445}"/>
                  </a:ext>
                </a:extLst>
              </p:cNvPr>
              <p:cNvSpPr/>
              <p:nvPr/>
            </p:nvSpPr>
            <p:spPr>
              <a:xfrm rot="5400000">
                <a:off x="4613936" y="2613771"/>
                <a:ext cx="1245793" cy="1233520"/>
              </a:xfrm>
              <a:prstGeom prst="flowChartManualOperation">
                <a:avLst/>
              </a:prstGeom>
              <a:solidFill>
                <a:schemeClr val="accent5">
                  <a:lumMod val="40000"/>
                  <a:lumOff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37" name="文本框 36">
                <a:extLst>
                  <a:ext uri="{FF2B5EF4-FFF2-40B4-BE49-F238E27FC236}">
                    <a16:creationId xmlns:a16="http://schemas.microsoft.com/office/drawing/2014/main" id="{FEC3A7D1-80E3-1155-A196-2739B40C0E53}"/>
                  </a:ext>
                </a:extLst>
              </p:cNvPr>
              <p:cNvSpPr txBox="1"/>
              <p:nvPr/>
            </p:nvSpPr>
            <p:spPr>
              <a:xfrm>
                <a:off x="4706077" y="3061253"/>
                <a:ext cx="1133798" cy="433007"/>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Décodeur</a:t>
                </a:r>
                <a:endParaRPr lang="zh-CN" altLang="en-US" sz="1600" dirty="0">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5735EEE-1671-3BAA-F0A8-05BAD2B5112C}"/>
                    </a:ext>
                  </a:extLst>
                </p:cNvPr>
                <p:cNvSpPr txBox="1"/>
                <p:nvPr/>
              </p:nvSpPr>
              <p:spPr>
                <a:xfrm>
                  <a:off x="21097" y="1666628"/>
                  <a:ext cx="4825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5" name="文本框 14">
                  <a:extLst>
                    <a:ext uri="{FF2B5EF4-FFF2-40B4-BE49-F238E27FC236}">
                      <a16:creationId xmlns:a16="http://schemas.microsoft.com/office/drawing/2014/main" id="{85735EEE-1671-3BAA-F0A8-05BAD2B5112C}"/>
                    </a:ext>
                  </a:extLst>
                </p:cNvPr>
                <p:cNvSpPr txBox="1">
                  <a:spLocks noRot="1" noChangeAspect="1" noMove="1" noResize="1" noEditPoints="1" noAdjustHandles="1" noChangeArrowheads="1" noChangeShapeType="1" noTextEdit="1"/>
                </p:cNvSpPr>
                <p:nvPr/>
              </p:nvSpPr>
              <p:spPr>
                <a:xfrm>
                  <a:off x="21097" y="1666628"/>
                  <a:ext cx="48256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940BCF8-BC97-F66F-E6FB-2CB356C88BB2}"/>
                    </a:ext>
                  </a:extLst>
                </p:cNvPr>
                <p:cNvSpPr txBox="1"/>
                <p:nvPr/>
              </p:nvSpPr>
              <p:spPr>
                <a:xfrm>
                  <a:off x="-9927" y="2004238"/>
                  <a:ext cx="4769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fr-CA" altLang="zh-CN" b="0" i="1" smtClean="0">
                                <a:latin typeface="Cambria Math" panose="02040503050406030204" pitchFamily="18" charset="0"/>
                              </a:rPr>
                              <m:t>𝐴</m:t>
                            </m:r>
                          </m:sub>
                        </m:sSub>
                      </m:oMath>
                    </m:oMathPara>
                  </a14:m>
                  <a:endParaRPr lang="zh-CN" altLang="en-US" dirty="0">
                    <a:latin typeface="Cambria" panose="02040503050406030204" pitchFamily="18" charset="0"/>
                  </a:endParaRPr>
                </a:p>
              </p:txBody>
            </p:sp>
          </mc:Choice>
          <mc:Fallback xmlns="">
            <p:sp>
              <p:nvSpPr>
                <p:cNvPr id="16" name="文本框 15">
                  <a:extLst>
                    <a:ext uri="{FF2B5EF4-FFF2-40B4-BE49-F238E27FC236}">
                      <a16:creationId xmlns:a16="http://schemas.microsoft.com/office/drawing/2014/main" id="{F940BCF8-BC97-F66F-E6FB-2CB356C88BB2}"/>
                    </a:ext>
                  </a:extLst>
                </p:cNvPr>
                <p:cNvSpPr txBox="1">
                  <a:spLocks noRot="1" noChangeAspect="1" noMove="1" noResize="1" noEditPoints="1" noAdjustHandles="1" noChangeArrowheads="1" noChangeShapeType="1" noTextEdit="1"/>
                </p:cNvSpPr>
                <p:nvPr/>
              </p:nvSpPr>
              <p:spPr>
                <a:xfrm>
                  <a:off x="-9927" y="2004238"/>
                  <a:ext cx="476990" cy="369332"/>
                </a:xfrm>
                <a:prstGeom prst="rect">
                  <a:avLst/>
                </a:prstGeom>
                <a:blipFill>
                  <a:blip r:embed="rId4"/>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25545425-A462-56FA-5D3F-574F833574C0}"/>
                </a:ext>
              </a:extLst>
            </p:cNvPr>
            <p:cNvCxnSpPr>
              <a:cxnSpLocks/>
            </p:cNvCxnSpPr>
            <p:nvPr/>
          </p:nvCxnSpPr>
          <p:spPr>
            <a:xfrm>
              <a:off x="1962351" y="218140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7C15B02-432A-DC7E-CBF0-8D7A07B8F8F4}"/>
                </a:ext>
              </a:extLst>
            </p:cNvPr>
            <p:cNvCxnSpPr>
              <a:cxnSpLocks/>
            </p:cNvCxnSpPr>
            <p:nvPr/>
          </p:nvCxnSpPr>
          <p:spPr>
            <a:xfrm>
              <a:off x="413334" y="1820609"/>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5469002-DE50-F319-5081-C66ED779465C}"/>
                </a:ext>
              </a:extLst>
            </p:cNvPr>
            <p:cNvCxnSpPr>
              <a:cxnSpLocks/>
            </p:cNvCxnSpPr>
            <p:nvPr/>
          </p:nvCxnSpPr>
          <p:spPr>
            <a:xfrm>
              <a:off x="409927" y="2185826"/>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D6E56820-B921-CAC0-F6BA-28DF483A25A0}"/>
                </a:ext>
              </a:extLst>
            </p:cNvPr>
            <p:cNvSpPr/>
            <p:nvPr/>
          </p:nvSpPr>
          <p:spPr>
            <a:xfrm>
              <a:off x="2358796" y="2019540"/>
              <a:ext cx="306358" cy="283063"/>
            </a:xfrm>
            <a:prstGeom prst="rect">
              <a:avLst/>
            </a:prstGeom>
            <a:solidFill>
              <a:srgbClr val="CCCCFF"/>
            </a:solidFill>
            <a:ln w="190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sz="1400" dirty="0">
                  <a:solidFill>
                    <a:schemeClr val="tx1"/>
                  </a:solidFill>
                  <a:latin typeface="Cambria" panose="02040503050406030204" pitchFamily="18" charset="0"/>
                  <a:ea typeface="Cambria" panose="02040503050406030204" pitchFamily="18" charset="0"/>
                </a:rPr>
                <a:t>Z</a:t>
              </a:r>
              <a:endParaRPr lang="zh-CN" altLang="en-US" sz="1400" dirty="0">
                <a:solidFill>
                  <a:schemeClr val="tx1"/>
                </a:solidFill>
                <a:latin typeface="Cambria" panose="02040503050406030204" pitchFamily="18" charset="0"/>
              </a:endParaRPr>
            </a:p>
          </p:txBody>
        </p:sp>
        <p:cxnSp>
          <p:nvCxnSpPr>
            <p:cNvPr id="28" name="直接箭头连接符 27">
              <a:extLst>
                <a:ext uri="{FF2B5EF4-FFF2-40B4-BE49-F238E27FC236}">
                  <a16:creationId xmlns:a16="http://schemas.microsoft.com/office/drawing/2014/main" id="{7D03B5A4-FF57-9E3D-4CEB-C7388DD9228D}"/>
                </a:ext>
              </a:extLst>
            </p:cNvPr>
            <p:cNvCxnSpPr>
              <a:cxnSpLocks/>
            </p:cNvCxnSpPr>
            <p:nvPr/>
          </p:nvCxnSpPr>
          <p:spPr>
            <a:xfrm>
              <a:off x="2716027" y="2182938"/>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0F6B591-3511-A0D3-7D96-ADDDA28B51D6}"/>
                    </a:ext>
                  </a:extLst>
                </p:cNvPr>
                <p:cNvSpPr txBox="1"/>
                <p:nvPr/>
              </p:nvSpPr>
              <p:spPr>
                <a:xfrm>
                  <a:off x="2295676" y="1633786"/>
                  <a:ext cx="49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29" name="文本框 28">
                  <a:extLst>
                    <a:ext uri="{FF2B5EF4-FFF2-40B4-BE49-F238E27FC236}">
                      <a16:creationId xmlns:a16="http://schemas.microsoft.com/office/drawing/2014/main" id="{D0F6B591-3511-A0D3-7D96-ADDDA28B51D6}"/>
                    </a:ext>
                  </a:extLst>
                </p:cNvPr>
                <p:cNvSpPr txBox="1">
                  <a:spLocks noRot="1" noChangeAspect="1" noMove="1" noResize="1" noEditPoints="1" noAdjustHandles="1" noChangeArrowheads="1" noChangeShapeType="1" noTextEdit="1"/>
                </p:cNvSpPr>
                <p:nvPr/>
              </p:nvSpPr>
              <p:spPr>
                <a:xfrm>
                  <a:off x="2295676" y="1633786"/>
                  <a:ext cx="498470" cy="369332"/>
                </a:xfrm>
                <a:prstGeom prst="rect">
                  <a:avLst/>
                </a:prstGeom>
                <a:blipFill>
                  <a:blip r:embed="rId5"/>
                  <a:stretch>
                    <a:fillRect b="-1667"/>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9BE6BAAC-722E-A09E-5A6E-AADB036ED0F6}"/>
                </a:ext>
              </a:extLst>
            </p:cNvPr>
            <p:cNvCxnSpPr>
              <a:cxnSpLocks/>
            </p:cNvCxnSpPr>
            <p:nvPr/>
          </p:nvCxnSpPr>
          <p:spPr>
            <a:xfrm>
              <a:off x="2701054" y="1817635"/>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78A12C8-C18D-EC55-AD9F-7E30EC707304}"/>
                </a:ext>
              </a:extLst>
            </p:cNvPr>
            <p:cNvCxnSpPr>
              <a:cxnSpLocks/>
            </p:cNvCxnSpPr>
            <p:nvPr/>
          </p:nvCxnSpPr>
          <p:spPr>
            <a:xfrm>
              <a:off x="4322716" y="2175602"/>
              <a:ext cx="323699" cy="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EBC2DD5-1E0A-AEFB-BF98-A068B71FB1D2}"/>
                    </a:ext>
                  </a:extLst>
                </p:cNvPr>
                <p:cNvSpPr txBox="1"/>
                <p:nvPr/>
              </p:nvSpPr>
              <p:spPr>
                <a:xfrm>
                  <a:off x="4567146" y="2019540"/>
                  <a:ext cx="492891"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𝑃</m:t>
                                </m:r>
                              </m:e>
                            </m:acc>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32" name="文本框 31">
                  <a:extLst>
                    <a:ext uri="{FF2B5EF4-FFF2-40B4-BE49-F238E27FC236}">
                      <a16:creationId xmlns:a16="http://schemas.microsoft.com/office/drawing/2014/main" id="{2EBC2DD5-1E0A-AEFB-BF98-A068B71FB1D2}"/>
                    </a:ext>
                  </a:extLst>
                </p:cNvPr>
                <p:cNvSpPr txBox="1">
                  <a:spLocks noRot="1" noChangeAspect="1" noMove="1" noResize="1" noEditPoints="1" noAdjustHandles="1" noChangeArrowheads="1" noChangeShapeType="1" noTextEdit="1"/>
                </p:cNvSpPr>
                <p:nvPr/>
              </p:nvSpPr>
              <p:spPr>
                <a:xfrm>
                  <a:off x="4567146" y="2019540"/>
                  <a:ext cx="492891" cy="374270"/>
                </a:xfrm>
                <a:prstGeom prst="rect">
                  <a:avLst/>
                </a:prstGeom>
                <a:blipFill>
                  <a:blip r:embed="rId6"/>
                  <a:stretch>
                    <a:fillRect t="-3279" r="-11111" b="-1639"/>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5D50697A-CA88-AD1A-7BA1-16E273B32BF6}"/>
                </a:ext>
              </a:extLst>
            </p:cNvPr>
            <p:cNvSpPr/>
            <p:nvPr/>
          </p:nvSpPr>
          <p:spPr>
            <a:xfrm rot="5400000">
              <a:off x="4833446" y="1870540"/>
              <a:ext cx="328261" cy="678704"/>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316F5E5-366C-5CB4-D588-573799D0AA9F}"/>
                    </a:ext>
                  </a:extLst>
                </p:cNvPr>
                <p:cNvSpPr txBox="1"/>
                <p:nvPr/>
              </p:nvSpPr>
              <p:spPr>
                <a:xfrm>
                  <a:off x="4946912" y="2030269"/>
                  <a:ext cx="4928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A" altLang="zh-CN" i="1" smtClean="0">
                                <a:latin typeface="Cambria Math" panose="02040503050406030204" pitchFamily="18" charset="0"/>
                              </a:rPr>
                            </m:ctrlPr>
                          </m:sSubPr>
                          <m:e>
                            <m:r>
                              <a:rPr lang="fr-CA" altLang="zh-CN" b="0" i="1" smtClean="0">
                                <a:latin typeface="Cambria Math" panose="02040503050406030204" pitchFamily="18" charset="0"/>
                              </a:rPr>
                              <m:t>𝑃</m:t>
                            </m:r>
                          </m:e>
                          <m:sub>
                            <m:r>
                              <a:rPr lang="fr-CA" altLang="zh-CN" b="0" i="1" smtClean="0">
                                <a:latin typeface="Cambria Math" panose="02040503050406030204" pitchFamily="18" charset="0"/>
                              </a:rPr>
                              <m:t>𝐵</m:t>
                            </m:r>
                          </m:sub>
                        </m:sSub>
                      </m:oMath>
                    </m:oMathPara>
                  </a14:m>
                  <a:endParaRPr lang="zh-CN" altLang="en-US" dirty="0">
                    <a:latin typeface="Cambria" panose="02040503050406030204" pitchFamily="18" charset="0"/>
                  </a:endParaRPr>
                </a:p>
              </p:txBody>
            </p:sp>
          </mc:Choice>
          <mc:Fallback xmlns="">
            <p:sp>
              <p:nvSpPr>
                <p:cNvPr id="34" name="文本框 33">
                  <a:extLst>
                    <a:ext uri="{FF2B5EF4-FFF2-40B4-BE49-F238E27FC236}">
                      <a16:creationId xmlns:a16="http://schemas.microsoft.com/office/drawing/2014/main" id="{7316F5E5-366C-5CB4-D588-573799D0AA9F}"/>
                    </a:ext>
                  </a:extLst>
                </p:cNvPr>
                <p:cNvSpPr txBox="1">
                  <a:spLocks noRot="1" noChangeAspect="1" noMove="1" noResize="1" noEditPoints="1" noAdjustHandles="1" noChangeArrowheads="1" noChangeShapeType="1" noTextEdit="1"/>
                </p:cNvSpPr>
                <p:nvPr/>
              </p:nvSpPr>
              <p:spPr>
                <a:xfrm>
                  <a:off x="4946912" y="2030269"/>
                  <a:ext cx="492891" cy="369332"/>
                </a:xfrm>
                <a:prstGeom prst="rect">
                  <a:avLst/>
                </a:prstGeom>
                <a:blipFill>
                  <a:blip r:embed="rId7"/>
                  <a:stretch>
                    <a:fillRect b="-166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176E3288-878C-E7AF-2BAF-07D5A197B963}"/>
                </a:ext>
              </a:extLst>
            </p:cNvPr>
            <p:cNvSpPr txBox="1"/>
            <p:nvPr/>
          </p:nvSpPr>
          <p:spPr>
            <a:xfrm>
              <a:off x="4691754" y="1672786"/>
              <a:ext cx="580608" cy="338554"/>
            </a:xfrm>
            <a:prstGeom prst="rect">
              <a:avLst/>
            </a:prstGeom>
            <a:noFill/>
          </p:spPr>
          <p:txBody>
            <a:bodyPr wrap="none" rtlCol="0">
              <a:spAutoFit/>
            </a:bodyPr>
            <a:lstStyle/>
            <a:p>
              <a:r>
                <a:rPr lang="fr-CA" altLang="zh-CN" sz="1600" dirty="0">
                  <a:latin typeface="Cambria" panose="02040503050406030204" pitchFamily="18" charset="0"/>
                  <a:ea typeface="Cambria" panose="02040503050406030204" pitchFamily="18" charset="0"/>
                </a:rPr>
                <a:t>coût</a:t>
              </a:r>
              <a:endParaRPr lang="zh-CN" altLang="en-US" sz="1600" dirty="0">
                <a:latin typeface="Cambria" panose="02040503050406030204" pitchFamily="18" charset="0"/>
              </a:endParaRPr>
            </a:p>
          </p:txBody>
        </p:sp>
      </p:grpSp>
      <p:graphicFrame>
        <p:nvGraphicFramePr>
          <p:cNvPr id="40" name="表格 39">
            <a:extLst>
              <a:ext uri="{FF2B5EF4-FFF2-40B4-BE49-F238E27FC236}">
                <a16:creationId xmlns:a16="http://schemas.microsoft.com/office/drawing/2014/main" id="{39DD7526-BCAD-AE62-2EC4-9B4082086272}"/>
              </a:ext>
            </a:extLst>
          </p:cNvPr>
          <p:cNvGraphicFramePr>
            <a:graphicFrameLocks noGrp="1"/>
          </p:cNvGraphicFramePr>
          <p:nvPr>
            <p:extLst>
              <p:ext uri="{D42A27DB-BD31-4B8C-83A1-F6EECF244321}">
                <p14:modId xmlns:p14="http://schemas.microsoft.com/office/powerpoint/2010/main" val="3008627646"/>
              </p:ext>
            </p:extLst>
          </p:nvPr>
        </p:nvGraphicFramePr>
        <p:xfrm>
          <a:off x="2190993" y="3703133"/>
          <a:ext cx="7328894" cy="1195580"/>
        </p:xfrm>
        <a:graphic>
          <a:graphicData uri="http://schemas.openxmlformats.org/drawingml/2006/table">
            <a:tbl>
              <a:tblPr firstRow="1" firstCol="1" bandRow="1">
                <a:tableStyleId>{5C22544A-7EE6-4342-B048-85BDC9FD1C3A}</a:tableStyleId>
              </a:tblPr>
              <a:tblGrid>
                <a:gridCol w="4825856">
                  <a:extLst>
                    <a:ext uri="{9D8B030D-6E8A-4147-A177-3AD203B41FA5}">
                      <a16:colId xmlns:a16="http://schemas.microsoft.com/office/drawing/2014/main" val="3588145152"/>
                    </a:ext>
                  </a:extLst>
                </a:gridCol>
                <a:gridCol w="2503038">
                  <a:extLst>
                    <a:ext uri="{9D8B030D-6E8A-4147-A177-3AD203B41FA5}">
                      <a16:colId xmlns:a16="http://schemas.microsoft.com/office/drawing/2014/main" val="668459820"/>
                    </a:ext>
                  </a:extLst>
                </a:gridCol>
              </a:tblGrid>
              <a:tr h="195580">
                <a:tc>
                  <a:txBody>
                    <a:bodyPr/>
                    <a:lstStyle/>
                    <a:p>
                      <a:pPr algn="just">
                        <a:lnSpc>
                          <a:spcPct val="120000"/>
                        </a:lnSpc>
                        <a:spcAft>
                          <a:spcPts val="250"/>
                        </a:spcAft>
                      </a:pPr>
                      <a:r>
                        <a:rPr lang="fr-CA" sz="1800" kern="0">
                          <a:effectLst/>
                          <a:latin typeface="Cambria" panose="02040503050406030204" pitchFamily="18" charset="0"/>
                          <a:ea typeface="Cambria" panose="02040503050406030204" pitchFamily="18" charset="0"/>
                        </a:rPr>
                        <a:t>Réseau Petit</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spcAft>
                          <a:spcPts val="250"/>
                        </a:spcAft>
                      </a:pPr>
                      <a:r>
                        <a:rPr lang="fr-CA" sz="1800" kern="0">
                          <a:effectLst/>
                          <a:latin typeface="Cambria" panose="02040503050406030204" pitchFamily="18" charset="0"/>
                          <a:ea typeface="Cambria" panose="02040503050406030204" pitchFamily="18" charset="0"/>
                        </a:rPr>
                        <a:t>Erreur</a:t>
                      </a:r>
                      <a:endParaRPr lang="zh-CN" sz="18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758650248"/>
                  </a:ext>
                </a:extLst>
              </a:tr>
              <a:tr h="195580">
                <a:tc>
                  <a:txBody>
                    <a:bodyPr/>
                    <a:lstStyle/>
                    <a:p>
                      <a:pPr algn="just">
                        <a:lnSpc>
                          <a:spcPct val="120000"/>
                        </a:lnSpc>
                        <a:spcAft>
                          <a:spcPts val="250"/>
                        </a:spcAft>
                      </a:pPr>
                      <a:r>
                        <a:rPr lang="fr-CA" sz="1800" kern="50">
                          <a:effectLst/>
                          <a:latin typeface="Cambria" panose="02040503050406030204" pitchFamily="18" charset="0"/>
                          <a:ea typeface="Cambria" panose="02040503050406030204" pitchFamily="18" charset="0"/>
                        </a:rPr>
                        <a:t>① </a:t>
                      </a:r>
                      <a:r>
                        <a:rPr lang="fr-CA" sz="1800" kern="0">
                          <a:effectLst/>
                          <a:latin typeface="Cambria" panose="02040503050406030204" pitchFamily="18" charset="0"/>
                          <a:ea typeface="Cambria" panose="02040503050406030204" pitchFamily="18" charset="0"/>
                        </a:rPr>
                        <a:t>Squelette vu, mouvement non vu</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spcAft>
                          <a:spcPts val="250"/>
                        </a:spcAft>
                      </a:pPr>
                      <a:r>
                        <a:rPr lang="fr-CA" sz="1800" kern="0" dirty="0">
                          <a:effectLst/>
                          <a:latin typeface="Cambria" panose="02040503050406030204" pitchFamily="18" charset="0"/>
                          <a:ea typeface="Cambria" panose="02040503050406030204" pitchFamily="18" charset="0"/>
                        </a:rPr>
                        <a:t>0.0293</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3117191883"/>
                  </a:ext>
                </a:extLst>
              </a:tr>
              <a:tr h="195580">
                <a:tc>
                  <a:txBody>
                    <a:bodyPr/>
                    <a:lstStyle/>
                    <a:p>
                      <a:pPr algn="just">
                        <a:lnSpc>
                          <a:spcPct val="120000"/>
                        </a:lnSpc>
                        <a:spcAft>
                          <a:spcPts val="250"/>
                        </a:spcAft>
                      </a:pPr>
                      <a:r>
                        <a:rPr lang="fr-CA" sz="1800" kern="50">
                          <a:effectLst/>
                          <a:latin typeface="Cambria" panose="02040503050406030204" pitchFamily="18" charset="0"/>
                          <a:ea typeface="Cambria" panose="02040503050406030204" pitchFamily="18" charset="0"/>
                        </a:rPr>
                        <a:t>② </a:t>
                      </a:r>
                      <a:r>
                        <a:rPr lang="fr-CA" sz="1800" kern="0">
                          <a:effectLst/>
                          <a:latin typeface="Cambria" panose="02040503050406030204" pitchFamily="18" charset="0"/>
                          <a:ea typeface="Cambria" panose="02040503050406030204" pitchFamily="18" charset="0"/>
                        </a:rPr>
                        <a:t>Squelette non vu, mouvement non vu</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spcAft>
                          <a:spcPts val="250"/>
                        </a:spcAft>
                      </a:pPr>
                      <a:r>
                        <a:rPr lang="fr-CA" sz="1800" kern="0">
                          <a:effectLst/>
                          <a:latin typeface="Cambria" panose="02040503050406030204" pitchFamily="18" charset="0"/>
                          <a:ea typeface="Cambria" panose="02040503050406030204" pitchFamily="18" charset="0"/>
                        </a:rPr>
                        <a:t>0.0398</a:t>
                      </a:r>
                      <a:endParaRPr lang="zh-CN" sz="18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3444275339"/>
                  </a:ext>
                </a:extLst>
              </a:tr>
              <a:tr h="195580">
                <a:tc>
                  <a:txBody>
                    <a:bodyPr/>
                    <a:lstStyle/>
                    <a:p>
                      <a:pPr algn="just">
                        <a:lnSpc>
                          <a:spcPct val="120000"/>
                        </a:lnSpc>
                        <a:spcAft>
                          <a:spcPts val="250"/>
                        </a:spcAft>
                      </a:pPr>
                      <a:r>
                        <a:rPr lang="fr-CA" sz="1800" kern="50" dirty="0">
                          <a:effectLst/>
                          <a:latin typeface="Cambria" panose="02040503050406030204" pitchFamily="18" charset="0"/>
                          <a:ea typeface="Cambria" panose="02040503050406030204" pitchFamily="18" charset="0"/>
                        </a:rPr>
                        <a:t>③ </a:t>
                      </a:r>
                      <a:r>
                        <a:rPr lang="fr-CA" sz="1800" kern="0" dirty="0">
                          <a:effectLst/>
                          <a:latin typeface="Cambria" panose="02040503050406030204" pitchFamily="18" charset="0"/>
                          <a:ea typeface="Cambria" panose="02040503050406030204" pitchFamily="18" charset="0"/>
                        </a:rPr>
                        <a:t>Squelette non vu, mouvement vu</a:t>
                      </a:r>
                      <a:endParaRPr lang="zh-CN" sz="1800" kern="50" dirty="0">
                        <a:effectLst/>
                        <a:latin typeface="Cambria" panose="02040503050406030204" pitchFamily="18" charset="0"/>
                        <a:ea typeface="Andale Sans UI"/>
                      </a:endParaRPr>
                    </a:p>
                  </a:txBody>
                  <a:tcPr marL="68580" marR="68580" marT="0" marB="0" anchor="ctr"/>
                </a:tc>
                <a:tc>
                  <a:txBody>
                    <a:bodyPr/>
                    <a:lstStyle/>
                    <a:p>
                      <a:pPr algn="just">
                        <a:lnSpc>
                          <a:spcPct val="120000"/>
                        </a:lnSpc>
                        <a:spcAft>
                          <a:spcPts val="250"/>
                        </a:spcAft>
                      </a:pPr>
                      <a:r>
                        <a:rPr lang="fr-CA" sz="1800" kern="0" dirty="0">
                          <a:effectLst/>
                          <a:latin typeface="Cambria" panose="02040503050406030204" pitchFamily="18" charset="0"/>
                          <a:ea typeface="Cambria" panose="02040503050406030204" pitchFamily="18" charset="0"/>
                        </a:rPr>
                        <a:t>0.0421</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880878047"/>
                  </a:ext>
                </a:extLst>
              </a:tr>
            </a:tbl>
          </a:graphicData>
        </a:graphic>
      </p:graphicFrame>
      <p:sp>
        <p:nvSpPr>
          <p:cNvPr id="41" name="Rectangle 1">
            <a:extLst>
              <a:ext uri="{FF2B5EF4-FFF2-40B4-BE49-F238E27FC236}">
                <a16:creationId xmlns:a16="http://schemas.microsoft.com/office/drawing/2014/main" id="{0735C57B-65E5-106D-9757-F9A98E6F332E}"/>
              </a:ext>
            </a:extLst>
          </p:cNvPr>
          <p:cNvSpPr>
            <a:spLocks noChangeArrowheads="1"/>
          </p:cNvSpPr>
          <p:nvPr/>
        </p:nvSpPr>
        <p:spPr bwMode="auto">
          <a:xfrm>
            <a:off x="3008158" y="3312441"/>
            <a:ext cx="46481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zh-CN" b="0" i="0" u="none" strike="noStrike" cap="none" normalizeH="0" baseline="0" dirty="0" err="1" bmk="_Toc11180345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Tab.</a:t>
            </a:r>
            <a:r>
              <a:rPr kumimoji="0" lang="fr-CA" altLang="zh-CN" b="0" i="0" u="none" strike="noStrike" cap="none" normalizeH="0" baseline="0" dirty="0" bmk="_Toc11180345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3:  </a:t>
            </a:r>
            <a:r>
              <a:rPr kumimoji="0" lang="fr-CA" altLang="zh-CN" b="0" i="0" u="none" strike="noStrike" cap="none" normalizeH="0" baseline="0" dirty="0" bmk="_Toc11180345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L’évaluation de petit réseau cycle</a:t>
            </a:r>
            <a:endParaRPr kumimoji="0" lang="fr-CA" altLang="zh-CN"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altLang="zh-CN"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graphicFrame>
        <p:nvGraphicFramePr>
          <p:cNvPr id="44" name="表格 43">
            <a:extLst>
              <a:ext uri="{FF2B5EF4-FFF2-40B4-BE49-F238E27FC236}">
                <a16:creationId xmlns:a16="http://schemas.microsoft.com/office/drawing/2014/main" id="{F5D31084-1F08-6040-D2A4-DDFEF15D96D5}"/>
              </a:ext>
            </a:extLst>
          </p:cNvPr>
          <p:cNvGraphicFramePr>
            <a:graphicFrameLocks noGrp="1"/>
          </p:cNvGraphicFramePr>
          <p:nvPr>
            <p:extLst>
              <p:ext uri="{D42A27DB-BD31-4B8C-83A1-F6EECF244321}">
                <p14:modId xmlns:p14="http://schemas.microsoft.com/office/powerpoint/2010/main" val="558984730"/>
              </p:ext>
            </p:extLst>
          </p:nvPr>
        </p:nvGraphicFramePr>
        <p:xfrm>
          <a:off x="2211445" y="5596839"/>
          <a:ext cx="7308442" cy="896685"/>
        </p:xfrm>
        <a:graphic>
          <a:graphicData uri="http://schemas.openxmlformats.org/drawingml/2006/table">
            <a:tbl>
              <a:tblPr firstRow="1" firstCol="1" bandRow="1">
                <a:tableStyleId>{5C22544A-7EE6-4342-B048-85BDC9FD1C3A}</a:tableStyleId>
              </a:tblPr>
              <a:tblGrid>
                <a:gridCol w="4274178">
                  <a:extLst>
                    <a:ext uri="{9D8B030D-6E8A-4147-A177-3AD203B41FA5}">
                      <a16:colId xmlns:a16="http://schemas.microsoft.com/office/drawing/2014/main" val="1323794395"/>
                    </a:ext>
                  </a:extLst>
                </a:gridCol>
                <a:gridCol w="3034264">
                  <a:extLst>
                    <a:ext uri="{9D8B030D-6E8A-4147-A177-3AD203B41FA5}">
                      <a16:colId xmlns:a16="http://schemas.microsoft.com/office/drawing/2014/main" val="404005399"/>
                    </a:ext>
                  </a:extLst>
                </a:gridCol>
              </a:tblGrid>
              <a:tr h="0">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Réseau type</a:t>
                      </a:r>
                      <a:endParaRPr lang="zh-CN" sz="1800" kern="50" dirty="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a:effectLst/>
                          <a:latin typeface="Cambria" panose="02040503050406030204" pitchFamily="18" charset="0"/>
                          <a:ea typeface="Cambria" panose="02040503050406030204" pitchFamily="18" charset="0"/>
                        </a:rPr>
                        <a:t>Erreur</a:t>
                      </a:r>
                      <a:endParaRPr lang="zh-CN" sz="1800" kern="5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147174898"/>
                  </a:ext>
                </a:extLst>
              </a:tr>
              <a:tr h="195580">
                <a:tc>
                  <a:txBody>
                    <a:bodyPr/>
                    <a:lstStyle/>
                    <a:p>
                      <a:pPr algn="just">
                        <a:lnSpc>
                          <a:spcPct val="120000"/>
                        </a:lnSpc>
                      </a:pPr>
                      <a:r>
                        <a:rPr lang="fr-CA" sz="1800" kern="0">
                          <a:effectLst/>
                          <a:latin typeface="Cambria" panose="02040503050406030204" pitchFamily="18" charset="0"/>
                          <a:ea typeface="Cambria" panose="02040503050406030204" pitchFamily="18" charset="0"/>
                        </a:rPr>
                        <a:t>Réseau cycle</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0.1564</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2944669884"/>
                  </a:ext>
                </a:extLst>
              </a:tr>
              <a:tr h="195580">
                <a:tc>
                  <a:txBody>
                    <a:bodyPr/>
                    <a:lstStyle/>
                    <a:p>
                      <a:pPr algn="just">
                        <a:lnSpc>
                          <a:spcPct val="120000"/>
                        </a:lnSpc>
                      </a:pPr>
                      <a:r>
                        <a:rPr lang="fr-CA" sz="1800" kern="0">
                          <a:effectLst/>
                          <a:latin typeface="Cambria" panose="02040503050406030204" pitchFamily="18" charset="0"/>
                          <a:ea typeface="Cambria" panose="02040503050406030204" pitchFamily="18" charset="0"/>
                        </a:rPr>
                        <a:t>Réseau d’encodeur décodeur</a:t>
                      </a:r>
                      <a:endParaRPr lang="zh-CN" sz="1800" kern="50">
                        <a:effectLst/>
                        <a:latin typeface="Cambria" panose="02040503050406030204" pitchFamily="18" charset="0"/>
                        <a:ea typeface="Andale Sans UI"/>
                      </a:endParaRPr>
                    </a:p>
                  </a:txBody>
                  <a:tcPr marL="68580" marR="68580" marT="0" marB="0" anchor="ctr"/>
                </a:tc>
                <a:tc>
                  <a:txBody>
                    <a:bodyPr/>
                    <a:lstStyle/>
                    <a:p>
                      <a:pPr algn="just">
                        <a:lnSpc>
                          <a:spcPct val="120000"/>
                        </a:lnSpc>
                      </a:pPr>
                      <a:r>
                        <a:rPr lang="fr-CA" sz="1800" kern="0" dirty="0">
                          <a:effectLst/>
                          <a:latin typeface="Cambria" panose="02040503050406030204" pitchFamily="18" charset="0"/>
                          <a:ea typeface="Cambria" panose="02040503050406030204" pitchFamily="18" charset="0"/>
                        </a:rPr>
                        <a:t>0.085</a:t>
                      </a:r>
                      <a:endParaRPr lang="zh-CN" sz="1800" kern="50" dirty="0">
                        <a:effectLst/>
                        <a:latin typeface="Cambria" panose="02040503050406030204" pitchFamily="18" charset="0"/>
                        <a:ea typeface="Andale Sans UI"/>
                      </a:endParaRPr>
                    </a:p>
                  </a:txBody>
                  <a:tcPr marL="68580" marR="68580" marT="0" marB="0" anchor="ctr"/>
                </a:tc>
                <a:extLst>
                  <a:ext uri="{0D108BD9-81ED-4DB2-BD59-A6C34878D82A}">
                    <a16:rowId xmlns:a16="http://schemas.microsoft.com/office/drawing/2014/main" val="708713611"/>
                  </a:ext>
                </a:extLst>
              </a:tr>
            </a:tbl>
          </a:graphicData>
        </a:graphic>
      </p:graphicFrame>
      <p:sp>
        <p:nvSpPr>
          <p:cNvPr id="45" name="Rectangle 1">
            <a:extLst>
              <a:ext uri="{FF2B5EF4-FFF2-40B4-BE49-F238E27FC236}">
                <a16:creationId xmlns:a16="http://schemas.microsoft.com/office/drawing/2014/main" id="{BB9B86F7-DB9B-A7B9-368B-DFF8F0974E45}"/>
              </a:ext>
            </a:extLst>
          </p:cNvPr>
          <p:cNvSpPr>
            <a:spLocks noChangeArrowheads="1"/>
          </p:cNvSpPr>
          <p:nvPr/>
        </p:nvSpPr>
        <p:spPr bwMode="auto">
          <a:xfrm>
            <a:off x="3008158" y="5227507"/>
            <a:ext cx="70773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zh-CN" b="0" i="0" u="none" strike="noStrike" cap="none" normalizeH="0" baseline="0" dirty="0" err="1" bmk="_Ref111371436">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Tab.</a:t>
            </a:r>
            <a:r>
              <a:rPr kumimoji="0" lang="fr-CA" altLang="zh-CN" b="0" i="0" u="none" strike="noStrike" cap="none" normalizeH="0" baseline="0" dirty="0" bmk="_Ref111371436">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2: </a:t>
            </a:r>
            <a:r>
              <a:rPr kumimoji="0" lang="fr-CA" altLang="zh-CN" b="0" i="0" u="none" strike="noStrike" cap="none" normalizeH="0" baseline="0" dirty="0" bmk="_Ref111371436">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L’évaluation de réseau cycle et réseau d’encodeur décodeur</a:t>
            </a:r>
            <a:endParaRPr kumimoji="0" lang="fr-CA" altLang="zh-CN" sz="9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46" name="矩形 45">
            <a:extLst>
              <a:ext uri="{FF2B5EF4-FFF2-40B4-BE49-F238E27FC236}">
                <a16:creationId xmlns:a16="http://schemas.microsoft.com/office/drawing/2014/main" id="{DB9751E5-D50B-F414-B2EE-F102357601F7}"/>
              </a:ext>
            </a:extLst>
          </p:cNvPr>
          <p:cNvSpPr/>
          <p:nvPr/>
        </p:nvSpPr>
        <p:spPr>
          <a:xfrm>
            <a:off x="6982442" y="4026904"/>
            <a:ext cx="985512" cy="871809"/>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DBC58A85-AEFF-299B-3879-E7BB0BA2BB82}"/>
              </a:ext>
            </a:extLst>
          </p:cNvPr>
          <p:cNvSpPr/>
          <p:nvPr/>
        </p:nvSpPr>
        <p:spPr>
          <a:xfrm>
            <a:off x="6486252" y="5868915"/>
            <a:ext cx="985512" cy="624609"/>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006CD55F-FBBA-E020-E81A-F3565FE3F144}"/>
              </a:ext>
            </a:extLst>
          </p:cNvPr>
          <p:cNvSpPr txBox="1"/>
          <p:nvPr/>
        </p:nvSpPr>
        <p:spPr>
          <a:xfrm>
            <a:off x="9640019" y="4823618"/>
            <a:ext cx="2551981" cy="461665"/>
          </a:xfrm>
          <a:prstGeom prst="rect">
            <a:avLst/>
          </a:prstGeom>
          <a:noFill/>
        </p:spPr>
        <p:txBody>
          <a:bodyPr wrap="none" rtlCol="0">
            <a:spAutoFit/>
          </a:bodyPr>
          <a:lstStyle/>
          <a:p>
            <a:r>
              <a:rPr lang="en-US" altLang="zh-CN" sz="2400" b="1" dirty="0">
                <a:solidFill>
                  <a:srgbClr val="FF0000"/>
                </a:solidFill>
                <a:latin typeface="Cambria" panose="02040503050406030204" pitchFamily="18" charset="0"/>
                <a:ea typeface="Cambria" panose="02040503050406030204" pitchFamily="18" charset="0"/>
              </a:rPr>
              <a:t>Beaucoup </a:t>
            </a:r>
            <a:r>
              <a:rPr lang="en-US" altLang="zh-CN" sz="2400" b="1" dirty="0" err="1">
                <a:solidFill>
                  <a:srgbClr val="FF0000"/>
                </a:solidFill>
                <a:latin typeface="Cambria" panose="02040503050406030204" pitchFamily="18" charset="0"/>
                <a:ea typeface="Cambria" panose="02040503050406030204" pitchFamily="18" charset="0"/>
              </a:rPr>
              <a:t>moin</a:t>
            </a:r>
            <a:r>
              <a:rPr lang="en-US" altLang="zh-CN" sz="2400" b="1" dirty="0">
                <a:solidFill>
                  <a:srgbClr val="FF0000"/>
                </a:solidFill>
                <a:latin typeface="Cambria" panose="02040503050406030204" pitchFamily="18" charset="0"/>
                <a:ea typeface="Cambria" panose="02040503050406030204" pitchFamily="18" charset="0"/>
              </a:rPr>
              <a:t> !</a:t>
            </a:r>
            <a:endParaRPr lang="zh-CN" altLang="en-US" sz="24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79559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par>
                          <p:cTn id="9" fill="hold">
                            <p:stCondLst>
                              <p:cond delay="0"/>
                            </p:stCondLst>
                            <p:childTnLst>
                              <p:par>
                                <p:cTn id="10" presetID="2" presetClass="entr" presetSubtype="4"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05798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91E4A11F-D2BE-D97C-49C1-C490D1528A8D}"/>
              </a:ext>
            </a:extLst>
          </p:cNvPr>
          <p:cNvSpPr/>
          <p:nvPr/>
        </p:nvSpPr>
        <p:spPr>
          <a:xfrm>
            <a:off x="8336360" y="249187"/>
            <a:ext cx="2752292"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Travail au futur</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51" name="组合 50">
            <a:extLst>
              <a:ext uri="{FF2B5EF4-FFF2-40B4-BE49-F238E27FC236}">
                <a16:creationId xmlns:a16="http://schemas.microsoft.com/office/drawing/2014/main" id="{F6A588FE-53DD-5B65-A2E8-066124943AB4}"/>
              </a:ext>
            </a:extLst>
          </p:cNvPr>
          <p:cNvGrpSpPr/>
          <p:nvPr/>
        </p:nvGrpSpPr>
        <p:grpSpPr>
          <a:xfrm>
            <a:off x="3062513" y="4157456"/>
            <a:ext cx="7137966" cy="2078922"/>
            <a:chOff x="2527017" y="4230027"/>
            <a:chExt cx="7137966" cy="2078922"/>
          </a:xfrm>
        </p:grpSpPr>
        <p:pic>
          <p:nvPicPr>
            <p:cNvPr id="21" name="图片 20">
              <a:extLst>
                <a:ext uri="{FF2B5EF4-FFF2-40B4-BE49-F238E27FC236}">
                  <a16:creationId xmlns:a16="http://schemas.microsoft.com/office/drawing/2014/main" id="{38C869BA-B74E-6536-493F-A3D4A7BFE869}"/>
                </a:ext>
              </a:extLst>
            </p:cNvPr>
            <p:cNvPicPr>
              <a:picLocks noChangeAspect="1"/>
            </p:cNvPicPr>
            <p:nvPr/>
          </p:nvPicPr>
          <p:blipFill rotWithShape="1">
            <a:blip r:embed="rId3">
              <a:extLst>
                <a:ext uri="{28A0092B-C50C-407E-A947-70E740481C1C}">
                  <a14:useLocalDpi xmlns:a14="http://schemas.microsoft.com/office/drawing/2010/main" val="0"/>
                </a:ext>
              </a:extLst>
            </a:blip>
            <a:srcRect l="16031" t="28753" r="8730" b="27301"/>
            <a:stretch/>
          </p:blipFill>
          <p:spPr>
            <a:xfrm>
              <a:off x="6120714" y="4230027"/>
              <a:ext cx="3544269" cy="2078922"/>
            </a:xfrm>
            <a:prstGeom prst="rect">
              <a:avLst/>
            </a:prstGeom>
          </p:spPr>
        </p:pic>
        <p:pic>
          <p:nvPicPr>
            <p:cNvPr id="24" name="图片 23">
              <a:extLst>
                <a:ext uri="{FF2B5EF4-FFF2-40B4-BE49-F238E27FC236}">
                  <a16:creationId xmlns:a16="http://schemas.microsoft.com/office/drawing/2014/main" id="{2A0FE763-39E7-65AC-C813-C893888DC4C9}"/>
                </a:ext>
              </a:extLst>
            </p:cNvPr>
            <p:cNvPicPr>
              <a:picLocks noChangeAspect="1"/>
            </p:cNvPicPr>
            <p:nvPr/>
          </p:nvPicPr>
          <p:blipFill rotWithShape="1">
            <a:blip r:embed="rId4">
              <a:extLst>
                <a:ext uri="{28A0092B-C50C-407E-A947-70E740481C1C}">
                  <a14:useLocalDpi xmlns:a14="http://schemas.microsoft.com/office/drawing/2010/main" val="0"/>
                </a:ext>
              </a:extLst>
            </a:blip>
            <a:srcRect l="16031" t="28753" r="8730" b="27301"/>
            <a:stretch/>
          </p:blipFill>
          <p:spPr>
            <a:xfrm>
              <a:off x="2527017" y="4230027"/>
              <a:ext cx="3544269" cy="2078922"/>
            </a:xfrm>
            <a:prstGeom prst="rect">
              <a:avLst/>
            </a:prstGeom>
          </p:spPr>
        </p:pic>
      </p:grpSp>
      <p:grpSp>
        <p:nvGrpSpPr>
          <p:cNvPr id="50" name="组合 49">
            <a:extLst>
              <a:ext uri="{FF2B5EF4-FFF2-40B4-BE49-F238E27FC236}">
                <a16:creationId xmlns:a16="http://schemas.microsoft.com/office/drawing/2014/main" id="{DDAE7A7D-7E80-D508-0BBB-C9BD76509E5C}"/>
              </a:ext>
            </a:extLst>
          </p:cNvPr>
          <p:cNvGrpSpPr/>
          <p:nvPr/>
        </p:nvGrpSpPr>
        <p:grpSpPr>
          <a:xfrm>
            <a:off x="3062513" y="1507178"/>
            <a:ext cx="7088538" cy="2078922"/>
            <a:chOff x="2527017" y="1731027"/>
            <a:chExt cx="7088538" cy="2078922"/>
          </a:xfrm>
        </p:grpSpPr>
        <p:pic>
          <p:nvPicPr>
            <p:cNvPr id="26" name="图片 25">
              <a:extLst>
                <a:ext uri="{FF2B5EF4-FFF2-40B4-BE49-F238E27FC236}">
                  <a16:creationId xmlns:a16="http://schemas.microsoft.com/office/drawing/2014/main" id="{18BB8A64-CBC1-C860-A056-22925FC58DD7}"/>
                </a:ext>
              </a:extLst>
            </p:cNvPr>
            <p:cNvPicPr>
              <a:picLocks noChangeAspect="1"/>
            </p:cNvPicPr>
            <p:nvPr/>
          </p:nvPicPr>
          <p:blipFill rotWithShape="1">
            <a:blip r:embed="rId5">
              <a:extLst>
                <a:ext uri="{28A0092B-C50C-407E-A947-70E740481C1C}">
                  <a14:useLocalDpi xmlns:a14="http://schemas.microsoft.com/office/drawing/2010/main" val="0"/>
                </a:ext>
              </a:extLst>
            </a:blip>
            <a:srcRect l="16031" t="28753" r="8730" b="27301"/>
            <a:stretch/>
          </p:blipFill>
          <p:spPr>
            <a:xfrm>
              <a:off x="6071286" y="1731027"/>
              <a:ext cx="3544269" cy="2078922"/>
            </a:xfrm>
            <a:prstGeom prst="rect">
              <a:avLst/>
            </a:prstGeom>
          </p:spPr>
        </p:pic>
        <p:pic>
          <p:nvPicPr>
            <p:cNvPr id="42" name="图片 41">
              <a:extLst>
                <a:ext uri="{FF2B5EF4-FFF2-40B4-BE49-F238E27FC236}">
                  <a16:creationId xmlns:a16="http://schemas.microsoft.com/office/drawing/2014/main" id="{0EF143A6-CE7A-7B0B-4AA7-31D57466F8DA}"/>
                </a:ext>
              </a:extLst>
            </p:cNvPr>
            <p:cNvPicPr>
              <a:picLocks noChangeAspect="1"/>
            </p:cNvPicPr>
            <p:nvPr/>
          </p:nvPicPr>
          <p:blipFill rotWithShape="1">
            <a:blip r:embed="rId6">
              <a:extLst>
                <a:ext uri="{28A0092B-C50C-407E-A947-70E740481C1C}">
                  <a14:useLocalDpi xmlns:a14="http://schemas.microsoft.com/office/drawing/2010/main" val="0"/>
                </a:ext>
              </a:extLst>
            </a:blip>
            <a:srcRect l="16031" t="28753" r="8730" b="27302"/>
            <a:stretch/>
          </p:blipFill>
          <p:spPr>
            <a:xfrm>
              <a:off x="2527017" y="1731027"/>
              <a:ext cx="3544269" cy="2078922"/>
            </a:xfrm>
            <a:prstGeom prst="rect">
              <a:avLst/>
            </a:prstGeom>
          </p:spPr>
        </p:pic>
      </p:grpSp>
      <p:sp>
        <p:nvSpPr>
          <p:cNvPr id="49" name="文本框 48">
            <a:extLst>
              <a:ext uri="{FF2B5EF4-FFF2-40B4-BE49-F238E27FC236}">
                <a16:creationId xmlns:a16="http://schemas.microsoft.com/office/drawing/2014/main" id="{B43FCCC0-D56C-A14C-98F3-BA31605DEEB4}"/>
              </a:ext>
            </a:extLst>
          </p:cNvPr>
          <p:cNvSpPr txBox="1"/>
          <p:nvPr/>
        </p:nvSpPr>
        <p:spPr>
          <a:xfrm>
            <a:off x="2322285" y="1052653"/>
            <a:ext cx="6660670" cy="400110"/>
          </a:xfrm>
          <a:prstGeom prst="rect">
            <a:avLst/>
          </a:prstGeom>
          <a:noFill/>
        </p:spPr>
        <p:txBody>
          <a:bodyPr wrap="none" rtlCol="0">
            <a:spAutoFit/>
          </a:bodyPr>
          <a:lstStyle/>
          <a:p>
            <a:r>
              <a:rPr lang="fr-CA" altLang="zh-CN" sz="2000" b="1" dirty="0">
                <a:latin typeface="Cambria" panose="02040503050406030204" pitchFamily="18" charset="0"/>
                <a:ea typeface="Cambria" panose="02040503050406030204" pitchFamily="18" charset="0"/>
              </a:rPr>
              <a:t>Visualisation pour ① squelette vu, mouvement non vu:</a:t>
            </a:r>
            <a:endParaRPr lang="fr-CA" altLang="zh-CN" sz="2000" b="1" dirty="0">
              <a:latin typeface="Cambria" panose="02040503050406030204" pitchFamily="18" charset="0"/>
            </a:endParaRPr>
          </a:p>
        </p:txBody>
      </p:sp>
      <p:sp>
        <p:nvSpPr>
          <p:cNvPr id="52" name="文本框 51">
            <a:extLst>
              <a:ext uri="{FF2B5EF4-FFF2-40B4-BE49-F238E27FC236}">
                <a16:creationId xmlns:a16="http://schemas.microsoft.com/office/drawing/2014/main" id="{D092B997-0F39-E6F0-91E6-E59A1C79F934}"/>
              </a:ext>
            </a:extLst>
          </p:cNvPr>
          <p:cNvSpPr txBox="1"/>
          <p:nvPr/>
        </p:nvSpPr>
        <p:spPr>
          <a:xfrm>
            <a:off x="4140572" y="3632789"/>
            <a:ext cx="5105500"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(a) entrée                                                 (b) re-</a:t>
            </a:r>
            <a:r>
              <a:rPr lang="en-US" altLang="zh-CN" dirty="0" err="1">
                <a:latin typeface="Cambria" panose="02040503050406030204" pitchFamily="18" charset="0"/>
                <a:ea typeface="Cambria" panose="02040503050406030204" pitchFamily="18" charset="0"/>
              </a:rPr>
              <a:t>ciblage</a:t>
            </a:r>
            <a:r>
              <a:rPr lang="en-US" altLang="zh-CN" dirty="0">
                <a:latin typeface="Cambria" panose="02040503050406030204" pitchFamily="18" charset="0"/>
                <a:ea typeface="Cambria" panose="02040503050406030204" pitchFamily="18" charset="0"/>
              </a:rPr>
              <a:t> </a:t>
            </a:r>
            <a:endParaRPr lang="zh-CN" altLang="en-US" dirty="0">
              <a:latin typeface="Cambria" panose="02040503050406030204" pitchFamily="18" charset="0"/>
            </a:endParaRPr>
          </a:p>
        </p:txBody>
      </p:sp>
      <p:sp>
        <p:nvSpPr>
          <p:cNvPr id="53" name="文本框 52">
            <a:extLst>
              <a:ext uri="{FF2B5EF4-FFF2-40B4-BE49-F238E27FC236}">
                <a16:creationId xmlns:a16="http://schemas.microsoft.com/office/drawing/2014/main" id="{08DC19A3-584F-9746-DD81-72B73A5B1B68}"/>
              </a:ext>
            </a:extLst>
          </p:cNvPr>
          <p:cNvSpPr txBox="1"/>
          <p:nvPr/>
        </p:nvSpPr>
        <p:spPr>
          <a:xfrm>
            <a:off x="10272994" y="6027003"/>
            <a:ext cx="1919006" cy="830997"/>
          </a:xfrm>
          <a:prstGeom prst="rect">
            <a:avLst/>
          </a:prstGeom>
          <a:solidFill>
            <a:schemeClr val="bg1"/>
          </a:solidFill>
          <a:ln w="28575">
            <a:solidFill>
              <a:schemeClr val="accent3"/>
            </a:solidFill>
          </a:ln>
        </p:spPr>
        <p:txBody>
          <a:bodyPr wrap="square" rtlCol="0">
            <a:spAutoFit/>
          </a:bodyPr>
          <a:lstStyle/>
          <a:p>
            <a:r>
              <a:rPr lang="fr-CA" altLang="zh-CN" sz="1600" dirty="0">
                <a:latin typeface="Bahnschrift" panose="020B0502040204020203" pitchFamily="34" charset="0"/>
              </a:rPr>
              <a:t>-- entrée               </a:t>
            </a:r>
          </a:p>
          <a:p>
            <a:r>
              <a:rPr lang="fr-CA" altLang="zh-CN" sz="1600" dirty="0">
                <a:solidFill>
                  <a:srgbClr val="0000FF"/>
                </a:solidFill>
                <a:latin typeface="Bahnschrift" panose="020B0502040204020203" pitchFamily="34" charset="0"/>
              </a:rPr>
              <a:t>-- re-ciblage                </a:t>
            </a:r>
          </a:p>
          <a:p>
            <a:r>
              <a:rPr lang="fr-CA" altLang="zh-CN" sz="1600" dirty="0">
                <a:solidFill>
                  <a:srgbClr val="FF0000"/>
                </a:solidFill>
                <a:latin typeface="Bahnschrift" panose="020B0502040204020203" pitchFamily="34" charset="0"/>
              </a:rPr>
              <a:t>-- vérité terrain </a:t>
            </a:r>
          </a:p>
        </p:txBody>
      </p:sp>
      <p:sp>
        <p:nvSpPr>
          <p:cNvPr id="54" name="文本框 53">
            <a:extLst>
              <a:ext uri="{FF2B5EF4-FFF2-40B4-BE49-F238E27FC236}">
                <a16:creationId xmlns:a16="http://schemas.microsoft.com/office/drawing/2014/main" id="{6B07BBE0-2C8F-5444-DD19-423C95B1FBBB}"/>
              </a:ext>
            </a:extLst>
          </p:cNvPr>
          <p:cNvSpPr txBox="1"/>
          <p:nvPr/>
        </p:nvSpPr>
        <p:spPr>
          <a:xfrm>
            <a:off x="4140572" y="6257835"/>
            <a:ext cx="5126340"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(c) re-</a:t>
            </a:r>
            <a:r>
              <a:rPr lang="en-US" altLang="zh-CN" dirty="0" err="1">
                <a:latin typeface="Cambria" panose="02040503050406030204" pitchFamily="18" charset="0"/>
                <a:ea typeface="Cambria" panose="02040503050406030204" pitchFamily="18" charset="0"/>
              </a:rPr>
              <a:t>ciblage</a:t>
            </a:r>
            <a:r>
              <a:rPr lang="en-US" altLang="zh-CN" dirty="0">
                <a:latin typeface="Cambria" panose="02040503050406030204" pitchFamily="18" charset="0"/>
                <a:ea typeface="Cambria" panose="02040503050406030204" pitchFamily="18" charset="0"/>
              </a:rPr>
              <a:t>                                            (d) re-</a:t>
            </a:r>
            <a:r>
              <a:rPr lang="en-US" altLang="zh-CN" dirty="0" err="1">
                <a:latin typeface="Cambria" panose="02040503050406030204" pitchFamily="18" charset="0"/>
                <a:ea typeface="Cambria" panose="02040503050406030204" pitchFamily="18" charset="0"/>
              </a:rPr>
              <a:t>ciblage</a:t>
            </a:r>
            <a:r>
              <a:rPr lang="en-US" altLang="zh-CN" dirty="0">
                <a:latin typeface="Cambria" panose="02040503050406030204" pitchFamily="18" charset="0"/>
                <a:ea typeface="Cambria" panose="02040503050406030204" pitchFamily="18" charset="0"/>
              </a:rPr>
              <a:t> </a:t>
            </a:r>
            <a:endParaRPr lang="zh-CN" altLang="en-US" dirty="0">
              <a:latin typeface="Cambria" panose="02040503050406030204" pitchFamily="18" charset="0"/>
            </a:endParaRPr>
          </a:p>
        </p:txBody>
      </p:sp>
    </p:spTree>
    <p:extLst>
      <p:ext uri="{BB962C8B-B14F-4D97-AF65-F5344CB8AC3E}">
        <p14:creationId xmlns:p14="http://schemas.microsoft.com/office/powerpoint/2010/main" val="10967300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549CE2-CBE7-D7F6-0D24-97B0382A8FAF}"/>
              </a:ext>
            </a:extLst>
          </p:cNvPr>
          <p:cNvGrpSpPr/>
          <p:nvPr/>
        </p:nvGrpSpPr>
        <p:grpSpPr>
          <a:xfrm>
            <a:off x="1069432" y="2340023"/>
            <a:ext cx="3226407" cy="461665"/>
            <a:chOff x="1069432" y="2358199"/>
            <a:chExt cx="3226407" cy="461665"/>
          </a:xfrm>
        </p:grpSpPr>
        <p:sp>
          <p:nvSpPr>
            <p:cNvPr id="19" name="文本框 18"/>
            <p:cNvSpPr txBox="1"/>
            <p:nvPr/>
          </p:nvSpPr>
          <p:spPr>
            <a:xfrm>
              <a:off x="1442545" y="2358199"/>
              <a:ext cx="2853294"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Introduction</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5" name="Freeform 9"/>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9" name="组合 8">
            <a:extLst>
              <a:ext uri="{FF2B5EF4-FFF2-40B4-BE49-F238E27FC236}">
                <a16:creationId xmlns:a16="http://schemas.microsoft.com/office/drawing/2014/main" id="{4C53050D-4D70-FD8F-3B54-788EAFC2FE30}"/>
              </a:ext>
            </a:extLst>
          </p:cNvPr>
          <p:cNvGrpSpPr/>
          <p:nvPr/>
        </p:nvGrpSpPr>
        <p:grpSpPr>
          <a:xfrm>
            <a:off x="1069432" y="4476434"/>
            <a:ext cx="2859335" cy="461665"/>
            <a:chOff x="1069432" y="4435889"/>
            <a:chExt cx="2859335" cy="461665"/>
          </a:xfrm>
        </p:grpSpPr>
        <p:sp>
          <p:nvSpPr>
            <p:cNvPr id="21" name="文本框 20"/>
            <p:cNvSpPr txBox="1"/>
            <p:nvPr/>
          </p:nvSpPr>
          <p:spPr>
            <a:xfrm>
              <a:off x="1442545" y="4435889"/>
              <a:ext cx="2486222" cy="461665"/>
            </a:xfrm>
            <a:prstGeom prst="rect">
              <a:avLst/>
            </a:prstGeom>
            <a:noFill/>
          </p:spPr>
          <p:txBody>
            <a:bodyPr wrap="square" rtlCol="0">
              <a:spAutoFit/>
            </a:bodyPr>
            <a:lstStyle>
              <a:defPPr>
                <a:defRPr lang="zh-CN"/>
              </a:defPPr>
              <a:lvl1pPr>
                <a:defRPr sz="2400" b="1">
                  <a:solidFill>
                    <a:schemeClr val="tx1">
                      <a:lumMod val="75000"/>
                      <a:lumOff val="25000"/>
                    </a:schemeClr>
                  </a:solidFill>
                  <a:latin typeface="Arial Black" panose="020B0A04020102020204" pitchFamily="34" charset="0"/>
                  <a:ea typeface="Microsoft YaHei" panose="020B0503020204020204" pitchFamily="34" charset="-122"/>
                </a:defRPr>
              </a:lvl1pPr>
            </a:lstStyle>
            <a:p>
              <a:r>
                <a:rPr lang="fr-FR" altLang="zh-CN">
                  <a:sym typeface="Microsoft YaHei" panose="020B0503020204020204" pitchFamily="34" charset="-122"/>
                </a:rPr>
                <a:t>Conclusion</a:t>
              </a:r>
              <a:endParaRPr lang="zh-CN" altLang="en-US" dirty="0">
                <a:sym typeface="Microsoft YaHei" panose="020B0503020204020204" pitchFamily="34" charset="-122"/>
              </a:endParaRPr>
            </a:p>
          </p:txBody>
        </p:sp>
        <p:sp>
          <p:nvSpPr>
            <p:cNvPr id="26" name="Freeform 9"/>
            <p:cNvSpPr/>
            <p:nvPr/>
          </p:nvSpPr>
          <p:spPr bwMode="auto">
            <a:xfrm>
              <a:off x="1069432" y="4518974"/>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dirty="0">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
        <p:nvSpPr>
          <p:cNvPr id="31" name="矩形 30"/>
          <p:cNvSpPr/>
          <p:nvPr/>
        </p:nvSpPr>
        <p:spPr>
          <a:xfrm>
            <a:off x="2007065" y="852574"/>
            <a:ext cx="3607047" cy="922418"/>
          </a:xfrm>
          <a:prstGeom prst="rect">
            <a:avLst/>
          </a:prstGeom>
          <a:noFill/>
          <a:ln w="38100">
            <a:solidFill>
              <a:srgbClr val="0F3C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4" name="文本框 33"/>
          <p:cNvSpPr txBox="1"/>
          <p:nvPr/>
        </p:nvSpPr>
        <p:spPr>
          <a:xfrm>
            <a:off x="2142050" y="1153595"/>
            <a:ext cx="3337076" cy="523220"/>
          </a:xfrm>
          <a:prstGeom prst="rect">
            <a:avLst/>
          </a:prstGeom>
          <a:noFill/>
        </p:spPr>
        <p:txBody>
          <a:bodyPr wrap="square" rtlCol="0">
            <a:spAutoFit/>
          </a:bodyPr>
          <a:lstStyle/>
          <a:p>
            <a:pPr algn="ctr"/>
            <a:r>
              <a:rPr lang="fr-CA" altLang="zh-CN"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rPr>
              <a:t>CONTENU</a:t>
            </a:r>
            <a:endParaRPr lang="zh-CN" altLang="en-US"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endParaRPr>
          </a:p>
        </p:txBody>
      </p:sp>
      <p:sp>
        <p:nvSpPr>
          <p:cNvPr id="37" name="矩形 36"/>
          <p:cNvSpPr/>
          <p:nvPr/>
        </p:nvSpPr>
        <p:spPr>
          <a:xfrm>
            <a:off x="3427435" y="821658"/>
            <a:ext cx="766308" cy="203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8" name="Freeform 5"/>
          <p:cNvSpPr>
            <a:spLocks noEditPoints="1"/>
          </p:cNvSpPr>
          <p:nvPr/>
        </p:nvSpPr>
        <p:spPr bwMode="auto">
          <a:xfrm>
            <a:off x="3427435" y="493722"/>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pic>
        <p:nvPicPr>
          <p:cNvPr id="14" name="Picture 2" descr="ENSTA Paris - Wikipedia">
            <a:extLst>
              <a:ext uri="{FF2B5EF4-FFF2-40B4-BE49-F238E27FC236}">
                <a16:creationId xmlns:a16="http://schemas.microsoft.com/office/drawing/2014/main" id="{13285154-71D0-4BFA-B9BE-F43FF7D1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5" y="0"/>
            <a:ext cx="46799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D3BD823-6729-04A1-4F9B-48A29F33D627}"/>
              </a:ext>
            </a:extLst>
          </p:cNvPr>
          <p:cNvGrpSpPr/>
          <p:nvPr/>
        </p:nvGrpSpPr>
        <p:grpSpPr>
          <a:xfrm>
            <a:off x="1069432" y="3055620"/>
            <a:ext cx="4946689" cy="461665"/>
            <a:chOff x="1069432" y="2358199"/>
            <a:chExt cx="4946689" cy="461665"/>
          </a:xfrm>
        </p:grpSpPr>
        <p:sp>
          <p:nvSpPr>
            <p:cNvPr id="4" name="文本框 3">
              <a:extLst>
                <a:ext uri="{FF2B5EF4-FFF2-40B4-BE49-F238E27FC236}">
                  <a16:creationId xmlns:a16="http://schemas.microsoft.com/office/drawing/2014/main" id="{289BA80C-7166-7056-96D6-419ED93AF0C8}"/>
                </a:ext>
              </a:extLst>
            </p:cNvPr>
            <p:cNvSpPr txBox="1"/>
            <p:nvPr/>
          </p:nvSpPr>
          <p:spPr>
            <a:xfrm>
              <a:off x="1442544" y="2358199"/>
              <a:ext cx="4573577" cy="461665"/>
            </a:xfrm>
            <a:prstGeom prst="rect">
              <a:avLst/>
            </a:prstGeom>
            <a:noFill/>
          </p:spPr>
          <p:txBody>
            <a:bodyPr wrap="square" rtlCol="0">
              <a:spAutoFit/>
            </a:bodyPr>
            <a:lstStyle>
              <a:defPPr>
                <a:defRPr lang="zh-CN"/>
              </a:defPPr>
              <a:lvl1pPr>
                <a:defRPr sz="2400" b="1">
                  <a:solidFill>
                    <a:schemeClr val="bg2"/>
                  </a:solidFill>
                  <a:latin typeface="Arial Black" panose="020B0A04020102020204" pitchFamily="34" charset="0"/>
                  <a:ea typeface="Microsoft YaHei" panose="020B0503020204020204" pitchFamily="34" charset="-122"/>
                </a:defRPr>
              </a:lvl1pPr>
            </a:lstStyle>
            <a:p>
              <a:r>
                <a:rPr lang="fr-FR" altLang="zh-CN">
                  <a:sym typeface="Microsoft YaHei" panose="020B0503020204020204" pitchFamily="34" charset="-122"/>
                </a:rPr>
                <a:t>Détection de mouvement</a:t>
              </a:r>
              <a:endParaRPr lang="zh-CN" altLang="en-US" dirty="0">
                <a:sym typeface="Microsoft YaHei" panose="020B0503020204020204" pitchFamily="34" charset="-122"/>
              </a:endParaRPr>
            </a:p>
          </p:txBody>
        </p:sp>
        <p:sp>
          <p:nvSpPr>
            <p:cNvPr id="5" name="Freeform 9">
              <a:extLst>
                <a:ext uri="{FF2B5EF4-FFF2-40B4-BE49-F238E27FC236}">
                  <a16:creationId xmlns:a16="http://schemas.microsoft.com/office/drawing/2014/main" id="{238C2ABB-3076-0CAD-FDC8-D256D8A00ABB}"/>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6" name="组合 5">
            <a:extLst>
              <a:ext uri="{FF2B5EF4-FFF2-40B4-BE49-F238E27FC236}">
                <a16:creationId xmlns:a16="http://schemas.microsoft.com/office/drawing/2014/main" id="{D5DFB6E5-0C74-36A7-8E1D-DB6998178D4B}"/>
              </a:ext>
            </a:extLst>
          </p:cNvPr>
          <p:cNvGrpSpPr/>
          <p:nvPr/>
        </p:nvGrpSpPr>
        <p:grpSpPr>
          <a:xfrm>
            <a:off x="1069432" y="3766027"/>
            <a:ext cx="4946689" cy="461665"/>
            <a:chOff x="1069432" y="2358199"/>
            <a:chExt cx="4946689" cy="461665"/>
          </a:xfrm>
        </p:grpSpPr>
        <p:sp>
          <p:nvSpPr>
            <p:cNvPr id="7" name="文本框 6">
              <a:extLst>
                <a:ext uri="{FF2B5EF4-FFF2-40B4-BE49-F238E27FC236}">
                  <a16:creationId xmlns:a16="http://schemas.microsoft.com/office/drawing/2014/main" id="{AFD3839A-1F27-D891-4F5A-7D5BC93B608B}"/>
                </a:ext>
              </a:extLst>
            </p:cNvPr>
            <p:cNvSpPr txBox="1"/>
            <p:nvPr/>
          </p:nvSpPr>
          <p:spPr>
            <a:xfrm>
              <a:off x="1442544" y="2358199"/>
              <a:ext cx="4573577"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Re-ciblage de mouvement</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8" name="Freeform 9">
              <a:extLst>
                <a:ext uri="{FF2B5EF4-FFF2-40B4-BE49-F238E27FC236}">
                  <a16:creationId xmlns:a16="http://schemas.microsoft.com/office/drawing/2014/main" id="{DDE283A4-E08B-DDDD-96F0-1DBDD12BE117}"/>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Tree>
    <p:extLst>
      <p:ext uri="{BB962C8B-B14F-4D97-AF65-F5344CB8AC3E}">
        <p14:creationId xmlns:p14="http://schemas.microsoft.com/office/powerpoint/2010/main" val="384155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663569" y="255806"/>
            <a:ext cx="2347437"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Conclusion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95397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2450716" cy="400110"/>
          </a:xfrm>
          <a:prstGeom prst="rect">
            <a:avLst/>
          </a:prstGeom>
          <a:noFill/>
        </p:spPr>
        <p:txBody>
          <a:bodyPr wrap="non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Conclusion</a:t>
            </a:r>
            <a:endParaRPr lang="zh-CN" altLang="en-US" dirty="0"/>
          </a:p>
        </p:txBody>
      </p:sp>
      <p:sp>
        <p:nvSpPr>
          <p:cNvPr id="14" name="文本框 13">
            <a:extLst>
              <a:ext uri="{FF2B5EF4-FFF2-40B4-BE49-F238E27FC236}">
                <a16:creationId xmlns:a16="http://schemas.microsoft.com/office/drawing/2014/main" id="{BA728B84-69AA-B3D0-6121-76B01BB9B9F6}"/>
              </a:ext>
            </a:extLst>
          </p:cNvPr>
          <p:cNvSpPr txBox="1"/>
          <p:nvPr/>
        </p:nvSpPr>
        <p:spPr>
          <a:xfrm>
            <a:off x="2386657" y="1074688"/>
            <a:ext cx="8624349" cy="1131785"/>
          </a:xfrm>
          <a:prstGeom prst="rect">
            <a:avLst/>
          </a:prstGeom>
          <a:noFill/>
        </p:spPr>
        <p:txBody>
          <a:bodyPr wrap="square" rtlCol="0">
            <a:spAutoFit/>
          </a:bodyPr>
          <a:lstStyle/>
          <a:p>
            <a:pPr>
              <a:lnSpc>
                <a:spcPct val="150000"/>
              </a:lnSpc>
            </a:pPr>
            <a:r>
              <a:rPr lang="fr-CA" altLang="zh-CN" sz="2400" b="1" dirty="0">
                <a:latin typeface="Cambria" panose="02040503050406030204" pitchFamily="18" charset="0"/>
                <a:ea typeface="Cambria" panose="02040503050406030204" pitchFamily="18" charset="0"/>
              </a:rPr>
              <a:t>Détection de mouvement: </a:t>
            </a:r>
            <a:r>
              <a:rPr lang="fr-CA" altLang="zh-CN" sz="2400" kern="0" dirty="0">
                <a:solidFill>
                  <a:srgbClr val="000000"/>
                </a:solidFill>
                <a:effectLst/>
                <a:latin typeface="Cambria" panose="02040503050406030204" pitchFamily="18" charset="0"/>
                <a:ea typeface="Cambria" panose="02040503050406030204" pitchFamily="18" charset="0"/>
              </a:rPr>
              <a:t>la librairie Kinect est la plus adaptée aux taches de re-ciblage de mouvement humain à robot.</a:t>
            </a:r>
            <a:r>
              <a:rPr lang="fr-CA" altLang="zh-CN" sz="2400" dirty="0">
                <a:latin typeface="Cambria" panose="02040503050406030204" pitchFamily="18" charset="0"/>
                <a:ea typeface="Cambria" panose="02040503050406030204" pitchFamily="18" charset="0"/>
              </a:rPr>
              <a:t> </a:t>
            </a:r>
          </a:p>
        </p:txBody>
      </p:sp>
      <p:sp>
        <p:nvSpPr>
          <p:cNvPr id="16" name="矩形: 圆角 15">
            <a:extLst>
              <a:ext uri="{FF2B5EF4-FFF2-40B4-BE49-F238E27FC236}">
                <a16:creationId xmlns:a16="http://schemas.microsoft.com/office/drawing/2014/main" id="{BE792B5F-63C6-C4EA-3537-682CC165400F}"/>
              </a:ext>
            </a:extLst>
          </p:cNvPr>
          <p:cNvSpPr/>
          <p:nvPr/>
        </p:nvSpPr>
        <p:spPr>
          <a:xfrm>
            <a:off x="2413051" y="2811642"/>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Vidéo </a:t>
            </a:r>
          </a:p>
          <a:p>
            <a:pPr algn="ctr"/>
            <a:r>
              <a:rPr lang="fr-CA" altLang="zh-CN" dirty="0">
                <a:solidFill>
                  <a:schemeClr val="tx1"/>
                </a:solidFill>
                <a:latin typeface="Cambria" panose="02040503050406030204" pitchFamily="18" charset="0"/>
                <a:ea typeface="Cambria" panose="02040503050406030204" pitchFamily="18" charset="0"/>
              </a:rPr>
              <a:t>(données par Mai)</a:t>
            </a:r>
            <a:endParaRPr lang="zh-CN" altLang="en-US" dirty="0">
              <a:solidFill>
                <a:schemeClr val="tx1"/>
              </a:solidFill>
              <a:latin typeface="Cambria" panose="02040503050406030204" pitchFamily="18" charset="0"/>
            </a:endParaRPr>
          </a:p>
        </p:txBody>
      </p:sp>
      <p:sp>
        <p:nvSpPr>
          <p:cNvPr id="17" name="矩形: 圆角 16">
            <a:extLst>
              <a:ext uri="{FF2B5EF4-FFF2-40B4-BE49-F238E27FC236}">
                <a16:creationId xmlns:a16="http://schemas.microsoft.com/office/drawing/2014/main" id="{37E93CD5-31CA-4169-E713-00E33AE802D9}"/>
              </a:ext>
            </a:extLst>
          </p:cNvPr>
          <p:cNvSpPr/>
          <p:nvPr/>
        </p:nvSpPr>
        <p:spPr>
          <a:xfrm>
            <a:off x="5969756" y="2811642"/>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Le pose d’humain</a:t>
            </a:r>
            <a:endParaRPr lang="zh-CN" altLang="en-US" dirty="0">
              <a:solidFill>
                <a:schemeClr val="tx1"/>
              </a:solidFill>
              <a:latin typeface="Cambria" panose="02040503050406030204" pitchFamily="18" charset="0"/>
            </a:endParaRPr>
          </a:p>
        </p:txBody>
      </p:sp>
      <p:sp>
        <p:nvSpPr>
          <p:cNvPr id="19" name="矩形: 圆角 18">
            <a:extLst>
              <a:ext uri="{FF2B5EF4-FFF2-40B4-BE49-F238E27FC236}">
                <a16:creationId xmlns:a16="http://schemas.microsoft.com/office/drawing/2014/main" id="{307524F4-CAEE-2533-EC6B-DB19A27F6AE3}"/>
              </a:ext>
            </a:extLst>
          </p:cNvPr>
          <p:cNvSpPr/>
          <p:nvPr/>
        </p:nvSpPr>
        <p:spPr>
          <a:xfrm>
            <a:off x="5969756" y="4591328"/>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Comparaison </a:t>
            </a:r>
            <a:r>
              <a:rPr lang="en-US" altLang="zh-CN" dirty="0">
                <a:solidFill>
                  <a:schemeClr val="tx1"/>
                </a:solidFill>
                <a:latin typeface="Cambria" panose="02040503050406030204" pitchFamily="18" charset="0"/>
                <a:ea typeface="Cambria" panose="02040503050406030204" pitchFamily="18" charset="0"/>
              </a:rPr>
              <a:t>d</a:t>
            </a:r>
            <a:r>
              <a:rPr lang="fr-CA" altLang="zh-CN" dirty="0">
                <a:solidFill>
                  <a:schemeClr val="tx1"/>
                </a:solidFill>
                <a:latin typeface="Cambria" panose="02040503050406030204" pitchFamily="18" charset="0"/>
                <a:ea typeface="Cambria" panose="02040503050406030204" pitchFamily="18" charset="0"/>
              </a:rPr>
              <a:t>es écarts</a:t>
            </a:r>
            <a:endParaRPr lang="zh-CN" altLang="en-US" dirty="0">
              <a:solidFill>
                <a:schemeClr val="tx1"/>
              </a:solidFill>
              <a:latin typeface="Cambria" panose="02040503050406030204" pitchFamily="18" charset="0"/>
            </a:endParaRPr>
          </a:p>
        </p:txBody>
      </p:sp>
      <p:grpSp>
        <p:nvGrpSpPr>
          <p:cNvPr id="24" name="组合 23">
            <a:extLst>
              <a:ext uri="{FF2B5EF4-FFF2-40B4-BE49-F238E27FC236}">
                <a16:creationId xmlns:a16="http://schemas.microsoft.com/office/drawing/2014/main" id="{A0D68089-26D5-101D-1374-FAC04665EBF9}"/>
              </a:ext>
            </a:extLst>
          </p:cNvPr>
          <p:cNvGrpSpPr/>
          <p:nvPr/>
        </p:nvGrpSpPr>
        <p:grpSpPr>
          <a:xfrm>
            <a:off x="8611473" y="3863156"/>
            <a:ext cx="1978885" cy="830997"/>
            <a:chOff x="9204249" y="2498059"/>
            <a:chExt cx="1978885" cy="830997"/>
          </a:xfrm>
        </p:grpSpPr>
        <p:sp>
          <p:nvSpPr>
            <p:cNvPr id="21" name="左大括号 20">
              <a:extLst>
                <a:ext uri="{FF2B5EF4-FFF2-40B4-BE49-F238E27FC236}">
                  <a16:creationId xmlns:a16="http://schemas.microsoft.com/office/drawing/2014/main" id="{9B877E02-D838-43A4-C0B0-723A6A86EEB5}"/>
                </a:ext>
              </a:extLst>
            </p:cNvPr>
            <p:cNvSpPr/>
            <p:nvPr/>
          </p:nvSpPr>
          <p:spPr>
            <a:xfrm>
              <a:off x="9598047" y="2566713"/>
              <a:ext cx="227023" cy="724466"/>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22" name="文本框 21">
              <a:extLst>
                <a:ext uri="{FF2B5EF4-FFF2-40B4-BE49-F238E27FC236}">
                  <a16:creationId xmlns:a16="http://schemas.microsoft.com/office/drawing/2014/main" id="{57776887-D87D-AB7C-7CA8-299F10CC5784}"/>
                </a:ext>
              </a:extLst>
            </p:cNvPr>
            <p:cNvSpPr txBox="1"/>
            <p:nvPr/>
          </p:nvSpPr>
          <p:spPr>
            <a:xfrm>
              <a:off x="9825070" y="2498059"/>
              <a:ext cx="1358064" cy="830997"/>
            </a:xfrm>
            <a:prstGeom prst="rect">
              <a:avLst/>
            </a:prstGeom>
            <a:noFill/>
          </p:spPr>
          <p:txBody>
            <a:bodyPr wrap="none" rtlCol="0">
              <a:spAutoFit/>
            </a:bodyPr>
            <a:lstStyle/>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Blazepose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Openpose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Kinect</a:t>
              </a:r>
              <a:endParaRPr lang="zh-CN" altLang="en-US" sz="1600" dirty="0">
                <a:latin typeface="Cambria" panose="02040503050406030204" pitchFamily="18" charset="0"/>
              </a:endParaRPr>
            </a:p>
          </p:txBody>
        </p:sp>
        <p:sp>
          <p:nvSpPr>
            <p:cNvPr id="23" name="文本框 22">
              <a:extLst>
                <a:ext uri="{FF2B5EF4-FFF2-40B4-BE49-F238E27FC236}">
                  <a16:creationId xmlns:a16="http://schemas.microsoft.com/office/drawing/2014/main" id="{2BDCFBAA-1984-8CA7-FDEB-34420FEB5EEA}"/>
                </a:ext>
              </a:extLst>
            </p:cNvPr>
            <p:cNvSpPr txBox="1"/>
            <p:nvPr/>
          </p:nvSpPr>
          <p:spPr>
            <a:xfrm flipH="1">
              <a:off x="9204249" y="2756120"/>
              <a:ext cx="427246" cy="369332"/>
            </a:xfrm>
            <a:prstGeom prst="rect">
              <a:avLst/>
            </a:prstGeom>
            <a:noFill/>
          </p:spPr>
          <p:txBody>
            <a:bodyPr wrap="square" rtlCol="0">
              <a:spAutoFit/>
            </a:bodyPr>
            <a:lstStyle/>
            <a:p>
              <a:r>
                <a:rPr lang="zh-CN" altLang="en-US" dirty="0"/>
                <a:t>①</a:t>
              </a:r>
            </a:p>
          </p:txBody>
        </p:sp>
      </p:grpSp>
      <p:grpSp>
        <p:nvGrpSpPr>
          <p:cNvPr id="25" name="组合 24">
            <a:extLst>
              <a:ext uri="{FF2B5EF4-FFF2-40B4-BE49-F238E27FC236}">
                <a16:creationId xmlns:a16="http://schemas.microsoft.com/office/drawing/2014/main" id="{03E63AD9-407D-E97A-814A-C0C3D4220924}"/>
              </a:ext>
            </a:extLst>
          </p:cNvPr>
          <p:cNvGrpSpPr/>
          <p:nvPr/>
        </p:nvGrpSpPr>
        <p:grpSpPr>
          <a:xfrm>
            <a:off x="8559720" y="5384534"/>
            <a:ext cx="2948766" cy="1077218"/>
            <a:chOff x="9204249" y="2498059"/>
            <a:chExt cx="2948766" cy="1077218"/>
          </a:xfrm>
        </p:grpSpPr>
        <p:sp>
          <p:nvSpPr>
            <p:cNvPr id="26" name="左大括号 25">
              <a:extLst>
                <a:ext uri="{FF2B5EF4-FFF2-40B4-BE49-F238E27FC236}">
                  <a16:creationId xmlns:a16="http://schemas.microsoft.com/office/drawing/2014/main" id="{37F45B9D-1CD8-3249-ED85-1452532390FE}"/>
                </a:ext>
              </a:extLst>
            </p:cNvPr>
            <p:cNvSpPr/>
            <p:nvPr/>
          </p:nvSpPr>
          <p:spPr>
            <a:xfrm>
              <a:off x="9631495" y="2566712"/>
              <a:ext cx="193575" cy="967857"/>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27" name="文本框 26">
              <a:extLst>
                <a:ext uri="{FF2B5EF4-FFF2-40B4-BE49-F238E27FC236}">
                  <a16:creationId xmlns:a16="http://schemas.microsoft.com/office/drawing/2014/main" id="{04C8BF6F-2E4A-7798-126D-E4D13C711135}"/>
                </a:ext>
              </a:extLst>
            </p:cNvPr>
            <p:cNvSpPr txBox="1"/>
            <p:nvPr/>
          </p:nvSpPr>
          <p:spPr>
            <a:xfrm>
              <a:off x="9825070" y="2498059"/>
              <a:ext cx="2327945" cy="1077218"/>
            </a:xfrm>
            <a:prstGeom prst="rect">
              <a:avLst/>
            </a:prstGeom>
            <a:noFill/>
          </p:spPr>
          <p:txBody>
            <a:bodyPr wrap="none" rtlCol="0">
              <a:spAutoFit/>
            </a:bodyPr>
            <a:lstStyle/>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Blazepose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Openpose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Kinect</a:t>
              </a:r>
            </a:p>
            <a:p>
              <a:pPr marL="285750" indent="-285750">
                <a:buFont typeface="Arial" panose="020B0604020202020204" pitchFamily="34" charset="0"/>
                <a:buChar char="•"/>
              </a:pPr>
              <a:r>
                <a:rPr lang="en-US" altLang="zh-CN" sz="1600" dirty="0">
                  <a:latin typeface="Cambria" panose="02040503050406030204" pitchFamily="18" charset="0"/>
                  <a:ea typeface="Cambria" panose="02040503050406030204" pitchFamily="18" charset="0"/>
                </a:rPr>
                <a:t>Vicon (</a:t>
              </a:r>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vérité terrain</a:t>
              </a:r>
              <a:r>
                <a:rPr lang="en-US" altLang="zh-CN" sz="1600" dirty="0">
                  <a:latin typeface="Cambria" panose="02040503050406030204" pitchFamily="18" charset="0"/>
                  <a:ea typeface="Cambria" panose="02040503050406030204" pitchFamily="18" charset="0"/>
                </a:rPr>
                <a:t>)</a:t>
              </a:r>
              <a:endParaRPr lang="zh-CN" altLang="en-US" sz="1600" dirty="0">
                <a:latin typeface="Cambria" panose="02040503050406030204" pitchFamily="18" charset="0"/>
              </a:endParaRPr>
            </a:p>
          </p:txBody>
        </p:sp>
        <p:sp>
          <p:nvSpPr>
            <p:cNvPr id="28" name="文本框 27">
              <a:extLst>
                <a:ext uri="{FF2B5EF4-FFF2-40B4-BE49-F238E27FC236}">
                  <a16:creationId xmlns:a16="http://schemas.microsoft.com/office/drawing/2014/main" id="{ADE55143-82CD-5F5A-FE40-EEB3853CFA2F}"/>
                </a:ext>
              </a:extLst>
            </p:cNvPr>
            <p:cNvSpPr txBox="1"/>
            <p:nvPr/>
          </p:nvSpPr>
          <p:spPr>
            <a:xfrm flipH="1">
              <a:off x="9204249" y="2901162"/>
              <a:ext cx="427246" cy="369332"/>
            </a:xfrm>
            <a:prstGeom prst="rect">
              <a:avLst/>
            </a:prstGeom>
            <a:noFill/>
          </p:spPr>
          <p:txBody>
            <a:bodyPr wrap="square" rtlCol="0">
              <a:spAutoFit/>
            </a:bodyPr>
            <a:lstStyle/>
            <a:p>
              <a:r>
                <a:rPr lang="zh-CN" altLang="en-US" dirty="0"/>
                <a:t>②</a:t>
              </a:r>
            </a:p>
          </p:txBody>
        </p:sp>
      </p:grpSp>
      <p:sp>
        <p:nvSpPr>
          <p:cNvPr id="29" name="箭头: 右 28">
            <a:extLst>
              <a:ext uri="{FF2B5EF4-FFF2-40B4-BE49-F238E27FC236}">
                <a16:creationId xmlns:a16="http://schemas.microsoft.com/office/drawing/2014/main" id="{CC054F24-1AD5-DB66-FDC7-D9FFE12CC35B}"/>
              </a:ext>
            </a:extLst>
          </p:cNvPr>
          <p:cNvSpPr/>
          <p:nvPr/>
        </p:nvSpPr>
        <p:spPr>
          <a:xfrm rot="5400000">
            <a:off x="6640295" y="3964492"/>
            <a:ext cx="683890"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0" name="左大括号 29">
            <a:extLst>
              <a:ext uri="{FF2B5EF4-FFF2-40B4-BE49-F238E27FC236}">
                <a16:creationId xmlns:a16="http://schemas.microsoft.com/office/drawing/2014/main" id="{5370F7CD-7024-59BC-2CC6-D3729ABACDB2}"/>
              </a:ext>
            </a:extLst>
          </p:cNvPr>
          <p:cNvSpPr/>
          <p:nvPr/>
        </p:nvSpPr>
        <p:spPr>
          <a:xfrm>
            <a:off x="8291331" y="4291636"/>
            <a:ext cx="244074" cy="1676534"/>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11" name="文本框 10">
            <a:extLst>
              <a:ext uri="{FF2B5EF4-FFF2-40B4-BE49-F238E27FC236}">
                <a16:creationId xmlns:a16="http://schemas.microsoft.com/office/drawing/2014/main" id="{C880657F-3105-D745-F568-0852B7F95FD6}"/>
              </a:ext>
            </a:extLst>
          </p:cNvPr>
          <p:cNvSpPr txBox="1"/>
          <p:nvPr/>
        </p:nvSpPr>
        <p:spPr>
          <a:xfrm>
            <a:off x="4667970" y="2896234"/>
            <a:ext cx="1229711" cy="338554"/>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Blazepose</a:t>
            </a:r>
            <a:endParaRPr lang="zh-CN" altLang="en-US" sz="1600" dirty="0">
              <a:latin typeface="Cambria" panose="02040503050406030204" pitchFamily="18" charset="0"/>
            </a:endParaRPr>
          </a:p>
        </p:txBody>
      </p:sp>
      <p:sp>
        <p:nvSpPr>
          <p:cNvPr id="12" name="箭头: 右 11">
            <a:extLst>
              <a:ext uri="{FF2B5EF4-FFF2-40B4-BE49-F238E27FC236}">
                <a16:creationId xmlns:a16="http://schemas.microsoft.com/office/drawing/2014/main" id="{C59E101F-84C0-1198-F71B-1CFF0D3608E4}"/>
              </a:ext>
            </a:extLst>
          </p:cNvPr>
          <p:cNvSpPr/>
          <p:nvPr/>
        </p:nvSpPr>
        <p:spPr>
          <a:xfrm>
            <a:off x="4711185" y="3121478"/>
            <a:ext cx="1153589"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Tree>
    <p:extLst>
      <p:ext uri="{BB962C8B-B14F-4D97-AF65-F5344CB8AC3E}">
        <p14:creationId xmlns:p14="http://schemas.microsoft.com/office/powerpoint/2010/main" val="80334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9" grpId="0" animBg="1"/>
      <p:bldP spid="30" grpId="0" animBg="1"/>
      <p:bldP spid="11"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469931" y="255806"/>
            <a:ext cx="2613216"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Contribution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3953974"/>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Conclusion</a:t>
            </a:r>
            <a:endParaRPr lang="zh-CN" altLang="en-US" dirty="0"/>
          </a:p>
        </p:txBody>
      </p:sp>
      <p:sp>
        <p:nvSpPr>
          <p:cNvPr id="14" name="文本框 13">
            <a:extLst>
              <a:ext uri="{FF2B5EF4-FFF2-40B4-BE49-F238E27FC236}">
                <a16:creationId xmlns:a16="http://schemas.microsoft.com/office/drawing/2014/main" id="{BA728B84-69AA-B3D0-6121-76B01BB9B9F6}"/>
              </a:ext>
            </a:extLst>
          </p:cNvPr>
          <p:cNvSpPr txBox="1"/>
          <p:nvPr/>
        </p:nvSpPr>
        <p:spPr>
          <a:xfrm>
            <a:off x="2386658" y="1074688"/>
            <a:ext cx="8696490" cy="168578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fr-CA" altLang="zh-CN" sz="2400" b="1" dirty="0">
                <a:latin typeface="Cambria" panose="02040503050406030204" pitchFamily="18" charset="0"/>
                <a:ea typeface="Cambria" panose="02040503050406030204" pitchFamily="18" charset="0"/>
              </a:rPr>
              <a:t>Re-ciblage de mouvement: </a:t>
            </a:r>
            <a:r>
              <a:rPr lang="fr-CA" altLang="zh-CN" sz="2400" dirty="0">
                <a:latin typeface="Cambria" panose="02040503050406030204" pitchFamily="18" charset="0"/>
                <a:ea typeface="Cambria" panose="02040503050406030204" pitchFamily="18" charset="0"/>
              </a:rPr>
              <a:t>la méthode avec les données appariées ne fonctionne pas bien, il faut exploiter au futur pour la méthode avec les données appariées.</a:t>
            </a:r>
            <a:endParaRPr lang="zh-CN" altLang="en-US" sz="2400" dirty="0">
              <a:latin typeface="Cambria" panose="02040503050406030204" pitchFamily="18" charset="0"/>
            </a:endParaRPr>
          </a:p>
        </p:txBody>
      </p:sp>
      <p:sp>
        <p:nvSpPr>
          <p:cNvPr id="16" name="矩形: 圆角 15">
            <a:extLst>
              <a:ext uri="{FF2B5EF4-FFF2-40B4-BE49-F238E27FC236}">
                <a16:creationId xmlns:a16="http://schemas.microsoft.com/office/drawing/2014/main" id="{BE792B5F-63C6-C4EA-3537-682CC165400F}"/>
              </a:ext>
            </a:extLst>
          </p:cNvPr>
          <p:cNvSpPr/>
          <p:nvPr/>
        </p:nvSpPr>
        <p:spPr>
          <a:xfrm>
            <a:off x="2529169" y="3104796"/>
            <a:ext cx="1094451"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Lire les article</a:t>
            </a:r>
            <a:endParaRPr lang="zh-CN" altLang="en-US" dirty="0">
              <a:solidFill>
                <a:schemeClr val="tx1"/>
              </a:solidFill>
              <a:latin typeface="Cambria" panose="02040503050406030204" pitchFamily="18" charset="0"/>
            </a:endParaRPr>
          </a:p>
        </p:txBody>
      </p:sp>
      <p:sp>
        <p:nvSpPr>
          <p:cNvPr id="19" name="矩形: 圆角 18">
            <a:extLst>
              <a:ext uri="{FF2B5EF4-FFF2-40B4-BE49-F238E27FC236}">
                <a16:creationId xmlns:a16="http://schemas.microsoft.com/office/drawing/2014/main" id="{307524F4-CAEE-2533-EC6B-DB19A27F6AE3}"/>
              </a:ext>
            </a:extLst>
          </p:cNvPr>
          <p:cNvSpPr/>
          <p:nvPr/>
        </p:nvSpPr>
        <p:spPr>
          <a:xfrm>
            <a:off x="4549626" y="3138917"/>
            <a:ext cx="1750219"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Construction du modèle</a:t>
            </a:r>
            <a:endParaRPr lang="zh-CN" altLang="en-US" dirty="0">
              <a:solidFill>
                <a:schemeClr val="tx1"/>
              </a:solidFill>
              <a:latin typeface="Cambria" panose="02040503050406030204" pitchFamily="18" charset="0"/>
            </a:endParaRPr>
          </a:p>
        </p:txBody>
      </p:sp>
      <p:sp>
        <p:nvSpPr>
          <p:cNvPr id="29" name="箭头: 右 28">
            <a:extLst>
              <a:ext uri="{FF2B5EF4-FFF2-40B4-BE49-F238E27FC236}">
                <a16:creationId xmlns:a16="http://schemas.microsoft.com/office/drawing/2014/main" id="{CC054F24-1AD5-DB66-FDC7-D9FFE12CC35B}"/>
              </a:ext>
            </a:extLst>
          </p:cNvPr>
          <p:cNvSpPr/>
          <p:nvPr/>
        </p:nvSpPr>
        <p:spPr>
          <a:xfrm>
            <a:off x="3747989" y="3402442"/>
            <a:ext cx="683890"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12" name="矩形: 圆角 11">
            <a:extLst>
              <a:ext uri="{FF2B5EF4-FFF2-40B4-BE49-F238E27FC236}">
                <a16:creationId xmlns:a16="http://schemas.microsoft.com/office/drawing/2014/main" id="{C2F741C2-FFEE-3889-6AB4-29AF795D252A}"/>
              </a:ext>
            </a:extLst>
          </p:cNvPr>
          <p:cNvSpPr/>
          <p:nvPr/>
        </p:nvSpPr>
        <p:spPr>
          <a:xfrm>
            <a:off x="7176821" y="3104796"/>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Performance et Analyse</a:t>
            </a:r>
            <a:endParaRPr lang="zh-CN" altLang="en-US" dirty="0">
              <a:solidFill>
                <a:schemeClr val="tx1"/>
              </a:solidFill>
              <a:latin typeface="Cambria" panose="02040503050406030204" pitchFamily="18" charset="0"/>
            </a:endParaRPr>
          </a:p>
        </p:txBody>
      </p:sp>
      <p:sp>
        <p:nvSpPr>
          <p:cNvPr id="13" name="矩形: 圆角 12">
            <a:extLst>
              <a:ext uri="{FF2B5EF4-FFF2-40B4-BE49-F238E27FC236}">
                <a16:creationId xmlns:a16="http://schemas.microsoft.com/office/drawing/2014/main" id="{B9CEF9BA-517A-8ADA-7F3C-FA35F098AA37}"/>
              </a:ext>
            </a:extLst>
          </p:cNvPr>
          <p:cNvSpPr/>
          <p:nvPr/>
        </p:nvSpPr>
        <p:spPr>
          <a:xfrm>
            <a:off x="9647166" y="3104796"/>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Travail au futur</a:t>
            </a:r>
            <a:endParaRPr lang="zh-CN" altLang="en-US" dirty="0">
              <a:solidFill>
                <a:schemeClr val="tx1"/>
              </a:solidFill>
              <a:latin typeface="Cambria" panose="02040503050406030204" pitchFamily="18" charset="0"/>
            </a:endParaRPr>
          </a:p>
        </p:txBody>
      </p:sp>
      <p:sp>
        <p:nvSpPr>
          <p:cNvPr id="31" name="箭头: 右 30">
            <a:extLst>
              <a:ext uri="{FF2B5EF4-FFF2-40B4-BE49-F238E27FC236}">
                <a16:creationId xmlns:a16="http://schemas.microsoft.com/office/drawing/2014/main" id="{E998E9B8-DFC5-E590-C9B2-ACE7736D51D1}"/>
              </a:ext>
            </a:extLst>
          </p:cNvPr>
          <p:cNvSpPr/>
          <p:nvPr/>
        </p:nvSpPr>
        <p:spPr>
          <a:xfrm>
            <a:off x="6387547" y="3421370"/>
            <a:ext cx="701572"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2" name="箭头: 右 31">
            <a:extLst>
              <a:ext uri="{FF2B5EF4-FFF2-40B4-BE49-F238E27FC236}">
                <a16:creationId xmlns:a16="http://schemas.microsoft.com/office/drawing/2014/main" id="{A3A515AE-53A5-FD43-59E3-5D93D785F002}"/>
              </a:ext>
            </a:extLst>
          </p:cNvPr>
          <p:cNvSpPr/>
          <p:nvPr/>
        </p:nvSpPr>
        <p:spPr>
          <a:xfrm>
            <a:off x="8860941" y="3421370"/>
            <a:ext cx="701572"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4" name="左大括号 33">
            <a:extLst>
              <a:ext uri="{FF2B5EF4-FFF2-40B4-BE49-F238E27FC236}">
                <a16:creationId xmlns:a16="http://schemas.microsoft.com/office/drawing/2014/main" id="{261CAD72-D296-0379-0971-DEC8726076C3}"/>
              </a:ext>
            </a:extLst>
          </p:cNvPr>
          <p:cNvSpPr/>
          <p:nvPr/>
        </p:nvSpPr>
        <p:spPr>
          <a:xfrm rot="5400000">
            <a:off x="5304168" y="3215120"/>
            <a:ext cx="288886" cy="2119528"/>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36" name="文本框 35">
            <a:extLst>
              <a:ext uri="{FF2B5EF4-FFF2-40B4-BE49-F238E27FC236}">
                <a16:creationId xmlns:a16="http://schemas.microsoft.com/office/drawing/2014/main" id="{63D2B1BA-1D34-A5E1-AB3F-5E6F367C8247}"/>
              </a:ext>
            </a:extLst>
          </p:cNvPr>
          <p:cNvSpPr txBox="1"/>
          <p:nvPr/>
        </p:nvSpPr>
        <p:spPr>
          <a:xfrm>
            <a:off x="4154864" y="4431415"/>
            <a:ext cx="2654727" cy="1815882"/>
          </a:xfrm>
          <a:prstGeom prst="rect">
            <a:avLst/>
          </a:prstGeom>
          <a:noFill/>
        </p:spPr>
        <p:txBody>
          <a:bodyPr wrap="square" rtlCol="0">
            <a:spAutoFit/>
          </a:bodyPr>
          <a:lstStyle/>
          <a:p>
            <a:pPr marL="285750" indent="-285750">
              <a:buFont typeface="Arial" panose="020B0604020202020204" pitchFamily="34" charset="0"/>
              <a:buChar char="•"/>
            </a:pPr>
            <a:r>
              <a:rPr lang="fr-CA" altLang="zh-CN" sz="1600" b="1" dirty="0">
                <a:latin typeface="Cambria" panose="02040503050406030204" pitchFamily="18" charset="0"/>
                <a:ea typeface="Cambria" panose="02040503050406030204" pitchFamily="18" charset="0"/>
              </a:rPr>
              <a:t>Opérateurs: </a:t>
            </a:r>
            <a:r>
              <a:rPr lang="fr-CA" altLang="zh-CN" sz="1600" dirty="0">
                <a:latin typeface="Cambria" panose="02040503050406030204" pitchFamily="18" charset="0"/>
                <a:ea typeface="Cambria" panose="02040503050406030204" pitchFamily="18" charset="0"/>
              </a:rPr>
              <a:t>edge2node, node2edge</a:t>
            </a:r>
          </a:p>
          <a:p>
            <a:pPr marL="285750" indent="-285750">
              <a:buFont typeface="Arial" panose="020B0604020202020204" pitchFamily="34" charset="0"/>
              <a:buChar char="•"/>
            </a:pPr>
            <a:r>
              <a:rPr lang="fr-CA" altLang="zh-CN" sz="1600" b="1" dirty="0">
                <a:latin typeface="Cambria" panose="02040503050406030204" pitchFamily="18" charset="0"/>
                <a:ea typeface="Cambria" panose="02040503050406030204" pitchFamily="18" charset="0"/>
              </a:rPr>
              <a:t>Modules:</a:t>
            </a:r>
            <a:r>
              <a:rPr lang="fr-CA" altLang="zh-CN" sz="1600" dirty="0">
                <a:latin typeface="Cambria" panose="02040503050406030204" pitchFamily="18" charset="0"/>
                <a:ea typeface="Cambria" panose="02040503050406030204" pitchFamily="18" charset="0"/>
              </a:rPr>
              <a:t> encodeur, décodeur, discriminateur</a:t>
            </a:r>
          </a:p>
          <a:p>
            <a:pPr marL="285750" indent="-285750">
              <a:buFont typeface="Arial" panose="020B0604020202020204" pitchFamily="34" charset="0"/>
              <a:buChar char="•"/>
            </a:pPr>
            <a:r>
              <a:rPr lang="fr-CA" altLang="zh-CN" sz="1600" b="1" dirty="0">
                <a:latin typeface="Cambria" panose="02040503050406030204" pitchFamily="18" charset="0"/>
                <a:ea typeface="Cambria" panose="02040503050406030204" pitchFamily="18" charset="0"/>
              </a:rPr>
              <a:t>Architectures </a:t>
            </a:r>
            <a:r>
              <a:rPr lang="en-US" altLang="zh-CN" sz="1600" b="1" dirty="0" err="1">
                <a:latin typeface="Cambria" panose="02040503050406030204" pitchFamily="18" charset="0"/>
                <a:ea typeface="Cambria" panose="02040503050406030204" pitchFamily="18" charset="0"/>
              </a:rPr>
              <a:t>globales</a:t>
            </a:r>
            <a:r>
              <a:rPr lang="en-US" altLang="zh-CN" sz="1600" b="1" dirty="0">
                <a:latin typeface="Cambria" panose="02040503050406030204" pitchFamily="18" charset="0"/>
                <a:ea typeface="Cambria" panose="02040503050406030204" pitchFamily="18" charset="0"/>
              </a:rPr>
              <a:t>: </a:t>
            </a:r>
            <a:r>
              <a:rPr lang="en-US" altLang="zh-CN" sz="1600" dirty="0" err="1">
                <a:latin typeface="Cambria" panose="02040503050406030204" pitchFamily="18" charset="0"/>
                <a:ea typeface="Cambria" panose="02040503050406030204" pitchFamily="18" charset="0"/>
              </a:rPr>
              <a:t>réseau</a:t>
            </a:r>
            <a:r>
              <a:rPr lang="en-US" altLang="zh-CN" sz="1600" dirty="0">
                <a:latin typeface="Cambria" panose="02040503050406030204" pitchFamily="18" charset="0"/>
                <a:ea typeface="Cambria" panose="02040503050406030204" pitchFamily="18" charset="0"/>
              </a:rPr>
              <a:t> </a:t>
            </a:r>
            <a:r>
              <a:rPr lang="en-US" altLang="zh-CN" sz="1600" dirty="0" err="1">
                <a:latin typeface="Cambria" panose="02040503050406030204" pitchFamily="18" charset="0"/>
                <a:ea typeface="Cambria" panose="02040503050406030204" pitchFamily="18" charset="0"/>
              </a:rPr>
              <a:t>d’encodeur</a:t>
            </a:r>
            <a:r>
              <a:rPr lang="en-US" altLang="zh-CN" sz="1600" dirty="0">
                <a:latin typeface="Cambria" panose="02040503050406030204" pitchFamily="18" charset="0"/>
                <a:ea typeface="Cambria" panose="02040503050406030204" pitchFamily="18" charset="0"/>
              </a:rPr>
              <a:t> </a:t>
            </a:r>
            <a:r>
              <a:rPr lang="en-US" altLang="zh-CN" sz="1600" dirty="0" err="1">
                <a:latin typeface="Cambria" panose="02040503050406030204" pitchFamily="18" charset="0"/>
                <a:ea typeface="Cambria" panose="02040503050406030204" pitchFamily="18" charset="0"/>
              </a:rPr>
              <a:t>décodeur</a:t>
            </a:r>
            <a:r>
              <a:rPr lang="en-US" altLang="zh-CN" sz="1600" dirty="0">
                <a:latin typeface="Cambria" panose="02040503050406030204" pitchFamily="18" charset="0"/>
                <a:ea typeface="Cambria" panose="02040503050406030204" pitchFamily="18" charset="0"/>
              </a:rPr>
              <a:t> et </a:t>
            </a:r>
            <a:r>
              <a:rPr lang="en-US" altLang="zh-CN" sz="1600" dirty="0" err="1">
                <a:latin typeface="Cambria" panose="02040503050406030204" pitchFamily="18" charset="0"/>
                <a:ea typeface="Cambria" panose="02040503050406030204" pitchFamily="18" charset="0"/>
              </a:rPr>
              <a:t>réseau</a:t>
            </a:r>
            <a:r>
              <a:rPr lang="en-US" altLang="zh-CN" sz="1600" dirty="0">
                <a:latin typeface="Cambria" panose="02040503050406030204" pitchFamily="18" charset="0"/>
                <a:ea typeface="Cambria" panose="02040503050406030204" pitchFamily="18" charset="0"/>
              </a:rPr>
              <a:t> cycle </a:t>
            </a:r>
            <a:endParaRPr lang="zh-CN" altLang="en-US" sz="1600" dirty="0">
              <a:latin typeface="Cambria" panose="02040503050406030204" pitchFamily="18" charset="0"/>
            </a:endParaRPr>
          </a:p>
        </p:txBody>
      </p:sp>
      <p:sp>
        <p:nvSpPr>
          <p:cNvPr id="18" name="文本框 17">
            <a:extLst>
              <a:ext uri="{FF2B5EF4-FFF2-40B4-BE49-F238E27FC236}">
                <a16:creationId xmlns:a16="http://schemas.microsoft.com/office/drawing/2014/main" id="{377A3619-E31A-FA15-5257-6BD4356EABF9}"/>
              </a:ext>
            </a:extLst>
          </p:cNvPr>
          <p:cNvSpPr txBox="1"/>
          <p:nvPr/>
        </p:nvSpPr>
        <p:spPr>
          <a:xfrm>
            <a:off x="7176821" y="4537660"/>
            <a:ext cx="1917821" cy="1077218"/>
          </a:xfrm>
          <a:prstGeom prst="rect">
            <a:avLst/>
          </a:prstGeom>
          <a:noFill/>
          <a:ln w="28575">
            <a:solidFill>
              <a:schemeClr val="bg1">
                <a:lumMod val="75000"/>
              </a:schemeClr>
            </a:solidFill>
            <a:prstDash val="sysDash"/>
          </a:ln>
        </p:spPr>
        <p:txBody>
          <a:bodyPr wrap="square" rtlCol="0">
            <a:spAutoFit/>
          </a:bodyPr>
          <a:lstStyle/>
          <a:p>
            <a:r>
              <a:rPr lang="fr-CA" altLang="zh-CN" sz="1600" kern="50" dirty="0">
                <a:solidFill>
                  <a:srgbClr val="000000"/>
                </a:solidFill>
                <a:effectLst/>
                <a:latin typeface="Cambria" panose="02040503050406030204" pitchFamily="18" charset="0"/>
                <a:ea typeface="等线" panose="02010600030101010101" pitchFamily="2" charset="-122"/>
              </a:rPr>
              <a:t>le réseau encodeur décodeur performe mieux mais encore mauvais</a:t>
            </a:r>
            <a:endParaRPr lang="zh-CN" altLang="en-US" sz="1600" dirty="0"/>
          </a:p>
        </p:txBody>
      </p:sp>
      <p:sp>
        <p:nvSpPr>
          <p:cNvPr id="22" name="箭头: 右 21">
            <a:extLst>
              <a:ext uri="{FF2B5EF4-FFF2-40B4-BE49-F238E27FC236}">
                <a16:creationId xmlns:a16="http://schemas.microsoft.com/office/drawing/2014/main" id="{7D9D7081-C088-2FB0-C1A4-C2A193DE41CC}"/>
              </a:ext>
            </a:extLst>
          </p:cNvPr>
          <p:cNvSpPr/>
          <p:nvPr/>
        </p:nvSpPr>
        <p:spPr>
          <a:xfrm rot="5400000">
            <a:off x="7848295" y="4087444"/>
            <a:ext cx="387771" cy="369332"/>
          </a:xfrm>
          <a:prstGeom prst="rightArrow">
            <a:avLst/>
          </a:prstGeom>
          <a:solidFill>
            <a:schemeClr val="bg1">
              <a:lumMod val="95000"/>
            </a:schemeClr>
          </a:solid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Tree>
    <p:extLst>
      <p:ext uri="{BB962C8B-B14F-4D97-AF65-F5344CB8AC3E}">
        <p14:creationId xmlns:p14="http://schemas.microsoft.com/office/powerpoint/2010/main" val="1925953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750"/>
                                        <p:tgtEl>
                                          <p:spTgt spid="19"/>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750"/>
                                        <p:tgtEl>
                                          <p:spTgt spid="34"/>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7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750"/>
                                        <p:tgtEl>
                                          <p:spTgt spid="12"/>
                                        </p:tgtEl>
                                      </p:cBhvr>
                                    </p:animEffect>
                                  </p:childTnLst>
                                </p:cTn>
                              </p:par>
                            </p:childTnLst>
                          </p:cTn>
                        </p:par>
                        <p:par>
                          <p:cTn id="29" fill="hold">
                            <p:stCondLst>
                              <p:cond delay="1250"/>
                            </p:stCondLst>
                            <p:childTnLst>
                              <p:par>
                                <p:cTn id="30" presetID="22" presetClass="entr" presetSubtype="8"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750"/>
                                        <p:tgtEl>
                                          <p:spTgt spid="32"/>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7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animBg="1"/>
      <p:bldP spid="12" grpId="0" animBg="1"/>
      <p:bldP spid="13" grpId="0" animBg="1"/>
      <p:bldP spid="31" grpId="0" animBg="1"/>
      <p:bldP spid="32" grpId="0" animBg="1"/>
      <p:bldP spid="34" grpId="0" animBg="1"/>
      <p:bldP spid="36" grpId="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7"/>
          <p:cNvSpPr>
            <a:spLocks noChangeArrowheads="1"/>
          </p:cNvSpPr>
          <p:nvPr/>
        </p:nvSpPr>
        <p:spPr bwMode="auto">
          <a:xfrm>
            <a:off x="0" y="1350624"/>
            <a:ext cx="12192000" cy="3637586"/>
          </a:xfrm>
          <a:prstGeom prst="rect">
            <a:avLst/>
          </a:prstGeom>
          <a:solidFill>
            <a:srgbClr val="0F3C89"/>
          </a:solidFill>
          <a:ln>
            <a:noFill/>
          </a:ln>
          <a:effectLst/>
        </p:spPr>
        <p:txBody>
          <a:bodyPr lIns="90170" tIns="46990" rIns="90170" bIns="46990" anchor="ctr"/>
          <a:lstStyle/>
          <a:p>
            <a:pPr algn="ctr" fontAlgn="base">
              <a:spcBef>
                <a:spcPct val="0"/>
              </a:spcBef>
              <a:spcAft>
                <a:spcPct val="0"/>
              </a:spcAft>
              <a:buFont typeface="Arial" panose="020B0604020202020204" pitchFamily="34" charset="0"/>
              <a:buNone/>
              <a:defRPr/>
            </a:pPr>
            <a:endParaRPr lang="zh-CN"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直角三角形 10"/>
          <p:cNvSpPr>
            <a:spLocks noChangeArrowheads="1"/>
          </p:cNvSpPr>
          <p:nvPr/>
        </p:nvSpPr>
        <p:spPr bwMode="auto">
          <a:xfrm rot="16200000">
            <a:off x="1390471" y="1079077"/>
            <a:ext cx="338030" cy="23659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zh-CN"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 name="直角三角形 10"/>
          <p:cNvSpPr>
            <a:spLocks noChangeArrowheads="1"/>
          </p:cNvSpPr>
          <p:nvPr/>
        </p:nvSpPr>
        <p:spPr bwMode="auto">
          <a:xfrm rot="16200000">
            <a:off x="2831916" y="1079077"/>
            <a:ext cx="338030" cy="23659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zh-CN"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2" name="TextBox 1"/>
          <p:cNvSpPr txBox="1">
            <a:spLocks noChangeArrowheads="1"/>
          </p:cNvSpPr>
          <p:nvPr/>
        </p:nvSpPr>
        <p:spPr bwMode="auto">
          <a:xfrm>
            <a:off x="4799936" y="2408213"/>
            <a:ext cx="70414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en-US" altLang="zh-CN" sz="66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Merci beaucoup</a:t>
            </a:r>
          </a:p>
        </p:txBody>
      </p:sp>
      <p:grpSp>
        <p:nvGrpSpPr>
          <p:cNvPr id="41" name="Group 6">
            <a:extLst>
              <a:ext uri="{FF2B5EF4-FFF2-40B4-BE49-F238E27FC236}">
                <a16:creationId xmlns:a16="http://schemas.microsoft.com/office/drawing/2014/main" id="{218DAE50-C2DE-487A-B320-9A57C0D3F5BA}"/>
              </a:ext>
            </a:extLst>
          </p:cNvPr>
          <p:cNvGrpSpPr>
            <a:grpSpLocks/>
          </p:cNvGrpSpPr>
          <p:nvPr/>
        </p:nvGrpSpPr>
        <p:grpSpPr bwMode="auto">
          <a:xfrm>
            <a:off x="-10798" y="1026821"/>
            <a:ext cx="4296818" cy="3195594"/>
            <a:chOff x="-439" y="-3"/>
            <a:chExt cx="8354" cy="6211"/>
          </a:xfrm>
        </p:grpSpPr>
        <p:sp>
          <p:nvSpPr>
            <p:cNvPr id="42" name="五边形 9">
              <a:extLst>
                <a:ext uri="{FF2B5EF4-FFF2-40B4-BE49-F238E27FC236}">
                  <a16:creationId xmlns:a16="http://schemas.microsoft.com/office/drawing/2014/main" id="{A5A0AF9D-87EB-4ADE-A1E1-43A2EF3FF96B}"/>
                </a:ext>
              </a:extLst>
            </p:cNvPr>
            <p:cNvSpPr>
              <a:spLocks noChangeArrowheads="1"/>
            </p:cNvSpPr>
            <p:nvPr/>
          </p:nvSpPr>
          <p:spPr bwMode="auto">
            <a:xfrm rot="5400000">
              <a:off x="-1970" y="1970"/>
              <a:ext cx="6208" cy="2268"/>
            </a:xfrm>
            <a:prstGeom prst="homePlate">
              <a:avLst>
                <a:gd name="adj" fmla="val 68430"/>
              </a:avLst>
            </a:prstGeom>
            <a:solidFill>
              <a:srgbClr val="1E53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3" name="直角三角形 10">
              <a:extLst>
                <a:ext uri="{FF2B5EF4-FFF2-40B4-BE49-F238E27FC236}">
                  <a16:creationId xmlns:a16="http://schemas.microsoft.com/office/drawing/2014/main" id="{4B70E967-AD03-4903-85FC-15E19D03A213}"/>
                </a:ext>
              </a:extLst>
            </p:cNvPr>
            <p:cNvSpPr>
              <a:spLocks noChangeArrowheads="1"/>
            </p:cNvSpPr>
            <p:nvPr/>
          </p:nvSpPr>
          <p:spPr bwMode="auto">
            <a:xfrm rot="16200000">
              <a:off x="-538" y="96"/>
              <a:ext cx="657" cy="460"/>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4" name="五边形 12">
              <a:extLst>
                <a:ext uri="{FF2B5EF4-FFF2-40B4-BE49-F238E27FC236}">
                  <a16:creationId xmlns:a16="http://schemas.microsoft.com/office/drawing/2014/main" id="{FB9BD48E-31AD-44D3-94C9-1D9D41E98D1C}"/>
                </a:ext>
              </a:extLst>
            </p:cNvPr>
            <p:cNvSpPr>
              <a:spLocks noChangeArrowheads="1"/>
            </p:cNvSpPr>
            <p:nvPr/>
          </p:nvSpPr>
          <p:spPr bwMode="auto">
            <a:xfrm rot="5400000">
              <a:off x="853" y="1970"/>
              <a:ext cx="6208" cy="2268"/>
            </a:xfrm>
            <a:prstGeom prst="homePlate">
              <a:avLst>
                <a:gd name="adj" fmla="val 68430"/>
              </a:avLst>
            </a:prstGeom>
            <a:solidFill>
              <a:srgbClr val="A272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5" name="五边形 15">
              <a:extLst>
                <a:ext uri="{FF2B5EF4-FFF2-40B4-BE49-F238E27FC236}">
                  <a16:creationId xmlns:a16="http://schemas.microsoft.com/office/drawing/2014/main" id="{40F96611-5978-4B8D-A421-103A3DF7CC89}"/>
                </a:ext>
              </a:extLst>
            </p:cNvPr>
            <p:cNvSpPr>
              <a:spLocks noChangeArrowheads="1"/>
            </p:cNvSpPr>
            <p:nvPr/>
          </p:nvSpPr>
          <p:spPr bwMode="auto">
            <a:xfrm rot="5400000">
              <a:off x="3676" y="1967"/>
              <a:ext cx="6208" cy="2271"/>
            </a:xfrm>
            <a:prstGeom prst="homePlate">
              <a:avLst>
                <a:gd name="adj" fmla="val 6834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6" name="Picture 5" descr="E:\Design Area\CSO\Processing\presentation\bizpro\asd\images\01_Main-Background_Light_03.png">
              <a:extLst>
                <a:ext uri="{FF2B5EF4-FFF2-40B4-BE49-F238E27FC236}">
                  <a16:creationId xmlns:a16="http://schemas.microsoft.com/office/drawing/2014/main" id="{3148A552-79D4-4E2E-821A-AE9D9C7C3D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 y="1628"/>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descr="E:\Design Area\CSO\Processing\presentation\bizpro\asd\images\01_Main-Background_Light_05.png">
              <a:extLst>
                <a:ext uri="{FF2B5EF4-FFF2-40B4-BE49-F238E27FC236}">
                  <a16:creationId xmlns:a16="http://schemas.microsoft.com/office/drawing/2014/main" id="{C07F7521-1021-49AD-A28B-05CC30D7521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5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7" descr="E:\Design Area\CSO\Processing\presentation\bizpro\asd\images\01_Main-Background_Light_07.png">
              <a:extLst>
                <a:ext uri="{FF2B5EF4-FFF2-40B4-BE49-F238E27FC236}">
                  <a16:creationId xmlns:a16="http://schemas.microsoft.com/office/drawing/2014/main" id="{DAC66E0F-0FD9-40EE-B12E-B41BC68150E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2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 name="Picture 2" descr="ENSTA Paris - Wikipedia">
            <a:extLst>
              <a:ext uri="{FF2B5EF4-FFF2-40B4-BE49-F238E27FC236}">
                <a16:creationId xmlns:a16="http://schemas.microsoft.com/office/drawing/2014/main" id="{5D046BFA-7FD4-42F3-80B0-9C612FA3DE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4621" y="0"/>
            <a:ext cx="897379" cy="131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806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487115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Conclusion</a:t>
            </a:r>
            <a:endParaRPr lang="zh-CN" altLang="en-US" dirty="0"/>
          </a:p>
        </p:txBody>
      </p:sp>
      <p:sp>
        <p:nvSpPr>
          <p:cNvPr id="20" name="矩形 19">
            <a:extLst>
              <a:ext uri="{FF2B5EF4-FFF2-40B4-BE49-F238E27FC236}">
                <a16:creationId xmlns:a16="http://schemas.microsoft.com/office/drawing/2014/main" id="{91E4A11F-D2BE-D97C-49C1-C490D1528A8D}"/>
              </a:ext>
            </a:extLst>
          </p:cNvPr>
          <p:cNvSpPr/>
          <p:nvPr/>
        </p:nvSpPr>
        <p:spPr>
          <a:xfrm>
            <a:off x="8627178" y="249187"/>
            <a:ext cx="2420278"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Bibliographie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 name="文本框 2">
            <a:extLst>
              <a:ext uri="{FF2B5EF4-FFF2-40B4-BE49-F238E27FC236}">
                <a16:creationId xmlns:a16="http://schemas.microsoft.com/office/drawing/2014/main" id="{D38810DD-22CB-5070-FBD8-B8E078EE194D}"/>
              </a:ext>
            </a:extLst>
          </p:cNvPr>
          <p:cNvSpPr txBox="1"/>
          <p:nvPr/>
        </p:nvSpPr>
        <p:spPr>
          <a:xfrm>
            <a:off x="2327055" y="1052653"/>
            <a:ext cx="8987692" cy="4789453"/>
          </a:xfrm>
          <a:prstGeom prst="rect">
            <a:avLst/>
          </a:prstGeom>
          <a:noFill/>
        </p:spPr>
        <p:txBody>
          <a:bodyPr wrap="square" rtlCol="0">
            <a:spAutoFit/>
          </a:bodyPr>
          <a:lstStyle/>
          <a:p>
            <a:pPr marL="457200" indent="-457200">
              <a:lnSpc>
                <a:spcPct val="120000"/>
              </a:lnSpc>
              <a:spcBef>
                <a:spcPts val="600"/>
              </a:spcBef>
              <a:spcAft>
                <a:spcPts val="600"/>
              </a:spcAft>
            </a:pPr>
            <a:r>
              <a:rPr lang="fr-CA" altLang="zh-CN" sz="1200" b="1" kern="50" dirty="0">
                <a:solidFill>
                  <a:srgbClr val="000000"/>
                </a:solidFill>
                <a:effectLst/>
                <a:latin typeface="Cambria" panose="02040503050406030204" pitchFamily="18" charset="0"/>
                <a:ea typeface="Andale Sans UI"/>
              </a:rPr>
              <a:t>Article de périodique</a:t>
            </a:r>
            <a:endParaRPr lang="zh-CN" altLang="zh-CN" sz="1200" b="1" kern="50" dirty="0">
              <a:solidFill>
                <a:srgbClr val="000000"/>
              </a:solidFill>
              <a:effectLst/>
              <a:latin typeface="Cambria" panose="02040503050406030204" pitchFamily="18" charset="0"/>
              <a:ea typeface="Andale Sans UI"/>
            </a:endParaRPr>
          </a:p>
          <a:p>
            <a:pPr marL="342900" lvl="0" indent="-342900" algn="just">
              <a:lnSpc>
                <a:spcPct val="150000"/>
              </a:lnSpc>
              <a:buSzPts val="1200"/>
              <a:buFont typeface="Wingdings" panose="05000000000000000000" pitchFamily="2" charset="2"/>
              <a:buChar char=""/>
            </a:pPr>
            <a:r>
              <a:rPr lang="fr-CA" altLang="zh-CN" sz="1200" kern="50" dirty="0" err="1">
                <a:solidFill>
                  <a:srgbClr val="000000"/>
                </a:solidFill>
                <a:effectLst/>
                <a:latin typeface="Cambria" panose="02040503050406030204" pitchFamily="18" charset="0"/>
                <a:ea typeface="Andale Sans UI"/>
                <a:cs typeface="Arial" panose="020B0604020202020204" pitchFamily="34" charset="0"/>
              </a:rPr>
              <a:t>Devanne</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 M., &amp; Sao Nguyen, M. (2018). </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Generating shared latent variables for robots to imitate human movements and understand their physical limitations. In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Proceedings of the European Conference on Computer Vision (ECCV) Workshops</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(pp. 0-0).</a:t>
            </a:r>
            <a:r>
              <a:rPr lang="en-US" altLang="zh-CN" sz="1200" kern="50" dirty="0">
                <a:solidFill>
                  <a:srgbClr val="000000"/>
                </a:solidFill>
                <a:effectLst/>
                <a:latin typeface="Cambria" panose="02040503050406030204" pitchFamily="18" charset="0"/>
                <a:ea typeface="等线" panose="02010600030101010101" pitchFamily="2" charset="-122"/>
              </a:rPr>
              <a:t> </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a:solidFill>
                  <a:srgbClr val="000000"/>
                </a:solidFill>
                <a:effectLst/>
                <a:latin typeface="Cambria" panose="02040503050406030204" pitchFamily="18" charset="0"/>
                <a:ea typeface="Andale Sans UI"/>
                <a:cs typeface="Arial" panose="020B0604020202020204" pitchFamily="34" charset="0"/>
              </a:rPr>
              <a:t>Choi, S., Song, M. J.,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Ahn</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H., &amp; Kim, J. (2021, May). Self-supervised motion retargeting with safety guarantee. In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2021 IEEE International Conference on Robotics and Automation (ICRA)</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(pp. 8097-8103). </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IEEE.</a:t>
            </a:r>
            <a:r>
              <a:rPr lang="fr-CA" altLang="zh-CN" sz="1200" kern="50" dirty="0">
                <a:solidFill>
                  <a:srgbClr val="000000"/>
                </a:solidFill>
                <a:effectLst/>
                <a:latin typeface="Cambria" panose="02040503050406030204" pitchFamily="18" charset="0"/>
                <a:ea typeface="等线" panose="02010600030101010101" pitchFamily="2" charset="-122"/>
              </a:rPr>
              <a:t> </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Aberman</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K., Li, P.,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Lischinski</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D.,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Sorkine</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-Hornung, O., Cohen-Or, D., &amp; Chen, B. (2020). Skeleton-aware networks for deep motion retargeting.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ACM Transactions on Graphics (TOG)</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39</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(4), 62-1.</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Kingma</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D. P., &amp; Ba, J. (2014). Adam: A method for stochastic optimization. </a:t>
            </a:r>
            <a:r>
              <a:rPr lang="en-US" altLang="zh-CN" sz="1200" i="1" kern="50" dirty="0" err="1">
                <a:solidFill>
                  <a:srgbClr val="000000"/>
                </a:solidFill>
                <a:effectLst/>
                <a:latin typeface="Cambria" panose="02040503050406030204" pitchFamily="18" charset="0"/>
                <a:ea typeface="Andale Sans UI"/>
                <a:cs typeface="Arial" panose="020B0604020202020204" pitchFamily="34" charset="0"/>
              </a:rPr>
              <a:t>arXiv</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 preprint arXiv:1412.6980</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a:t>
            </a:r>
            <a:r>
              <a:rPr lang="en-US" altLang="zh-CN" sz="1200" kern="50" dirty="0">
                <a:solidFill>
                  <a:srgbClr val="000000"/>
                </a:solidFill>
                <a:effectLst/>
                <a:latin typeface="Cambria" panose="02040503050406030204" pitchFamily="18" charset="0"/>
                <a:ea typeface="等线" panose="02010600030101010101" pitchFamily="2" charset="-122"/>
              </a:rPr>
              <a:t> </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Mao, X., Li, Q.,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Xie</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H., Lau, R. Y., Wang, Z., &amp; Paul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Smolley</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S. (2017). Least squares generative adversarial networks. In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Proceedings of the IEEE international conference on computer vision</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(pp. 2794-2802).</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a:solidFill>
                  <a:srgbClr val="000000"/>
                </a:solidFill>
                <a:effectLst/>
                <a:latin typeface="Cambria" panose="02040503050406030204" pitchFamily="18" charset="0"/>
                <a:ea typeface="Andale Sans UI"/>
                <a:cs typeface="Arial" panose="020B0604020202020204" pitchFamily="34" charset="0"/>
              </a:rPr>
              <a:t>Nair, A., Chen, D., Agrawal, P., Isola, P.,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Abbeel</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 Malik, J., &amp; Levine, S. (2017, May). Combining self-supervised learning and imitation for vision-based rope manipulation. In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2017 IEEE international conference on robotics and automation (ICRA)</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(pp. 2146-2153). </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IEEE.</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Sermanet</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 Lynch, C.,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Chebotar</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Y., Hsu, J., Jang, E.,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Schaal</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S., ... &amp; Brain, G. (2018, May). Time-contrastive networks: Self-supervised learning from video. In </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2018 IEEE international conference on robotics and automation (ICRA)</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(pp. 1134-1141). </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IEEE.</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Pavse</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B. S.,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Torabi</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F., Hanna, J., Warnell, G., &amp; Stone, P. (2020).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Ridm</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Reinforced inverse dynamics modeling for learning from a single observed demonstration. </a:t>
            </a:r>
            <a:r>
              <a:rPr lang="fr-CA" altLang="zh-CN" sz="1200" i="1" kern="50" dirty="0">
                <a:solidFill>
                  <a:srgbClr val="000000"/>
                </a:solidFill>
                <a:effectLst/>
                <a:latin typeface="Cambria" panose="02040503050406030204" pitchFamily="18" charset="0"/>
                <a:ea typeface="Andale Sans UI"/>
                <a:cs typeface="Arial" panose="020B0604020202020204" pitchFamily="34" charset="0"/>
              </a:rPr>
              <a:t>IEEE </a:t>
            </a:r>
            <a:r>
              <a:rPr lang="fr-CA" altLang="zh-CN" sz="1200" i="1" kern="50" dirty="0" err="1">
                <a:solidFill>
                  <a:srgbClr val="000000"/>
                </a:solidFill>
                <a:effectLst/>
                <a:latin typeface="Cambria" panose="02040503050406030204" pitchFamily="18" charset="0"/>
                <a:ea typeface="Andale Sans UI"/>
                <a:cs typeface="Arial" panose="020B0604020202020204" pitchFamily="34" charset="0"/>
              </a:rPr>
              <a:t>Robotics</a:t>
            </a:r>
            <a:r>
              <a:rPr lang="fr-CA" altLang="zh-CN" sz="1200" i="1" kern="50" dirty="0">
                <a:solidFill>
                  <a:srgbClr val="000000"/>
                </a:solidFill>
                <a:effectLst/>
                <a:latin typeface="Cambria" panose="02040503050406030204" pitchFamily="18" charset="0"/>
                <a:ea typeface="Andale Sans UI"/>
                <a:cs typeface="Arial" panose="020B0604020202020204" pitchFamily="34" charset="0"/>
              </a:rPr>
              <a:t> and Automation </a:t>
            </a:r>
            <a:r>
              <a:rPr lang="fr-CA" altLang="zh-CN" sz="1200" i="1" kern="50" dirty="0" err="1">
                <a:solidFill>
                  <a:srgbClr val="000000"/>
                </a:solidFill>
                <a:effectLst/>
                <a:latin typeface="Cambria" panose="02040503050406030204" pitchFamily="18" charset="0"/>
                <a:ea typeface="Andale Sans UI"/>
                <a:cs typeface="Arial" panose="020B0604020202020204" pitchFamily="34" charset="0"/>
              </a:rPr>
              <a:t>Letters</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 </a:t>
            </a:r>
            <a:r>
              <a:rPr lang="fr-CA" altLang="zh-CN" sz="1200" i="1" kern="50" dirty="0">
                <a:solidFill>
                  <a:srgbClr val="000000"/>
                </a:solidFill>
                <a:effectLst/>
                <a:latin typeface="Cambria" panose="02040503050406030204" pitchFamily="18" charset="0"/>
                <a:ea typeface="Andale Sans UI"/>
                <a:cs typeface="Arial" panose="020B0604020202020204" pitchFamily="34" charset="0"/>
              </a:rPr>
              <a:t>5</a:t>
            </a:r>
            <a:r>
              <a:rPr lang="fr-CA" altLang="zh-CN" sz="1200" kern="50" dirty="0">
                <a:solidFill>
                  <a:srgbClr val="000000"/>
                </a:solidFill>
                <a:effectLst/>
                <a:latin typeface="Cambria" panose="02040503050406030204" pitchFamily="18" charset="0"/>
                <a:ea typeface="Andale Sans UI"/>
                <a:cs typeface="Arial" panose="020B0604020202020204" pitchFamily="34" charset="0"/>
              </a:rPr>
              <a:t>(4), 6262-6269.</a:t>
            </a:r>
            <a:endParaRPr lang="zh-CN" altLang="zh-CN" sz="1200" kern="50" dirty="0">
              <a:effectLst/>
              <a:latin typeface="Times New Roman" panose="02020603050405020304" pitchFamily="18" charset="0"/>
              <a:ea typeface="Andale Sans UI"/>
            </a:endParaRPr>
          </a:p>
        </p:txBody>
      </p:sp>
      <p:sp>
        <p:nvSpPr>
          <p:cNvPr id="11" name="文本框 10">
            <a:extLst>
              <a:ext uri="{FF2B5EF4-FFF2-40B4-BE49-F238E27FC236}">
                <a16:creationId xmlns:a16="http://schemas.microsoft.com/office/drawing/2014/main" id="{4B03B7E5-5BF1-B3B8-4C76-B1350D82499C}"/>
              </a:ext>
            </a:extLst>
          </p:cNvPr>
          <p:cNvSpPr txBox="1">
            <a:spLocks/>
          </p:cNvSpPr>
          <p:nvPr/>
        </p:nvSpPr>
        <p:spPr>
          <a:xfrm>
            <a:off x="0" y="4727993"/>
            <a:ext cx="2124908"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Bibliographie</a:t>
            </a:r>
            <a:endParaRPr lang="zh-CN" altLang="en-US" dirty="0"/>
          </a:p>
        </p:txBody>
      </p:sp>
    </p:spTree>
    <p:extLst>
      <p:ext uri="{BB962C8B-B14F-4D97-AF65-F5344CB8AC3E}">
        <p14:creationId xmlns:p14="http://schemas.microsoft.com/office/powerpoint/2010/main" val="35204527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4871158"/>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Re-ciblage</a:t>
            </a:r>
            <a:endParaRPr lang="zh-CN" altLang="en-US" dirty="0"/>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CA" altLang="zh-CN" dirty="0"/>
              <a:t>Conclusion</a:t>
            </a:r>
            <a:endParaRPr lang="zh-CN" altLang="en-US" dirty="0"/>
          </a:p>
        </p:txBody>
      </p:sp>
      <p:sp>
        <p:nvSpPr>
          <p:cNvPr id="20" name="矩形 19">
            <a:extLst>
              <a:ext uri="{FF2B5EF4-FFF2-40B4-BE49-F238E27FC236}">
                <a16:creationId xmlns:a16="http://schemas.microsoft.com/office/drawing/2014/main" id="{91E4A11F-D2BE-D97C-49C1-C490D1528A8D}"/>
              </a:ext>
            </a:extLst>
          </p:cNvPr>
          <p:cNvSpPr/>
          <p:nvPr/>
        </p:nvSpPr>
        <p:spPr>
          <a:xfrm>
            <a:off x="8627178" y="249187"/>
            <a:ext cx="2420278"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Bibliographie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 name="文本框 2">
            <a:extLst>
              <a:ext uri="{FF2B5EF4-FFF2-40B4-BE49-F238E27FC236}">
                <a16:creationId xmlns:a16="http://schemas.microsoft.com/office/drawing/2014/main" id="{D38810DD-22CB-5070-FBD8-B8E078EE194D}"/>
              </a:ext>
            </a:extLst>
          </p:cNvPr>
          <p:cNvSpPr txBox="1"/>
          <p:nvPr/>
        </p:nvSpPr>
        <p:spPr>
          <a:xfrm>
            <a:off x="2327055" y="1052653"/>
            <a:ext cx="8987692" cy="1766637"/>
          </a:xfrm>
          <a:prstGeom prst="rect">
            <a:avLst/>
          </a:prstGeom>
          <a:noFill/>
        </p:spPr>
        <p:txBody>
          <a:bodyPr wrap="square" rtlCol="0">
            <a:spAutoFit/>
          </a:bodyPr>
          <a:lstStyle/>
          <a:p>
            <a:pPr marL="457200" indent="-457200">
              <a:lnSpc>
                <a:spcPct val="120000"/>
              </a:lnSpc>
              <a:spcBef>
                <a:spcPts val="600"/>
              </a:spcBef>
              <a:spcAft>
                <a:spcPts val="600"/>
              </a:spcAft>
            </a:pPr>
            <a:r>
              <a:rPr lang="fr-CA" altLang="zh-CN" sz="1200" b="1" kern="50" dirty="0">
                <a:solidFill>
                  <a:srgbClr val="000000"/>
                </a:solidFill>
                <a:effectLst/>
                <a:latin typeface="Cambria" panose="02040503050406030204" pitchFamily="18" charset="0"/>
                <a:ea typeface="Andale Sans UI"/>
              </a:rPr>
              <a:t>Article électronique</a:t>
            </a:r>
            <a:endParaRPr lang="zh-CN" altLang="zh-CN" sz="1200" b="1" kern="50" dirty="0">
              <a:solidFill>
                <a:srgbClr val="000000"/>
              </a:solidFill>
              <a:effectLst/>
              <a:latin typeface="Cambria" panose="020405030504060302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Torabi</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F., Warnell, G., &amp; Stone, P. (2019). Recent advances in imitation learning from observation. </a:t>
            </a:r>
            <a:r>
              <a:rPr lang="en-US" altLang="zh-CN" sz="1200" i="1" kern="50" dirty="0" err="1">
                <a:solidFill>
                  <a:srgbClr val="000000"/>
                </a:solidFill>
                <a:effectLst/>
                <a:latin typeface="Cambria" panose="02040503050406030204" pitchFamily="18" charset="0"/>
                <a:ea typeface="Andale Sans UI"/>
                <a:cs typeface="Arial" panose="020B0604020202020204" pitchFamily="34" charset="0"/>
              </a:rPr>
              <a:t>arXiv</a:t>
            </a:r>
            <a:r>
              <a:rPr lang="en-US" altLang="zh-CN" sz="1200" i="1" kern="50" dirty="0">
                <a:solidFill>
                  <a:srgbClr val="000000"/>
                </a:solidFill>
                <a:effectLst/>
                <a:latin typeface="Cambria" panose="02040503050406030204" pitchFamily="18" charset="0"/>
                <a:ea typeface="Andale Sans UI"/>
                <a:cs typeface="Arial" panose="020B0604020202020204" pitchFamily="34" charset="0"/>
              </a:rPr>
              <a:t> preprint arXiv:1905.13566</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a:t>
            </a:r>
            <a:endParaRPr lang="zh-CN" altLang="zh-CN" sz="1200" kern="50" dirty="0">
              <a:effectLst/>
              <a:latin typeface="Times New Roman" panose="02020603050405020304" pitchFamily="18" charset="0"/>
              <a:ea typeface="Andale Sans UI"/>
            </a:endParaRPr>
          </a:p>
          <a:p>
            <a:pPr marL="342900" lvl="0" indent="-342900" algn="just">
              <a:lnSpc>
                <a:spcPct val="150000"/>
              </a:lnSpc>
              <a:buSzPts val="1200"/>
              <a:buFont typeface="Wingdings" panose="05000000000000000000" pitchFamily="2" charset="2"/>
              <a:buChar char=""/>
            </a:pPr>
            <a:r>
              <a:rPr lang="en-US" altLang="zh-CN" sz="1200" kern="50" dirty="0">
                <a:solidFill>
                  <a:srgbClr val="000000"/>
                </a:solidFill>
                <a:effectLst/>
                <a:latin typeface="Cambria" panose="02040503050406030204" pitchFamily="18" charset="0"/>
                <a:ea typeface="Andale Sans UI"/>
                <a:cs typeface="Arial" panose="020B0604020202020204" pitchFamily="34" charset="0"/>
              </a:rPr>
              <a:t>Xiang, S., &amp; Li, H. (2020). Revisiting the continuity of rotation representations in neural networks. </a:t>
            </a:r>
            <a:r>
              <a:rPr lang="en-US" altLang="zh-CN" sz="1200" kern="50" dirty="0" err="1">
                <a:solidFill>
                  <a:srgbClr val="000000"/>
                </a:solidFill>
                <a:effectLst/>
                <a:latin typeface="Cambria" panose="02040503050406030204" pitchFamily="18" charset="0"/>
                <a:ea typeface="Andale Sans UI"/>
                <a:cs typeface="Arial" panose="020B0604020202020204" pitchFamily="34" charset="0"/>
              </a:rPr>
              <a:t>arXiv</a:t>
            </a:r>
            <a:r>
              <a:rPr lang="en-US" altLang="zh-CN" sz="1200" kern="50" dirty="0">
                <a:solidFill>
                  <a:srgbClr val="000000"/>
                </a:solidFill>
                <a:effectLst/>
                <a:latin typeface="Cambria" panose="02040503050406030204" pitchFamily="18" charset="0"/>
                <a:ea typeface="Andale Sans UI"/>
                <a:cs typeface="Arial" panose="020B0604020202020204" pitchFamily="34" charset="0"/>
              </a:rPr>
              <a:t> preprint arXiv:2006.06234.</a:t>
            </a:r>
            <a:endParaRPr lang="zh-CN" altLang="zh-CN" sz="1200" kern="50" dirty="0">
              <a:effectLst/>
              <a:latin typeface="Times New Roman" panose="02020603050405020304" pitchFamily="18" charset="0"/>
              <a:ea typeface="Andale Sans UI"/>
            </a:endParaRPr>
          </a:p>
          <a:p>
            <a:pPr marL="457200" indent="-457200">
              <a:lnSpc>
                <a:spcPct val="120000"/>
              </a:lnSpc>
              <a:spcBef>
                <a:spcPts val="600"/>
              </a:spcBef>
              <a:spcAft>
                <a:spcPts val="600"/>
              </a:spcAft>
            </a:pPr>
            <a:r>
              <a:rPr lang="fr-CA" altLang="zh-CN" sz="1200" b="1" kern="50" dirty="0">
                <a:solidFill>
                  <a:srgbClr val="000000"/>
                </a:solidFill>
                <a:effectLst/>
                <a:latin typeface="Cambria" panose="02040503050406030204" pitchFamily="18" charset="0"/>
                <a:ea typeface="Andale Sans UI"/>
              </a:rPr>
              <a:t>Site web ou blog</a:t>
            </a:r>
            <a:endParaRPr lang="zh-CN" altLang="zh-CN" sz="1200" b="1" kern="50" dirty="0">
              <a:solidFill>
                <a:srgbClr val="000000"/>
              </a:solidFill>
              <a:effectLst/>
              <a:latin typeface="Cambria" panose="02040503050406030204" pitchFamily="18" charset="0"/>
              <a:ea typeface="Andale Sans UI"/>
            </a:endParaRPr>
          </a:p>
          <a:p>
            <a:pPr marL="342900" lvl="0" indent="-342900" algn="just">
              <a:spcAft>
                <a:spcPts val="600"/>
              </a:spcAft>
              <a:buFont typeface="Wingdings" panose="05000000000000000000" pitchFamily="2" charset="2"/>
              <a:buChar char=""/>
            </a:pPr>
            <a:r>
              <a:rPr lang="fr-CA" altLang="zh-CN" sz="12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Google. </a:t>
            </a:r>
            <a:r>
              <a:rPr lang="fr-CA" altLang="zh-CN" sz="1200" kern="50" dirty="0" err="1">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Mediapipe</a:t>
            </a:r>
            <a:r>
              <a:rPr lang="fr-CA" altLang="zh-CN" sz="12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[en ligne]. (2018). URL : https://google.github.io/mediapipe/solutions/pose.html</a:t>
            </a:r>
            <a:endParaRPr lang="zh-CN" altLang="zh-CN" sz="12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endParaRPr>
          </a:p>
          <a:p>
            <a:pPr marL="342900" lvl="0" indent="-342900" algn="l">
              <a:spcAft>
                <a:spcPts val="600"/>
              </a:spcAft>
              <a:buFont typeface="Wingdings" panose="05000000000000000000" pitchFamily="2" charset="2"/>
              <a:buChar char=""/>
            </a:pPr>
            <a:r>
              <a:rPr lang="en-US" altLang="zh-CN" sz="1200" b="0" u="none" strike="noStrike" kern="50" dirty="0" err="1">
                <a:solidFill>
                  <a:srgbClr val="000000"/>
                </a:solidFill>
                <a:effectLst/>
                <a:latin typeface="Cambria" panose="02040503050406030204" pitchFamily="18" charset="0"/>
                <a:ea typeface="Andale Sans UI"/>
              </a:rPr>
              <a:t>Mixamo</a:t>
            </a:r>
            <a:r>
              <a:rPr lang="en-US" altLang="zh-CN" sz="1200" b="0" u="none" strike="noStrike" kern="50" dirty="0">
                <a:solidFill>
                  <a:srgbClr val="000000"/>
                </a:solidFill>
                <a:effectLst/>
                <a:latin typeface="Cambria" panose="02040503050406030204" pitchFamily="18" charset="0"/>
                <a:ea typeface="Andale Sans UI"/>
              </a:rPr>
              <a:t> 3D, Adobe Systems Inc. </a:t>
            </a:r>
            <a:r>
              <a:rPr lang="fr-CA" altLang="zh-CN" sz="1200" b="0" u="none" strike="noStrike" kern="50" dirty="0">
                <a:solidFill>
                  <a:srgbClr val="000000"/>
                </a:solidFill>
                <a:effectLst/>
                <a:latin typeface="Cambria" panose="02040503050406030204" pitchFamily="18" charset="0"/>
                <a:ea typeface="Andale Sans UI"/>
              </a:rPr>
              <a:t>[en ligne]. (2018) URL: https://www.mixamo.com.</a:t>
            </a:r>
            <a:endParaRPr lang="zh-CN" altLang="zh-CN" sz="1200" b="1" u="sng" kern="50" dirty="0">
              <a:effectLst/>
              <a:latin typeface="Times New Roman" panose="02020603050405020304" pitchFamily="18" charset="0"/>
              <a:ea typeface="Andale Sans UI"/>
            </a:endParaRPr>
          </a:p>
        </p:txBody>
      </p:sp>
      <p:sp>
        <p:nvSpPr>
          <p:cNvPr id="11" name="文本框 10">
            <a:extLst>
              <a:ext uri="{FF2B5EF4-FFF2-40B4-BE49-F238E27FC236}">
                <a16:creationId xmlns:a16="http://schemas.microsoft.com/office/drawing/2014/main" id="{4B03B7E5-5BF1-B3B8-4C76-B1350D82499C}"/>
              </a:ext>
            </a:extLst>
          </p:cNvPr>
          <p:cNvSpPr txBox="1">
            <a:spLocks/>
          </p:cNvSpPr>
          <p:nvPr/>
        </p:nvSpPr>
        <p:spPr>
          <a:xfrm>
            <a:off x="0" y="4727993"/>
            <a:ext cx="2124908"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Bibliographie</a:t>
            </a:r>
            <a:endParaRPr lang="zh-CN" altLang="en-US" dirty="0"/>
          </a:p>
        </p:txBody>
      </p:sp>
    </p:spTree>
    <p:extLst>
      <p:ext uri="{BB962C8B-B14F-4D97-AF65-F5344CB8AC3E}">
        <p14:creationId xmlns:p14="http://schemas.microsoft.com/office/powerpoint/2010/main" val="36433626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259552" y="1052653"/>
            <a:ext cx="3275064" cy="400110"/>
          </a:xfrm>
          <a:prstGeom prst="rect">
            <a:avLst/>
          </a:prstGeom>
          <a:noFill/>
        </p:spPr>
        <p:txBody>
          <a:bodyPr wrap="none" rtlCol="0">
            <a:spAutoFit/>
          </a:bodyPr>
          <a:lstStyle/>
          <a:p>
            <a:r>
              <a:rPr lang="en-US" altLang="zh-CN" sz="2000" dirty="0">
                <a:latin typeface="Cambria" panose="02040503050406030204" pitchFamily="18" charset="0"/>
                <a:ea typeface="Cambria" panose="02040503050406030204" pitchFamily="18" charset="0"/>
              </a:rPr>
              <a:t>La relation </a:t>
            </a:r>
            <a:r>
              <a:rPr lang="en-US" altLang="zh-CN" sz="2000" dirty="0" err="1">
                <a:latin typeface="Cambria" panose="02040503050406030204" pitchFamily="18" charset="0"/>
                <a:ea typeface="Cambria" panose="02040503050406030204" pitchFamily="18" charset="0"/>
              </a:rPr>
              <a:t>correspondante</a:t>
            </a:r>
            <a:r>
              <a:rPr lang="en-US" altLang="zh-CN" sz="2000" dirty="0">
                <a:latin typeface="Cambria" panose="02040503050406030204" pitchFamily="18" charset="0"/>
                <a:ea typeface="Cambria" panose="02040503050406030204" pitchFamily="18" charset="0"/>
              </a:rPr>
              <a:t>: </a:t>
            </a:r>
            <a:endParaRPr lang="zh-CN" altLang="en-US" sz="2000" dirty="0">
              <a:latin typeface="Cambria" panose="02040503050406030204" pitchFamily="18" charset="0"/>
            </a:endParaRPr>
          </a:p>
        </p:txBody>
      </p:sp>
      <p:grpSp>
        <p:nvGrpSpPr>
          <p:cNvPr id="3" name="组合 2">
            <a:extLst>
              <a:ext uri="{FF2B5EF4-FFF2-40B4-BE49-F238E27FC236}">
                <a16:creationId xmlns:a16="http://schemas.microsoft.com/office/drawing/2014/main" id="{13A9E89A-3659-92B0-6BE8-D0DFCF7CB912}"/>
              </a:ext>
            </a:extLst>
          </p:cNvPr>
          <p:cNvGrpSpPr/>
          <p:nvPr/>
        </p:nvGrpSpPr>
        <p:grpSpPr>
          <a:xfrm>
            <a:off x="2896625" y="1538621"/>
            <a:ext cx="6179870" cy="4541819"/>
            <a:chOff x="1374670" y="920537"/>
            <a:chExt cx="6179870" cy="4541819"/>
          </a:xfrm>
        </p:grpSpPr>
        <p:sp>
          <p:nvSpPr>
            <p:cNvPr id="11" name="矩形 10">
              <a:extLst>
                <a:ext uri="{FF2B5EF4-FFF2-40B4-BE49-F238E27FC236}">
                  <a16:creationId xmlns:a16="http://schemas.microsoft.com/office/drawing/2014/main" id="{A234A5E1-B4C4-9513-E789-81F9F02DB541}"/>
                </a:ext>
              </a:extLst>
            </p:cNvPr>
            <p:cNvSpPr/>
            <p:nvPr/>
          </p:nvSpPr>
          <p:spPr>
            <a:xfrm>
              <a:off x="1374670" y="920537"/>
              <a:ext cx="6179870" cy="4541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2" name="Rectangle 1">
              <a:extLst>
                <a:ext uri="{FF2B5EF4-FFF2-40B4-BE49-F238E27FC236}">
                  <a16:creationId xmlns:a16="http://schemas.microsoft.com/office/drawing/2014/main" id="{0EF6E3CD-7988-98F5-8105-1648FA4EB7CF}"/>
                </a:ext>
              </a:extLst>
            </p:cNvPr>
            <p:cNvSpPr>
              <a:spLocks noChangeArrowheads="1"/>
            </p:cNvSpPr>
            <p:nvPr/>
          </p:nvSpPr>
          <p:spPr bwMode="auto">
            <a:xfrm>
              <a:off x="1669240" y="1064713"/>
              <a:ext cx="1928413" cy="428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300"/>
                </a:spcAft>
                <a:buClrTx/>
                <a:buSzTx/>
                <a:buFontTx/>
                <a:buNone/>
                <a:tabLst/>
              </a:pPr>
              <a:r>
                <a:rPr kumimoji="0" lang="zh-CN" altLang="zh-CN" sz="1400" b="1"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Kinect - Open</a:t>
              </a:r>
              <a:r>
                <a:rPr kumimoji="0" lang="en-US" altLang="zh-CN" sz="1400" b="1"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p</a:t>
              </a:r>
              <a:r>
                <a:rPr kumimoji="0" lang="zh-CN" altLang="zh-CN" sz="1400" b="1"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ose</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3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0</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(Head)</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20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1</a:t>
              </a:r>
              <a:r>
                <a:rPr lang="en-US" altLang="zh-CN" sz="1400" dirty="0">
                  <a:solidFill>
                    <a:srgbClr val="333333"/>
                  </a:solidFill>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(mShoulder)</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8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2</a:t>
              </a:r>
              <a:r>
                <a:rPr lang="en-US" altLang="zh-CN" sz="1400" dirty="0">
                  <a:solidFill>
                    <a:srgbClr val="333333"/>
                  </a:solidFill>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(rShoulder)</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9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3</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(rElbow)</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10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4</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(rWrist)</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4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5</a:t>
              </a:r>
              <a:r>
                <a:rPr lang="en-US" altLang="zh-CN" sz="1400" dirty="0">
                  <a:solidFill>
                    <a:srgbClr val="333333"/>
                  </a:solidFill>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(lShoulder)</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5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6</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(lElbow)</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6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7</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(lWrist)</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16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8</a:t>
              </a:r>
              <a:r>
                <a:rPr lang="en-US" altLang="zh-CN" sz="1400" dirty="0">
                  <a:solidFill>
                    <a:srgbClr val="333333"/>
                  </a:solidFill>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(rHip)</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17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9</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(rKnee)</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18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10</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(rAnkle)</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12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11</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(lHip)</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13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 12</a:t>
              </a:r>
              <a:r>
                <a:rPr lang="en-US" altLang="zh-CN" sz="1400" dirty="0">
                  <a:solidFill>
                    <a:srgbClr val="333333"/>
                  </a:solidFill>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(lKnee)</a:t>
              </a:r>
            </a:p>
            <a:p>
              <a:pPr eaLnBrk="0" fontAlgn="base" hangingPunct="0">
                <a:spcBef>
                  <a:spcPct val="0"/>
                </a:spcBef>
                <a:spcAft>
                  <a:spcPts val="300"/>
                </a:spcAft>
                <a:buFontTx/>
                <a:buChar char="•"/>
              </a:pP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14 - 13 </a:t>
              </a:r>
              <a:r>
                <a:rPr kumimoji="0" lang="en-US" altLang="zh-CN" sz="1400" b="0" i="0" u="none" strike="noStrike" cap="none" normalizeH="0" baseline="0" dirty="0">
                  <a:ln>
                    <a:noFill/>
                  </a:ln>
                  <a:solidFill>
                    <a:srgbClr val="333333"/>
                  </a:solidFill>
                  <a:effectLst/>
                  <a:latin typeface="Cambria" panose="02040503050406030204" pitchFamily="18" charset="0"/>
                  <a:ea typeface="Cambria" panose="02040503050406030204" pitchFamily="18" charset="0"/>
                </a:rPr>
                <a:t>	</a:t>
              </a:r>
              <a:r>
                <a:rPr kumimoji="0" lang="zh-CN" altLang="zh-CN" sz="1400" b="0" i="0" u="none" strike="noStrike" cap="none" normalizeH="0" baseline="0" dirty="0">
                  <a:ln>
                    <a:noFill/>
                  </a:ln>
                  <a:solidFill>
                    <a:srgbClr val="333333"/>
                  </a:solidFill>
                  <a:effectLst/>
                  <a:latin typeface="Cambria" panose="02040503050406030204" pitchFamily="18" charset="0"/>
                  <a:ea typeface="Open Sans" panose="020B0604020202020204" pitchFamily="34" charset="0"/>
                </a:rPr>
                <a:t>(lAnkle)</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zh-CN" altLang="zh-CN" sz="1400" b="0" i="0" u="none" strike="noStrike" cap="none" normalizeH="0" baseline="0" dirty="0">
                <a:ln>
                  <a:noFill/>
                </a:ln>
                <a:solidFill>
                  <a:schemeClr val="tx1"/>
                </a:solidFill>
                <a:effectLst/>
                <a:latin typeface="Cambria" panose="02040503050406030204" pitchFamily="18" charset="0"/>
              </a:endParaRPr>
            </a:p>
          </p:txBody>
        </p:sp>
        <p:sp>
          <p:nvSpPr>
            <p:cNvPr id="14" name="Rectangle 2">
              <a:extLst>
                <a:ext uri="{FF2B5EF4-FFF2-40B4-BE49-F238E27FC236}">
                  <a16:creationId xmlns:a16="http://schemas.microsoft.com/office/drawing/2014/main" id="{BE44D45D-5FA4-864B-59E3-BB41A5F4B418}"/>
                </a:ext>
              </a:extLst>
            </p:cNvPr>
            <p:cNvSpPr>
              <a:spLocks noChangeArrowheads="1"/>
            </p:cNvSpPr>
            <p:nvPr/>
          </p:nvSpPr>
          <p:spPr bwMode="auto">
            <a:xfrm>
              <a:off x="4449262" y="1064713"/>
              <a:ext cx="2851743" cy="428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algn="ctr" eaLnBrk="0" fontAlgn="base" hangingPunct="0">
                <a:spcBef>
                  <a:spcPct val="0"/>
                </a:spcBef>
                <a:spcAft>
                  <a:spcPts val="300"/>
                </a:spcAft>
              </a:pPr>
              <a:r>
                <a:rPr lang="zh-CN" altLang="zh-CN" sz="1400" b="1" dirty="0">
                  <a:solidFill>
                    <a:srgbClr val="333333"/>
                  </a:solidFill>
                  <a:latin typeface="Cambria" panose="02040503050406030204" pitchFamily="18" charset="0"/>
                  <a:ea typeface="Open Sans" panose="020B0604020202020204" pitchFamily="34" charset="0"/>
                </a:rPr>
                <a:t>Blazepose- Openpose</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0 </a:t>
              </a:r>
              <a:r>
                <a:rPr lang="en-US" altLang="zh-CN" sz="1400" dirty="0">
                  <a:solidFill>
                    <a:srgbClr val="333333"/>
                  </a:solidFill>
                  <a:latin typeface="Cambria" panose="02040503050406030204" pitchFamily="18" charset="0"/>
                  <a:ea typeface="Cambria" panose="02040503050406030204" pitchFamily="18" charset="0"/>
                </a:rPr>
                <a:t>–</a:t>
              </a:r>
              <a:r>
                <a:rPr lang="zh-CN" altLang="zh-CN" sz="1400" dirty="0">
                  <a:solidFill>
                    <a:srgbClr val="333333"/>
                  </a:solidFill>
                  <a:latin typeface="Cambria" panose="02040503050406030204" pitchFamily="18" charset="0"/>
                  <a:ea typeface="Open Sans" panose="020B0604020202020204" pitchFamily="34" charset="0"/>
                </a:rPr>
                <a:t> 0</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(Head)</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Moy(11,12) </a:t>
              </a:r>
              <a:r>
                <a:rPr lang="en-US" altLang="zh-CN" sz="1400" dirty="0">
                  <a:solidFill>
                    <a:srgbClr val="333333"/>
                  </a:solidFill>
                  <a:latin typeface="Cambria" panose="02040503050406030204" pitchFamily="18" charset="0"/>
                  <a:ea typeface="Cambria" panose="02040503050406030204" pitchFamily="18" charset="0"/>
                </a:rPr>
                <a:t>–</a:t>
              </a:r>
              <a:r>
                <a:rPr lang="zh-CN" altLang="zh-CN" sz="1400" dirty="0">
                  <a:solidFill>
                    <a:srgbClr val="333333"/>
                  </a:solidFill>
                  <a:latin typeface="Cambria" panose="02040503050406030204" pitchFamily="18" charset="0"/>
                  <a:ea typeface="Open Sans" panose="020B0604020202020204" pitchFamily="34" charset="0"/>
                </a:rPr>
                <a:t> 1</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(mShoulder)</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12 - 2</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(rShoulder)</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14 - 3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(rElbow)</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16 - 4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(rWrist)</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11 - 5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(lShoulder)</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13 - 6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(lElbow)</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15 - 7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(lWrist)</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24 - 8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(rHip)</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26 - 9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(rKnee)</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28 - 10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(rAnkle)</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23 - 11 </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(lHip)</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25 </a:t>
              </a:r>
              <a:r>
                <a:rPr lang="en-US" altLang="zh-CN" sz="1400" dirty="0">
                  <a:solidFill>
                    <a:srgbClr val="333333"/>
                  </a:solidFill>
                  <a:latin typeface="Cambria" panose="02040503050406030204" pitchFamily="18" charset="0"/>
                  <a:ea typeface="Cambria" panose="02040503050406030204" pitchFamily="18" charset="0"/>
                </a:rPr>
                <a:t>–</a:t>
              </a:r>
              <a:r>
                <a:rPr lang="zh-CN" altLang="zh-CN" sz="1400" dirty="0">
                  <a:solidFill>
                    <a:srgbClr val="333333"/>
                  </a:solidFill>
                  <a:latin typeface="Cambria" panose="02040503050406030204" pitchFamily="18" charset="0"/>
                  <a:ea typeface="Open Sans" panose="020B0604020202020204" pitchFamily="34" charset="0"/>
                </a:rPr>
                <a:t> 12</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(lKnee)</a:t>
              </a:r>
            </a:p>
            <a:p>
              <a:pPr eaLnBrk="0" fontAlgn="base" hangingPunct="0">
                <a:spcBef>
                  <a:spcPct val="0"/>
                </a:spcBef>
                <a:spcAft>
                  <a:spcPts val="300"/>
                </a:spcAft>
                <a:buFontTx/>
                <a:buChar char="•"/>
              </a:pPr>
              <a:r>
                <a:rPr lang="zh-CN" altLang="zh-CN" sz="1400" dirty="0">
                  <a:solidFill>
                    <a:srgbClr val="333333"/>
                  </a:solidFill>
                  <a:latin typeface="Cambria" panose="02040503050406030204" pitchFamily="18" charset="0"/>
                  <a:ea typeface="Open Sans" panose="020B0604020202020204" pitchFamily="34" charset="0"/>
                </a:rPr>
                <a:t>27 </a:t>
              </a:r>
              <a:r>
                <a:rPr lang="en-US" altLang="zh-CN" sz="1400" dirty="0">
                  <a:solidFill>
                    <a:srgbClr val="333333"/>
                  </a:solidFill>
                  <a:latin typeface="Cambria" panose="02040503050406030204" pitchFamily="18" charset="0"/>
                  <a:ea typeface="Cambria" panose="02040503050406030204" pitchFamily="18" charset="0"/>
                </a:rPr>
                <a:t>–</a:t>
              </a:r>
              <a:r>
                <a:rPr lang="zh-CN" altLang="zh-CN" sz="1400" dirty="0">
                  <a:solidFill>
                    <a:srgbClr val="333333"/>
                  </a:solidFill>
                  <a:latin typeface="Cambria" panose="02040503050406030204" pitchFamily="18" charset="0"/>
                  <a:ea typeface="Open Sans" panose="020B0604020202020204" pitchFamily="34" charset="0"/>
                </a:rPr>
                <a:t> 13</a:t>
              </a:r>
              <a:r>
                <a:rPr lang="en-US" altLang="zh-CN" sz="1400" dirty="0">
                  <a:solidFill>
                    <a:srgbClr val="333333"/>
                  </a:solidFill>
                  <a:latin typeface="Cambria" panose="02040503050406030204" pitchFamily="18" charset="0"/>
                  <a:ea typeface="Cambria" panose="02040503050406030204" pitchFamily="18" charset="0"/>
                </a:rPr>
                <a:t>	</a:t>
              </a:r>
              <a:r>
                <a:rPr lang="zh-CN" altLang="zh-CN" sz="1400" dirty="0">
                  <a:solidFill>
                    <a:srgbClr val="333333"/>
                  </a:solidFill>
                  <a:latin typeface="Cambria" panose="02040503050406030204" pitchFamily="18" charset="0"/>
                  <a:ea typeface="Open Sans" panose="020B0604020202020204" pitchFamily="34" charset="0"/>
                </a:rPr>
                <a:t>(lAnkle)</a:t>
              </a:r>
            </a:p>
            <a:p>
              <a:pPr eaLnBrk="0" fontAlgn="base" hangingPunct="0">
                <a:spcBef>
                  <a:spcPct val="0"/>
                </a:spcBef>
                <a:spcAft>
                  <a:spcPts val="300"/>
                </a:spcAft>
              </a:pPr>
              <a:endParaRPr lang="zh-CN" altLang="zh-CN" sz="1400" b="1" dirty="0">
                <a:solidFill>
                  <a:srgbClr val="333333"/>
                </a:solidFill>
                <a:latin typeface="Cambria" panose="02040503050406030204" pitchFamily="18" charset="0"/>
                <a:ea typeface="Open Sans" panose="020B0604020202020204" pitchFamily="34" charset="0"/>
              </a:endParaRPr>
            </a:p>
          </p:txBody>
        </p:sp>
        <p:sp>
          <p:nvSpPr>
            <p:cNvPr id="15" name="矩形 14">
              <a:extLst>
                <a:ext uri="{FF2B5EF4-FFF2-40B4-BE49-F238E27FC236}">
                  <a16:creationId xmlns:a16="http://schemas.microsoft.com/office/drawing/2014/main" id="{AAEA125D-C38C-6676-AC23-1C44232EB96C}"/>
                </a:ext>
              </a:extLst>
            </p:cNvPr>
            <p:cNvSpPr/>
            <p:nvPr/>
          </p:nvSpPr>
          <p:spPr>
            <a:xfrm>
              <a:off x="1595597" y="1110785"/>
              <a:ext cx="2221564" cy="3988990"/>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7" name="矩形 16">
              <a:extLst>
                <a:ext uri="{FF2B5EF4-FFF2-40B4-BE49-F238E27FC236}">
                  <a16:creationId xmlns:a16="http://schemas.microsoft.com/office/drawing/2014/main" id="{F0AFD365-0B9C-5682-6790-2B6E92E3577B}"/>
                </a:ext>
              </a:extLst>
            </p:cNvPr>
            <p:cNvSpPr/>
            <p:nvPr/>
          </p:nvSpPr>
          <p:spPr>
            <a:xfrm>
              <a:off x="4251855" y="1092374"/>
              <a:ext cx="3106305" cy="4007402"/>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19" name="文本框 18">
              <a:extLst>
                <a:ext uri="{FF2B5EF4-FFF2-40B4-BE49-F238E27FC236}">
                  <a16:creationId xmlns:a16="http://schemas.microsoft.com/office/drawing/2014/main" id="{8E9A4A08-16F5-8E2C-960A-4A64603B3210}"/>
                </a:ext>
              </a:extLst>
            </p:cNvPr>
            <p:cNvSpPr txBox="1"/>
            <p:nvPr/>
          </p:nvSpPr>
          <p:spPr>
            <a:xfrm>
              <a:off x="2467375" y="5099347"/>
              <a:ext cx="410690"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(a)</a:t>
              </a:r>
              <a:endParaRPr lang="zh-CN" altLang="en-US" sz="1400" dirty="0">
                <a:latin typeface="Cambria" panose="02040503050406030204" pitchFamily="18" charset="0"/>
              </a:endParaRPr>
            </a:p>
          </p:txBody>
        </p:sp>
        <p:sp>
          <p:nvSpPr>
            <p:cNvPr id="25" name="文本框 24">
              <a:extLst>
                <a:ext uri="{FF2B5EF4-FFF2-40B4-BE49-F238E27FC236}">
                  <a16:creationId xmlns:a16="http://schemas.microsoft.com/office/drawing/2014/main" id="{C556F10A-9B02-2DC3-3BDF-BE3D21243E08}"/>
                </a:ext>
              </a:extLst>
            </p:cNvPr>
            <p:cNvSpPr txBox="1"/>
            <p:nvPr/>
          </p:nvSpPr>
          <p:spPr>
            <a:xfrm>
              <a:off x="5465588" y="5099347"/>
              <a:ext cx="420308" cy="307777"/>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(b)</a:t>
              </a:r>
              <a:endParaRPr lang="zh-CN" altLang="en-US" sz="1400" dirty="0">
                <a:latin typeface="Cambria" panose="02040503050406030204" pitchFamily="18" charset="0"/>
              </a:endParaRPr>
            </a:p>
          </p:txBody>
        </p:sp>
      </p:grpSp>
      <p:sp>
        <p:nvSpPr>
          <p:cNvPr id="81" name="文本框 80">
            <a:extLst>
              <a:ext uri="{FF2B5EF4-FFF2-40B4-BE49-F238E27FC236}">
                <a16:creationId xmlns:a16="http://schemas.microsoft.com/office/drawing/2014/main" id="{8230CC56-AE0D-9EFC-2E2F-5F4CEDE463BD}"/>
              </a:ext>
            </a:extLst>
          </p:cNvPr>
          <p:cNvSpPr txBox="1"/>
          <p:nvPr/>
        </p:nvSpPr>
        <p:spPr>
          <a:xfrm>
            <a:off x="2804573" y="5931162"/>
            <a:ext cx="6112364" cy="733727"/>
          </a:xfrm>
          <a:prstGeom prst="rect">
            <a:avLst/>
          </a:prstGeom>
          <a:noFill/>
        </p:spPr>
        <p:txBody>
          <a:bodyPr wrap="square">
            <a:spAutoFit/>
          </a:bodyPr>
          <a:lstStyle/>
          <a:p>
            <a:pPr marL="457200" indent="-457200" algn="just">
              <a:lnSpc>
                <a:spcPct val="120000"/>
              </a:lnSpc>
              <a:spcAft>
                <a:spcPts val="600"/>
              </a:spcAft>
            </a:pPr>
            <a:r>
              <a:rPr lang="fr-CA" altLang="zh-CN" sz="1800" kern="50" dirty="0">
                <a:effectLst/>
                <a:latin typeface="Cambria" panose="02040503050406030204" pitchFamily="18" charset="0"/>
                <a:ea typeface="等线 Light" panose="02010600030101010101" pitchFamily="2" charset="-122"/>
                <a:cs typeface="Times New Roman" panose="02020603050405020304" pitchFamily="18" charset="0"/>
              </a:rPr>
              <a:t>Fig. 5: </a:t>
            </a:r>
            <a:r>
              <a:rPr lang="fr-CA" altLang="zh-CN" sz="1800" kern="50" dirty="0">
                <a:solidFill>
                  <a:srgbClr val="000000"/>
                </a:solidFill>
                <a:effectLst/>
                <a:latin typeface="Cambria" panose="02040503050406030204" pitchFamily="18" charset="0"/>
                <a:ea typeface="等线" panose="02010600030101010101" pitchFamily="2" charset="-122"/>
                <a:cs typeface="Calibri" panose="020F0502020204030204" pitchFamily="34" charset="0"/>
              </a:rPr>
              <a:t>Les relations correspondantes entre (a) Kinect et Openpose. (b) Blazepose et Openpose.</a:t>
            </a:r>
            <a:endParaRPr lang="zh-CN" altLang="zh-CN" sz="1200"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2BCD51B8-0FC9-F2A6-B739-213200136515}"/>
              </a:ext>
            </a:extLst>
          </p:cNvPr>
          <p:cNvSpPr/>
          <p:nvPr/>
        </p:nvSpPr>
        <p:spPr>
          <a:xfrm>
            <a:off x="5701511" y="255806"/>
            <a:ext cx="5360955"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Blazepose - Kinect - Openpose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8899769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9214060" y="255806"/>
            <a:ext cx="1739579"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Objectif</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1210777"/>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2450716" cy="400110"/>
          </a:xfrm>
          <a:prstGeom prst="rect">
            <a:avLst/>
          </a:prstGeom>
          <a:noFill/>
        </p:spPr>
        <p:txBody>
          <a:bodyPr wrap="square" rtlCol="0">
            <a:spAutoFit/>
          </a:bodyPr>
          <a:lstStyle/>
          <a:p>
            <a:r>
              <a:rPr lang="fr-FR" altLang="zh-CN" sz="2000" dirty="0">
                <a:solidFill>
                  <a:schemeClr val="bg1"/>
                </a:solidFill>
                <a:latin typeface="Arial Black" panose="020B0A04020102020204" pitchFamily="34" charset="0"/>
                <a:ea typeface="微软雅黑" panose="020B0503020204020204" pitchFamily="34" charset="-122"/>
              </a:rPr>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1B4EC1CC-03D6-7C75-0516-EDF1955E764C}"/>
              </a:ext>
            </a:extLst>
          </p:cNvPr>
          <p:cNvSpPr txBox="1"/>
          <p:nvPr/>
        </p:nvSpPr>
        <p:spPr>
          <a:xfrm>
            <a:off x="3012502" y="1079737"/>
            <a:ext cx="7832593" cy="523220"/>
          </a:xfrm>
          <a:prstGeom prst="rect">
            <a:avLst/>
          </a:prstGeom>
          <a:noFill/>
        </p:spPr>
        <p:txBody>
          <a:bodyPr wrap="none" rtlCol="0">
            <a:spAutoFit/>
          </a:bodyPr>
          <a:lstStyle/>
          <a:p>
            <a:r>
              <a:rPr lang="en-US" altLang="zh-CN" sz="2800" dirty="0">
                <a:latin typeface="Cambria" panose="02040503050406030204" pitchFamily="18" charset="0"/>
                <a:ea typeface="Cambria" panose="02040503050406030204" pitchFamily="18" charset="0"/>
              </a:rPr>
              <a:t>Objectif: </a:t>
            </a:r>
            <a:r>
              <a:rPr lang="fr-CA" altLang="zh-CN" sz="1800" kern="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rPr>
              <a:t>détecter et imiter des mouvements humains par le robot Poppy.</a:t>
            </a:r>
            <a:endParaRPr lang="zh-CN" altLang="en-US" sz="2800" dirty="0">
              <a:latin typeface="Cambria" panose="02040503050406030204" pitchFamily="18" charset="0"/>
            </a:endParaRPr>
          </a:p>
        </p:txBody>
      </p:sp>
      <p:sp>
        <p:nvSpPr>
          <p:cNvPr id="11" name="文本框 10">
            <a:extLst>
              <a:ext uri="{FF2B5EF4-FFF2-40B4-BE49-F238E27FC236}">
                <a16:creationId xmlns:a16="http://schemas.microsoft.com/office/drawing/2014/main" id="{C7E39298-E662-012E-602A-4DBC026596DB}"/>
              </a:ext>
            </a:extLst>
          </p:cNvPr>
          <p:cNvSpPr txBox="1"/>
          <p:nvPr/>
        </p:nvSpPr>
        <p:spPr>
          <a:xfrm>
            <a:off x="3012501" y="2109317"/>
            <a:ext cx="7832593" cy="2696123"/>
          </a:xfrm>
          <a:prstGeom prst="rect">
            <a:avLst/>
          </a:prstGeom>
          <a:noFill/>
        </p:spPr>
        <p:txBody>
          <a:bodyPr wrap="square" rtlCol="0">
            <a:spAutoFit/>
          </a:bodyPr>
          <a:lstStyle/>
          <a:p>
            <a:pPr lvl="0" algn="just">
              <a:lnSpc>
                <a:spcPct val="120000"/>
              </a:lnSpc>
            </a:pPr>
            <a:r>
              <a:rPr lang="fr-CA" altLang="zh-CN" sz="1800" kern="0" dirty="0">
                <a:solidFill>
                  <a:srgbClr val="000000"/>
                </a:solidFill>
                <a:effectLst/>
                <a:latin typeface="Cambria" panose="02040503050406030204" pitchFamily="18" charset="0"/>
                <a:ea typeface="宋体" panose="02010600030101010101" pitchFamily="2" charset="-122"/>
              </a:rPr>
              <a:t>Nous séparons en trois étape:</a:t>
            </a:r>
          </a:p>
          <a:p>
            <a:pPr lvl="0" algn="just">
              <a:lnSpc>
                <a:spcPct val="120000"/>
              </a:lnSpc>
            </a:pPr>
            <a:endParaRPr lang="fr-CA" altLang="zh-CN" sz="1800" kern="0" dirty="0">
              <a:solidFill>
                <a:srgbClr val="000000"/>
              </a:solidFill>
              <a:effectLst/>
              <a:latin typeface="Cambria" panose="02040503050406030204" pitchFamily="18" charset="0"/>
              <a:ea typeface="宋体" panose="02010600030101010101" pitchFamily="2" charset="-122"/>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Détecter les mouvements d’humain.</a:t>
            </a:r>
            <a:endParaRPr lang="zh-CN" altLang="zh-CN" sz="1800" kern="50" dirty="0">
              <a:effectLst/>
              <a:latin typeface="Times New Roman" panose="02020603050405020304" pitchFamily="18" charset="0"/>
              <a:ea typeface="Andale Sans UI"/>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Apprendre les mouvements humains par robot en utilisant la méthode de re-ciblage</a:t>
            </a:r>
            <a:endParaRPr lang="zh-CN" altLang="zh-CN" sz="1800" kern="50" dirty="0">
              <a:effectLst/>
              <a:latin typeface="Times New Roman" panose="02020603050405020304" pitchFamily="18" charset="0"/>
              <a:ea typeface="Andale Sans UI"/>
            </a:endParaRPr>
          </a:p>
          <a:p>
            <a:pPr marL="342900" lvl="0" indent="-342900" algn="just">
              <a:lnSpc>
                <a:spcPct val="120000"/>
              </a:lnSpc>
              <a:buFont typeface="+mj-lt"/>
              <a:buAutoNum type="arabicPeriod"/>
            </a:pPr>
            <a:r>
              <a:rPr lang="fr-CA" altLang="zh-CN" sz="1800" kern="0" dirty="0">
                <a:solidFill>
                  <a:srgbClr val="000000"/>
                </a:solidFill>
                <a:effectLst/>
                <a:latin typeface="Cambria" panose="02040503050406030204" pitchFamily="18" charset="0"/>
                <a:ea typeface="宋体" panose="02010600030101010101" pitchFamily="2" charset="-122"/>
              </a:rPr>
              <a:t>Transférer un mouvement robotique en commande en utilisant le cinématique inverse spécifique.</a:t>
            </a:r>
            <a:endParaRPr lang="zh-CN" altLang="zh-CN" sz="1800" kern="50" dirty="0">
              <a:effectLst/>
              <a:latin typeface="Times New Roman" panose="02020603050405020304" pitchFamily="18" charset="0"/>
              <a:ea typeface="Andale Sans UI"/>
            </a:endParaRPr>
          </a:p>
          <a:p>
            <a:endParaRPr lang="zh-CN" altLang="en-US" dirty="0"/>
          </a:p>
        </p:txBody>
      </p:sp>
      <p:sp>
        <p:nvSpPr>
          <p:cNvPr id="12" name="矩形 11">
            <a:extLst>
              <a:ext uri="{FF2B5EF4-FFF2-40B4-BE49-F238E27FC236}">
                <a16:creationId xmlns:a16="http://schemas.microsoft.com/office/drawing/2014/main" id="{206F2885-355B-74A9-6A88-ED57C9656EE5}"/>
              </a:ext>
            </a:extLst>
          </p:cNvPr>
          <p:cNvSpPr/>
          <p:nvPr/>
        </p:nvSpPr>
        <p:spPr>
          <a:xfrm>
            <a:off x="3012502" y="2733414"/>
            <a:ext cx="7941138" cy="105271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54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259552" y="1052653"/>
            <a:ext cx="3275064" cy="400110"/>
          </a:xfrm>
          <a:prstGeom prst="rect">
            <a:avLst/>
          </a:prstGeom>
          <a:noFill/>
        </p:spPr>
        <p:txBody>
          <a:bodyPr wrap="none" rtlCol="0">
            <a:spAutoFit/>
          </a:bodyPr>
          <a:lstStyle/>
          <a:p>
            <a:r>
              <a:rPr lang="en-US" altLang="zh-CN" sz="2000" dirty="0">
                <a:latin typeface="Cambria" panose="02040503050406030204" pitchFamily="18" charset="0"/>
                <a:ea typeface="Cambria" panose="02040503050406030204" pitchFamily="18" charset="0"/>
              </a:rPr>
              <a:t>La relation </a:t>
            </a:r>
            <a:r>
              <a:rPr lang="en-US" altLang="zh-CN" sz="2000" dirty="0" err="1">
                <a:latin typeface="Cambria" panose="02040503050406030204" pitchFamily="18" charset="0"/>
                <a:ea typeface="Cambria" panose="02040503050406030204" pitchFamily="18" charset="0"/>
              </a:rPr>
              <a:t>correspondante</a:t>
            </a:r>
            <a:r>
              <a:rPr lang="en-US" altLang="zh-CN" sz="2000" dirty="0">
                <a:latin typeface="Cambria" panose="02040503050406030204" pitchFamily="18" charset="0"/>
                <a:ea typeface="Cambria" panose="02040503050406030204" pitchFamily="18" charset="0"/>
              </a:rPr>
              <a:t>: </a:t>
            </a:r>
            <a:endParaRPr lang="zh-CN" altLang="en-US" sz="2000" dirty="0">
              <a:latin typeface="Cambria" panose="02040503050406030204" pitchFamily="18" charset="0"/>
            </a:endParaRPr>
          </a:p>
        </p:txBody>
      </p:sp>
      <p:sp>
        <p:nvSpPr>
          <p:cNvPr id="81" name="文本框 80">
            <a:extLst>
              <a:ext uri="{FF2B5EF4-FFF2-40B4-BE49-F238E27FC236}">
                <a16:creationId xmlns:a16="http://schemas.microsoft.com/office/drawing/2014/main" id="{8230CC56-AE0D-9EFC-2E2F-5F4CEDE463BD}"/>
              </a:ext>
            </a:extLst>
          </p:cNvPr>
          <p:cNvSpPr txBox="1"/>
          <p:nvPr/>
        </p:nvSpPr>
        <p:spPr>
          <a:xfrm>
            <a:off x="1979250" y="6351932"/>
            <a:ext cx="10545385" cy="401328"/>
          </a:xfrm>
          <a:prstGeom prst="rect">
            <a:avLst/>
          </a:prstGeom>
          <a:noFill/>
        </p:spPr>
        <p:txBody>
          <a:bodyPr wrap="square">
            <a:spAutoFit/>
          </a:bodyPr>
          <a:lstStyle/>
          <a:p>
            <a:pPr marL="457200" indent="-457200" algn="just">
              <a:lnSpc>
                <a:spcPct val="120000"/>
              </a:lnSpc>
              <a:spcAft>
                <a:spcPts val="600"/>
              </a:spcAft>
            </a:pPr>
            <a:r>
              <a:rPr lang="fr-CA" altLang="zh-CN" kern="50" dirty="0">
                <a:effectLst/>
                <a:latin typeface="Cambria" panose="02040503050406030204" pitchFamily="18" charset="0"/>
                <a:ea typeface="等线 Light" panose="02010600030101010101" pitchFamily="2" charset="-122"/>
                <a:cs typeface="Times New Roman" panose="02020603050405020304" pitchFamily="18" charset="0"/>
              </a:rPr>
              <a:t>Fig. 7 : Les relations correspondantes entre (a) Blaze et Vicon. (b) Openpose et Vicon. (c) Kinect et Vicon.</a:t>
            </a:r>
            <a:endParaRPr lang="zh-CN" altLang="zh-CN"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2BCD51B8-0FC9-F2A6-B739-213200136515}"/>
              </a:ext>
            </a:extLst>
          </p:cNvPr>
          <p:cNvSpPr/>
          <p:nvPr/>
        </p:nvSpPr>
        <p:spPr>
          <a:xfrm>
            <a:off x="4474129" y="255806"/>
            <a:ext cx="6630661"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Blazepose - Kinect - Openpose - Vicon</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13" name="组合 12">
            <a:extLst>
              <a:ext uri="{FF2B5EF4-FFF2-40B4-BE49-F238E27FC236}">
                <a16:creationId xmlns:a16="http://schemas.microsoft.com/office/drawing/2014/main" id="{50F9FA1D-9609-9D80-3A21-3881012FB036}"/>
              </a:ext>
            </a:extLst>
          </p:cNvPr>
          <p:cNvGrpSpPr/>
          <p:nvPr/>
        </p:nvGrpSpPr>
        <p:grpSpPr>
          <a:xfrm>
            <a:off x="2387263" y="1449040"/>
            <a:ext cx="9570618" cy="5010269"/>
            <a:chOff x="791662" y="1093096"/>
            <a:chExt cx="9570618" cy="5010269"/>
          </a:xfrm>
        </p:grpSpPr>
        <p:sp>
          <p:nvSpPr>
            <p:cNvPr id="16" name="Rectangle 2">
              <a:extLst>
                <a:ext uri="{FF2B5EF4-FFF2-40B4-BE49-F238E27FC236}">
                  <a16:creationId xmlns:a16="http://schemas.microsoft.com/office/drawing/2014/main" id="{3C8B15E4-672F-37A4-09FC-D78752A788ED}"/>
                </a:ext>
              </a:extLst>
            </p:cNvPr>
            <p:cNvSpPr>
              <a:spLocks noChangeArrowheads="1"/>
            </p:cNvSpPr>
            <p:nvPr/>
          </p:nvSpPr>
          <p:spPr bwMode="auto">
            <a:xfrm>
              <a:off x="889854" y="1093096"/>
              <a:ext cx="3164328" cy="478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300"/>
                </a:spcAft>
                <a:buClrTx/>
                <a:buSzTx/>
                <a:buFontTx/>
                <a:buNone/>
                <a:tabLst/>
              </a:pPr>
              <a:r>
                <a:rPr kumimoji="0" lang="zh-CN" altLang="zh-CN" sz="1400" b="1"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Blazepose - Vicon</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0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14</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(Head)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Moy(11,12,23,24)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4</a:t>
              </a:r>
              <a:r>
                <a:rPr lang="en-US" altLang="zh-CN" sz="1400" dirty="0">
                  <a:solidFill>
                    <a:srgbClr val="333333"/>
                  </a:solidFill>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(Chest)</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Moy(23,24)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13</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(Hips)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11 - 8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Shoulder)</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Moy(11,13)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3</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Moy(13,15)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Forearm)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Moy(17,19)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10</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Hand)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12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7</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Shoulder)</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Moy(12,14) - 2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Moy(14,16) - 0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Forearm)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Moy(18,20) - 9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Hand)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Moy(23,25) - 6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Tigh)</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Moy(25,27) - 16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Tibia)</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Moy(29,31) - 12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Foot)</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Moy(24,26) - 5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Tigh)</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Moy(26,28)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15</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Tibia)</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Moy(30,32)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11</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Foot)</a:t>
              </a:r>
            </a:p>
          </p:txBody>
        </p:sp>
        <p:sp>
          <p:nvSpPr>
            <p:cNvPr id="18" name="Rectangle 3">
              <a:extLst>
                <a:ext uri="{FF2B5EF4-FFF2-40B4-BE49-F238E27FC236}">
                  <a16:creationId xmlns:a16="http://schemas.microsoft.com/office/drawing/2014/main" id="{23B2F4CB-9AB4-90E8-3D4B-990E30272EC0}"/>
                </a:ext>
              </a:extLst>
            </p:cNvPr>
            <p:cNvSpPr>
              <a:spLocks noChangeArrowheads="1"/>
            </p:cNvSpPr>
            <p:nvPr/>
          </p:nvSpPr>
          <p:spPr bwMode="auto">
            <a:xfrm>
              <a:off x="4307742" y="1093096"/>
              <a:ext cx="3164328" cy="478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300"/>
                </a:spcAft>
                <a:buClrTx/>
                <a:buSzTx/>
                <a:buFontTx/>
                <a:buNone/>
                <a:tabLst/>
              </a:pPr>
              <a:r>
                <a:rPr kumimoji="0" lang="zh-CN" altLang="zh-CN" sz="1400" b="1"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Openpose- Vicon</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0 - 14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(Head)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Moy(8,11))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4</a:t>
              </a:r>
              <a:r>
                <a:rPr lang="en-US" altLang="zh-CN" sz="1400" dirty="0">
                  <a:solidFill>
                    <a:srgbClr val="333333"/>
                  </a:solidFill>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(Chest)</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Moy(8,11) - 13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(Hips)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5 - 8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Shoulder)</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Moy(5,6) - 3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Moy(6,7) - 1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Forearm)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nan - 10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Hand)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2 - 7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Shoulder)</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Moy(2,3) - 2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Moy(3,4) - 0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Forearm)</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nan - 9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Hand)</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Moy(11,12) - 6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Tigh)</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Moy(12,13) - 16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Tibia)</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nan - 12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Foot)</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Moy(8,9) - 5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Tigh)</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Moy(9,10) - 15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Tibia)</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nan - 11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Foot)</a:t>
              </a:r>
            </a:p>
          </p:txBody>
        </p:sp>
        <p:sp>
          <p:nvSpPr>
            <p:cNvPr id="20" name="Rectangle 4">
              <a:extLst>
                <a:ext uri="{FF2B5EF4-FFF2-40B4-BE49-F238E27FC236}">
                  <a16:creationId xmlns:a16="http://schemas.microsoft.com/office/drawing/2014/main" id="{02743BAF-E371-DC24-74CD-6D5911BBA6BB}"/>
                </a:ext>
              </a:extLst>
            </p:cNvPr>
            <p:cNvSpPr>
              <a:spLocks noChangeArrowheads="1"/>
            </p:cNvSpPr>
            <p:nvPr/>
          </p:nvSpPr>
          <p:spPr bwMode="auto">
            <a:xfrm>
              <a:off x="7737762" y="1093096"/>
              <a:ext cx="2577629" cy="478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ctr" defTabSz="914400" rtl="0" eaLnBrk="0" fontAlgn="base" latinLnBrk="0" hangingPunct="0">
                <a:lnSpc>
                  <a:spcPct val="100000"/>
                </a:lnSpc>
                <a:spcAft>
                  <a:spcPts val="300"/>
                </a:spcAft>
                <a:buClrTx/>
                <a:buSzTx/>
                <a:buFontTx/>
                <a:buNone/>
                <a:tabLst/>
              </a:pPr>
              <a:r>
                <a:rPr kumimoji="0" lang="zh-CN" altLang="zh-CN" sz="1400" b="1"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Kinect- Vicon</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3 - 14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lang="en-US" altLang="zh-CN" sz="1400" dirty="0">
                  <a:solidFill>
                    <a:srgbClr val="333333"/>
                  </a:solidFill>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(Head)</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20) - 4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(Chest)</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0 - 13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(Hips)</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4 - 8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Shoulder)</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Moy(4,5) - 3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Arm)</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Moy(5,6) - 1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Forearm)</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7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10</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Hand)</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8 - 7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Shoulder)</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Moy(8,9)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2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Arm)</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Moy(9,10)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0</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Forearm)</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11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9</a:t>
              </a:r>
              <a:r>
                <a:rPr lang="en-US" altLang="zh-CN" sz="1400" dirty="0">
                  <a:solidFill>
                    <a:srgbClr val="333333"/>
                  </a:solidFill>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Hand)</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Moy(12,13)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6</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Tigh)</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Moy(13,14)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16</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Tibia)</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15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12</a:t>
              </a:r>
              <a:r>
                <a:rPr lang="en-US" altLang="zh-CN" sz="1400" dirty="0">
                  <a:solidFill>
                    <a:srgbClr val="333333"/>
                  </a:solidFill>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(Left Foot)</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Moy(16,17)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5</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Tigh)</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Moy(17,18)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15</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Tibia)</a:t>
              </a:r>
            </a:p>
            <a:p>
              <a:pPr marL="0" marR="0" lvl="0" indent="0" algn="l" defTabSz="914400" rtl="0" eaLnBrk="0" fontAlgn="base" latinLnBrk="0" hangingPunct="0">
                <a:lnSpc>
                  <a:spcPct val="100000"/>
                </a:lnSpc>
                <a:spcAft>
                  <a:spcPts val="300"/>
                </a:spcAft>
                <a:buClrTx/>
                <a:buSzTx/>
                <a:buFontTx/>
                <a:buChar char="•"/>
                <a:tabLst/>
              </a:pP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19 </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11</a:t>
              </a:r>
              <a:r>
                <a:rPr kumimoji="0" lang="en-US"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	        </a:t>
              </a:r>
              <a:r>
                <a:rPr kumimoji="0" lang="zh-CN" altLang="zh-CN" sz="1400" b="0" i="0" u="none" strike="noStrike" cap="none" normalizeH="0" baseline="0" dirty="0">
                  <a:ln>
                    <a:noFill/>
                  </a:ln>
                  <a:solidFill>
                    <a:srgbClr val="333333"/>
                  </a:solidFill>
                  <a:effectLst/>
                  <a:latin typeface="Bahnschrift SemiLight" panose="020B0502040204020203" pitchFamily="34" charset="0"/>
                  <a:ea typeface="Open Sans" panose="020B0606030504020204" pitchFamily="34" charset="0"/>
                </a:rPr>
                <a:t>(Right Foot)</a:t>
              </a:r>
            </a:p>
          </p:txBody>
        </p:sp>
        <p:sp>
          <p:nvSpPr>
            <p:cNvPr id="22" name="矩形 21">
              <a:extLst>
                <a:ext uri="{FF2B5EF4-FFF2-40B4-BE49-F238E27FC236}">
                  <a16:creationId xmlns:a16="http://schemas.microsoft.com/office/drawing/2014/main" id="{FEA3783D-AE73-04D0-48AD-839DDF4F0FF8}"/>
                </a:ext>
              </a:extLst>
            </p:cNvPr>
            <p:cNvSpPr/>
            <p:nvPr/>
          </p:nvSpPr>
          <p:spPr>
            <a:xfrm>
              <a:off x="791662" y="1172154"/>
              <a:ext cx="3293205" cy="465177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83DC8ED-05A8-6E59-D553-496EA06D8986}"/>
                </a:ext>
              </a:extLst>
            </p:cNvPr>
            <p:cNvSpPr/>
            <p:nvPr/>
          </p:nvSpPr>
          <p:spPr>
            <a:xfrm>
              <a:off x="4190487" y="1172154"/>
              <a:ext cx="3357916" cy="465177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E47A5C8-8F5E-5E72-C09F-99C76DFA4623}"/>
                </a:ext>
              </a:extLst>
            </p:cNvPr>
            <p:cNvSpPr/>
            <p:nvPr/>
          </p:nvSpPr>
          <p:spPr>
            <a:xfrm>
              <a:off x="7646225" y="1172154"/>
              <a:ext cx="2716055" cy="465177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0397615-53B6-C36E-65AB-BD2A8FAB99A7}"/>
                </a:ext>
              </a:extLst>
            </p:cNvPr>
            <p:cNvSpPr txBox="1"/>
            <p:nvPr/>
          </p:nvSpPr>
          <p:spPr>
            <a:xfrm>
              <a:off x="2270681" y="5795588"/>
              <a:ext cx="402674" cy="307777"/>
            </a:xfrm>
            <a:prstGeom prst="rect">
              <a:avLst/>
            </a:prstGeom>
            <a:noFill/>
          </p:spPr>
          <p:txBody>
            <a:bodyPr wrap="none" rtlCol="0">
              <a:spAutoFit/>
            </a:bodyPr>
            <a:lstStyle/>
            <a:p>
              <a:r>
                <a:rPr lang="en-US" altLang="zh-CN" sz="1400" dirty="0">
                  <a:latin typeface="Bahnschrift SemiLight" panose="020B0502040204020203" pitchFamily="34" charset="0"/>
                </a:rPr>
                <a:t>(a)</a:t>
              </a:r>
              <a:endParaRPr lang="zh-CN" altLang="en-US" sz="1400" dirty="0">
                <a:latin typeface="Bahnschrift SemiLight" panose="020B0502040204020203" pitchFamily="34" charset="0"/>
              </a:endParaRPr>
            </a:p>
          </p:txBody>
        </p:sp>
        <p:sp>
          <p:nvSpPr>
            <p:cNvPr id="27" name="文本框 26">
              <a:extLst>
                <a:ext uri="{FF2B5EF4-FFF2-40B4-BE49-F238E27FC236}">
                  <a16:creationId xmlns:a16="http://schemas.microsoft.com/office/drawing/2014/main" id="{F721D9C7-3053-887B-AB99-542DF86B238D}"/>
                </a:ext>
              </a:extLst>
            </p:cNvPr>
            <p:cNvSpPr txBox="1"/>
            <p:nvPr/>
          </p:nvSpPr>
          <p:spPr>
            <a:xfrm>
              <a:off x="5487232" y="5795587"/>
              <a:ext cx="404278" cy="307777"/>
            </a:xfrm>
            <a:prstGeom prst="rect">
              <a:avLst/>
            </a:prstGeom>
            <a:noFill/>
          </p:spPr>
          <p:txBody>
            <a:bodyPr wrap="none" rtlCol="0">
              <a:spAutoFit/>
            </a:bodyPr>
            <a:lstStyle/>
            <a:p>
              <a:r>
                <a:rPr lang="en-US" altLang="zh-CN" sz="1400" dirty="0">
                  <a:latin typeface="Bahnschrift SemiLight" panose="020B0502040204020203" pitchFamily="34" charset="0"/>
                </a:rPr>
                <a:t>(b)</a:t>
              </a:r>
              <a:endParaRPr lang="zh-CN" altLang="en-US" sz="1400" dirty="0">
                <a:latin typeface="Bahnschrift SemiLight" panose="020B0502040204020203" pitchFamily="34" charset="0"/>
              </a:endParaRPr>
            </a:p>
          </p:txBody>
        </p:sp>
        <p:sp>
          <p:nvSpPr>
            <p:cNvPr id="28" name="文本框 27">
              <a:extLst>
                <a:ext uri="{FF2B5EF4-FFF2-40B4-BE49-F238E27FC236}">
                  <a16:creationId xmlns:a16="http://schemas.microsoft.com/office/drawing/2014/main" id="{4731D685-CE3A-5A47-54A7-5B40BFD8BE1E}"/>
                </a:ext>
              </a:extLst>
            </p:cNvPr>
            <p:cNvSpPr txBox="1"/>
            <p:nvPr/>
          </p:nvSpPr>
          <p:spPr>
            <a:xfrm>
              <a:off x="9123846" y="5795586"/>
              <a:ext cx="396262" cy="307777"/>
            </a:xfrm>
            <a:prstGeom prst="rect">
              <a:avLst/>
            </a:prstGeom>
            <a:noFill/>
          </p:spPr>
          <p:txBody>
            <a:bodyPr wrap="none" rtlCol="0">
              <a:spAutoFit/>
            </a:bodyPr>
            <a:lstStyle/>
            <a:p>
              <a:r>
                <a:rPr lang="en-US" altLang="zh-CN" sz="1400" dirty="0">
                  <a:latin typeface="Bahnschrift SemiLight" panose="020B0502040204020203" pitchFamily="34" charset="0"/>
                </a:rPr>
                <a:t>(c)</a:t>
              </a:r>
              <a:endParaRPr lang="zh-CN" altLang="en-US" sz="1400" dirty="0">
                <a:latin typeface="Bahnschrift SemiLight" panose="020B0502040204020203" pitchFamily="34" charset="0"/>
              </a:endParaRPr>
            </a:p>
          </p:txBody>
        </p:sp>
      </p:grpSp>
    </p:spTree>
    <p:extLst>
      <p:ext uri="{BB962C8B-B14F-4D97-AF65-F5344CB8AC3E}">
        <p14:creationId xmlns:p14="http://schemas.microsoft.com/office/powerpoint/2010/main" val="20144365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259552" y="1052653"/>
            <a:ext cx="2075055" cy="400110"/>
          </a:xfrm>
          <a:prstGeom prst="rect">
            <a:avLst/>
          </a:prstGeom>
          <a:noFill/>
        </p:spPr>
        <p:txBody>
          <a:bodyPr wrap="none" rtlCol="0">
            <a:spAutoFit/>
          </a:bodyPr>
          <a:lstStyle/>
          <a:p>
            <a:r>
              <a:rPr lang="fr-CA" altLang="zh-CN" sz="2000">
                <a:latin typeface="Cambria" panose="02040503050406030204" pitchFamily="18" charset="0"/>
                <a:ea typeface="Cambria" panose="02040503050406030204" pitchFamily="18" charset="0"/>
              </a:rPr>
              <a:t>La Comparaison: </a:t>
            </a:r>
            <a:endParaRPr lang="fr-CA" altLang="zh-CN" sz="2000">
              <a:latin typeface="Cambria" panose="02040503050406030204" pitchFamily="18" charset="0"/>
            </a:endParaRPr>
          </a:p>
        </p:txBody>
      </p:sp>
      <p:pic>
        <p:nvPicPr>
          <p:cNvPr id="13" name="图片 12">
            <a:extLst>
              <a:ext uri="{FF2B5EF4-FFF2-40B4-BE49-F238E27FC236}">
                <a16:creationId xmlns:a16="http://schemas.microsoft.com/office/drawing/2014/main" id="{8CDDD451-D9B0-3BFD-E260-E697157EE353}"/>
              </a:ext>
            </a:extLst>
          </p:cNvPr>
          <p:cNvPicPr>
            <a:picLocks noChangeAspect="1"/>
          </p:cNvPicPr>
          <p:nvPr/>
        </p:nvPicPr>
        <p:blipFill rotWithShape="1">
          <a:blip r:embed="rId3">
            <a:extLst>
              <a:ext uri="{28A0092B-C50C-407E-A947-70E740481C1C}">
                <a14:useLocalDpi xmlns:a14="http://schemas.microsoft.com/office/drawing/2010/main" val="0"/>
              </a:ext>
            </a:extLst>
          </a:blip>
          <a:srcRect l="8698" t="9957" r="8698" b="7839"/>
          <a:stretch/>
        </p:blipFill>
        <p:spPr bwMode="auto">
          <a:xfrm>
            <a:off x="2468533" y="1580428"/>
            <a:ext cx="6469643" cy="5151930"/>
          </a:xfrm>
          <a:prstGeom prst="rect">
            <a:avLst/>
          </a:prstGeom>
          <a:noFill/>
          <a:ln>
            <a:noFill/>
          </a:ln>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0E6D5A3B-5B6D-28EA-E267-E0139AE87D1D}"/>
              </a:ext>
            </a:extLst>
          </p:cNvPr>
          <p:cNvSpPr txBox="1"/>
          <p:nvPr/>
        </p:nvSpPr>
        <p:spPr>
          <a:xfrm>
            <a:off x="8889081" y="3091124"/>
            <a:ext cx="3084036" cy="1725024"/>
          </a:xfrm>
          <a:prstGeom prst="rect">
            <a:avLst/>
          </a:prstGeom>
          <a:noFill/>
        </p:spPr>
        <p:txBody>
          <a:bodyPr wrap="square">
            <a:spAutoFit/>
          </a:bodyPr>
          <a:lstStyle/>
          <a:p>
            <a:pPr marL="457200" indent="-457200" algn="just">
              <a:lnSpc>
                <a:spcPct val="120000"/>
              </a:lnSpc>
              <a:spcAft>
                <a:spcPts val="600"/>
              </a:spcAft>
            </a:pPr>
            <a:r>
              <a:rPr lang="fr-CA" altLang="zh-CN" sz="1800" kern="50" dirty="0">
                <a:solidFill>
                  <a:srgbClr val="000000"/>
                </a:solidFill>
                <a:effectLst/>
                <a:latin typeface="Cambria" panose="02040503050406030204" pitchFamily="18" charset="0"/>
                <a:ea typeface="等线" panose="02010600030101010101" pitchFamily="2" charset="-122"/>
              </a:rPr>
              <a:t>Fig. 6: L’écart pour les articulations entre (b) Blazepose et Openpose. (c) Kinect et Openpose. (a) Blazepose et Kinect.</a:t>
            </a:r>
            <a:endParaRPr lang="zh-CN" altLang="zh-CN" sz="1800" kern="50" dirty="0">
              <a:effectLst/>
              <a:latin typeface="Times New Roman" panose="02020603050405020304" pitchFamily="18" charset="0"/>
              <a:ea typeface="Andale Sans UI"/>
            </a:endParaRPr>
          </a:p>
        </p:txBody>
      </p:sp>
      <p:sp>
        <p:nvSpPr>
          <p:cNvPr id="20" name="矩形 19">
            <a:extLst>
              <a:ext uri="{FF2B5EF4-FFF2-40B4-BE49-F238E27FC236}">
                <a16:creationId xmlns:a16="http://schemas.microsoft.com/office/drawing/2014/main" id="{91E4A11F-D2BE-D97C-49C1-C490D1528A8D}"/>
              </a:ext>
            </a:extLst>
          </p:cNvPr>
          <p:cNvSpPr/>
          <p:nvPr/>
        </p:nvSpPr>
        <p:spPr>
          <a:xfrm>
            <a:off x="5701511" y="255806"/>
            <a:ext cx="5360955" cy="461665"/>
          </a:xfrm>
          <a:prstGeom prst="rect">
            <a:avLst/>
          </a:prstGeom>
        </p:spPr>
        <p:txBody>
          <a:bodyPr wrap="none">
            <a:spAutoFit/>
          </a:bodyPr>
          <a:lstStyle/>
          <a:p>
            <a:r>
              <a:rPr lang="fr-CA"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Blazepose - Kinect - Openpose</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2562054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469931" y="255806"/>
            <a:ext cx="2613216"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Contribution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1210777"/>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2450716" cy="400110"/>
          </a:xfrm>
          <a:prstGeom prst="rect">
            <a:avLst/>
          </a:prstGeom>
          <a:noFill/>
        </p:spPr>
        <p:txBody>
          <a:bodyPr wrap="square" rtlCol="0">
            <a:spAutoFit/>
          </a:bodyPr>
          <a:lstStyle/>
          <a:p>
            <a:r>
              <a:rPr lang="fr-FR" altLang="zh-CN" sz="2000" dirty="0">
                <a:solidFill>
                  <a:schemeClr val="bg1"/>
                </a:solidFill>
                <a:latin typeface="Arial Black" panose="020B0A04020102020204" pitchFamily="34" charset="0"/>
                <a:ea typeface="微软雅黑" panose="020B0503020204020204" pitchFamily="34" charset="-122"/>
              </a:rPr>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4" name="文本框 13">
            <a:extLst>
              <a:ext uri="{FF2B5EF4-FFF2-40B4-BE49-F238E27FC236}">
                <a16:creationId xmlns:a16="http://schemas.microsoft.com/office/drawing/2014/main" id="{BA728B84-69AA-B3D0-6121-76B01BB9B9F6}"/>
              </a:ext>
            </a:extLst>
          </p:cNvPr>
          <p:cNvSpPr txBox="1"/>
          <p:nvPr/>
        </p:nvSpPr>
        <p:spPr>
          <a:xfrm>
            <a:off x="2386657" y="1074688"/>
            <a:ext cx="4680769" cy="461665"/>
          </a:xfrm>
          <a:prstGeom prst="rect">
            <a:avLst/>
          </a:prstGeom>
          <a:noFill/>
        </p:spPr>
        <p:txBody>
          <a:bodyPr wrap="none" rtlCol="0">
            <a:spAutoFit/>
          </a:bodyPr>
          <a:lstStyle/>
          <a:p>
            <a:r>
              <a:rPr lang="fr-CA" altLang="zh-CN" sz="2400" dirty="0">
                <a:latin typeface="Cambria" panose="02040503050406030204" pitchFamily="18" charset="0"/>
                <a:ea typeface="Cambria" panose="02040503050406030204" pitchFamily="18" charset="0"/>
              </a:rPr>
              <a:t>Étape 1: Détection de mouvement </a:t>
            </a:r>
            <a:endParaRPr lang="zh-CN" altLang="en-US" sz="2400" dirty="0">
              <a:latin typeface="Cambria" panose="02040503050406030204" pitchFamily="18" charset="0"/>
            </a:endParaRPr>
          </a:p>
        </p:txBody>
      </p:sp>
      <p:sp>
        <p:nvSpPr>
          <p:cNvPr id="16" name="矩形: 圆角 15">
            <a:extLst>
              <a:ext uri="{FF2B5EF4-FFF2-40B4-BE49-F238E27FC236}">
                <a16:creationId xmlns:a16="http://schemas.microsoft.com/office/drawing/2014/main" id="{BE792B5F-63C6-C4EA-3537-682CC165400F}"/>
              </a:ext>
            </a:extLst>
          </p:cNvPr>
          <p:cNvSpPr/>
          <p:nvPr/>
        </p:nvSpPr>
        <p:spPr>
          <a:xfrm>
            <a:off x="2413051" y="1809106"/>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Vidéo </a:t>
            </a:r>
          </a:p>
          <a:p>
            <a:pPr algn="ctr"/>
            <a:r>
              <a:rPr lang="fr-CA" altLang="zh-CN" dirty="0">
                <a:solidFill>
                  <a:schemeClr val="tx1"/>
                </a:solidFill>
                <a:latin typeface="Cambria" panose="02040503050406030204" pitchFamily="18" charset="0"/>
                <a:ea typeface="Cambria" panose="02040503050406030204" pitchFamily="18" charset="0"/>
              </a:rPr>
              <a:t>(données par Mai)</a:t>
            </a:r>
            <a:endParaRPr lang="zh-CN" altLang="en-US" dirty="0">
              <a:solidFill>
                <a:schemeClr val="tx1"/>
              </a:solidFill>
              <a:latin typeface="Cambria" panose="02040503050406030204" pitchFamily="18" charset="0"/>
            </a:endParaRPr>
          </a:p>
        </p:txBody>
      </p:sp>
      <p:sp>
        <p:nvSpPr>
          <p:cNvPr id="17" name="矩形: 圆角 16">
            <a:extLst>
              <a:ext uri="{FF2B5EF4-FFF2-40B4-BE49-F238E27FC236}">
                <a16:creationId xmlns:a16="http://schemas.microsoft.com/office/drawing/2014/main" id="{37E93CD5-31CA-4169-E713-00E33AE802D9}"/>
              </a:ext>
            </a:extLst>
          </p:cNvPr>
          <p:cNvSpPr/>
          <p:nvPr/>
        </p:nvSpPr>
        <p:spPr>
          <a:xfrm>
            <a:off x="5969756" y="1809106"/>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Le pose d’humain</a:t>
            </a:r>
            <a:endParaRPr lang="zh-CN" altLang="en-US" dirty="0">
              <a:solidFill>
                <a:schemeClr val="tx1"/>
              </a:solidFill>
              <a:latin typeface="Cambria" panose="02040503050406030204" pitchFamily="18" charset="0"/>
            </a:endParaRPr>
          </a:p>
        </p:txBody>
      </p:sp>
      <p:sp>
        <p:nvSpPr>
          <p:cNvPr id="19" name="矩形: 圆角 18">
            <a:extLst>
              <a:ext uri="{FF2B5EF4-FFF2-40B4-BE49-F238E27FC236}">
                <a16:creationId xmlns:a16="http://schemas.microsoft.com/office/drawing/2014/main" id="{307524F4-CAEE-2533-EC6B-DB19A27F6AE3}"/>
              </a:ext>
            </a:extLst>
          </p:cNvPr>
          <p:cNvSpPr/>
          <p:nvPr/>
        </p:nvSpPr>
        <p:spPr>
          <a:xfrm>
            <a:off x="5969756" y="3588792"/>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Comparaison </a:t>
            </a:r>
            <a:r>
              <a:rPr lang="en-US" altLang="zh-CN" dirty="0">
                <a:solidFill>
                  <a:schemeClr val="tx1"/>
                </a:solidFill>
                <a:latin typeface="Cambria" panose="02040503050406030204" pitchFamily="18" charset="0"/>
                <a:ea typeface="Cambria" panose="02040503050406030204" pitchFamily="18" charset="0"/>
              </a:rPr>
              <a:t>d</a:t>
            </a:r>
            <a:r>
              <a:rPr lang="fr-CA" altLang="zh-CN" dirty="0">
                <a:solidFill>
                  <a:schemeClr val="tx1"/>
                </a:solidFill>
                <a:latin typeface="Cambria" panose="02040503050406030204" pitchFamily="18" charset="0"/>
                <a:ea typeface="Cambria" panose="02040503050406030204" pitchFamily="18" charset="0"/>
              </a:rPr>
              <a:t>es écarts</a:t>
            </a:r>
            <a:endParaRPr lang="zh-CN" altLang="en-US" dirty="0">
              <a:solidFill>
                <a:schemeClr val="tx1"/>
              </a:solidFill>
              <a:latin typeface="Cambria" panose="02040503050406030204" pitchFamily="18" charset="0"/>
            </a:endParaRPr>
          </a:p>
        </p:txBody>
      </p:sp>
      <p:grpSp>
        <p:nvGrpSpPr>
          <p:cNvPr id="24" name="组合 23">
            <a:extLst>
              <a:ext uri="{FF2B5EF4-FFF2-40B4-BE49-F238E27FC236}">
                <a16:creationId xmlns:a16="http://schemas.microsoft.com/office/drawing/2014/main" id="{A0D68089-26D5-101D-1374-FAC04665EBF9}"/>
              </a:ext>
            </a:extLst>
          </p:cNvPr>
          <p:cNvGrpSpPr/>
          <p:nvPr/>
        </p:nvGrpSpPr>
        <p:grpSpPr>
          <a:xfrm>
            <a:off x="8611473" y="2860620"/>
            <a:ext cx="1978885" cy="830997"/>
            <a:chOff x="9204249" y="2498059"/>
            <a:chExt cx="1978885" cy="830997"/>
          </a:xfrm>
        </p:grpSpPr>
        <p:sp>
          <p:nvSpPr>
            <p:cNvPr id="21" name="左大括号 20">
              <a:extLst>
                <a:ext uri="{FF2B5EF4-FFF2-40B4-BE49-F238E27FC236}">
                  <a16:creationId xmlns:a16="http://schemas.microsoft.com/office/drawing/2014/main" id="{9B877E02-D838-43A4-C0B0-723A6A86EEB5}"/>
                </a:ext>
              </a:extLst>
            </p:cNvPr>
            <p:cNvSpPr/>
            <p:nvPr/>
          </p:nvSpPr>
          <p:spPr>
            <a:xfrm>
              <a:off x="9598047" y="2566713"/>
              <a:ext cx="227023" cy="724466"/>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22" name="文本框 21">
              <a:extLst>
                <a:ext uri="{FF2B5EF4-FFF2-40B4-BE49-F238E27FC236}">
                  <a16:creationId xmlns:a16="http://schemas.microsoft.com/office/drawing/2014/main" id="{57776887-D87D-AB7C-7CA8-299F10CC5784}"/>
                </a:ext>
              </a:extLst>
            </p:cNvPr>
            <p:cNvSpPr txBox="1"/>
            <p:nvPr/>
          </p:nvSpPr>
          <p:spPr>
            <a:xfrm>
              <a:off x="9825070" y="2498059"/>
              <a:ext cx="1358064" cy="830997"/>
            </a:xfrm>
            <a:prstGeom prst="rect">
              <a:avLst/>
            </a:prstGeom>
            <a:noFill/>
          </p:spPr>
          <p:txBody>
            <a:bodyPr wrap="none" rtlCol="0">
              <a:spAutoFit/>
            </a:bodyPr>
            <a:lstStyle/>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Blazepose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Openpose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Kinect</a:t>
              </a:r>
              <a:endParaRPr lang="zh-CN" altLang="en-US" sz="1600" dirty="0">
                <a:latin typeface="Cambria" panose="02040503050406030204" pitchFamily="18" charset="0"/>
              </a:endParaRPr>
            </a:p>
          </p:txBody>
        </p:sp>
        <p:sp>
          <p:nvSpPr>
            <p:cNvPr id="23" name="文本框 22">
              <a:extLst>
                <a:ext uri="{FF2B5EF4-FFF2-40B4-BE49-F238E27FC236}">
                  <a16:creationId xmlns:a16="http://schemas.microsoft.com/office/drawing/2014/main" id="{2BDCFBAA-1984-8CA7-FDEB-34420FEB5EEA}"/>
                </a:ext>
              </a:extLst>
            </p:cNvPr>
            <p:cNvSpPr txBox="1"/>
            <p:nvPr/>
          </p:nvSpPr>
          <p:spPr>
            <a:xfrm flipH="1">
              <a:off x="9204249" y="2756120"/>
              <a:ext cx="427246" cy="369332"/>
            </a:xfrm>
            <a:prstGeom prst="rect">
              <a:avLst/>
            </a:prstGeom>
            <a:noFill/>
          </p:spPr>
          <p:txBody>
            <a:bodyPr wrap="square" rtlCol="0">
              <a:spAutoFit/>
            </a:bodyPr>
            <a:lstStyle/>
            <a:p>
              <a:r>
                <a:rPr lang="zh-CN" altLang="en-US" dirty="0"/>
                <a:t>①</a:t>
              </a:r>
            </a:p>
          </p:txBody>
        </p:sp>
      </p:grpSp>
      <p:grpSp>
        <p:nvGrpSpPr>
          <p:cNvPr id="25" name="组合 24">
            <a:extLst>
              <a:ext uri="{FF2B5EF4-FFF2-40B4-BE49-F238E27FC236}">
                <a16:creationId xmlns:a16="http://schemas.microsoft.com/office/drawing/2014/main" id="{03E63AD9-407D-E97A-814A-C0C3D4220924}"/>
              </a:ext>
            </a:extLst>
          </p:cNvPr>
          <p:cNvGrpSpPr/>
          <p:nvPr/>
        </p:nvGrpSpPr>
        <p:grpSpPr>
          <a:xfrm>
            <a:off x="8559720" y="4381998"/>
            <a:ext cx="2948766" cy="1077218"/>
            <a:chOff x="9204249" y="2498059"/>
            <a:chExt cx="2948766" cy="1077218"/>
          </a:xfrm>
        </p:grpSpPr>
        <p:sp>
          <p:nvSpPr>
            <p:cNvPr id="26" name="左大括号 25">
              <a:extLst>
                <a:ext uri="{FF2B5EF4-FFF2-40B4-BE49-F238E27FC236}">
                  <a16:creationId xmlns:a16="http://schemas.microsoft.com/office/drawing/2014/main" id="{37F45B9D-1CD8-3249-ED85-1452532390FE}"/>
                </a:ext>
              </a:extLst>
            </p:cNvPr>
            <p:cNvSpPr/>
            <p:nvPr/>
          </p:nvSpPr>
          <p:spPr>
            <a:xfrm>
              <a:off x="9631495" y="2566712"/>
              <a:ext cx="193575" cy="967857"/>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27" name="文本框 26">
              <a:extLst>
                <a:ext uri="{FF2B5EF4-FFF2-40B4-BE49-F238E27FC236}">
                  <a16:creationId xmlns:a16="http://schemas.microsoft.com/office/drawing/2014/main" id="{04C8BF6F-2E4A-7798-126D-E4D13C711135}"/>
                </a:ext>
              </a:extLst>
            </p:cNvPr>
            <p:cNvSpPr txBox="1"/>
            <p:nvPr/>
          </p:nvSpPr>
          <p:spPr>
            <a:xfrm>
              <a:off x="9825070" y="2498059"/>
              <a:ext cx="2327945" cy="1077218"/>
            </a:xfrm>
            <a:prstGeom prst="rect">
              <a:avLst/>
            </a:prstGeom>
            <a:noFill/>
          </p:spPr>
          <p:txBody>
            <a:bodyPr wrap="none" rtlCol="0">
              <a:spAutoFit/>
            </a:bodyPr>
            <a:lstStyle/>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Blazepose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Openpose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Kinect</a:t>
              </a:r>
            </a:p>
            <a:p>
              <a:pPr marL="285750" indent="-285750">
                <a:buFont typeface="Arial" panose="020B0604020202020204" pitchFamily="34" charset="0"/>
                <a:buChar char="•"/>
              </a:pPr>
              <a:r>
                <a:rPr lang="en-US" altLang="zh-CN" sz="1600" dirty="0">
                  <a:latin typeface="Cambria" panose="02040503050406030204" pitchFamily="18" charset="0"/>
                  <a:ea typeface="Cambria" panose="02040503050406030204" pitchFamily="18" charset="0"/>
                </a:rPr>
                <a:t>Vicon (</a:t>
              </a:r>
              <a:r>
                <a:rPr lang="fr-CA" altLang="zh-CN" sz="1600" kern="50" dirty="0">
                  <a:solidFill>
                    <a:srgbClr val="000000"/>
                  </a:solidFill>
                  <a:effectLst/>
                  <a:latin typeface="Cambria" panose="02040503050406030204" pitchFamily="18" charset="0"/>
                  <a:ea typeface="等线" panose="02010600030101010101" pitchFamily="2" charset="-122"/>
                  <a:cs typeface="Times New Roman" panose="02020603050405020304" pitchFamily="18" charset="0"/>
                </a:rPr>
                <a:t>vérité terrain</a:t>
              </a:r>
              <a:r>
                <a:rPr lang="en-US" altLang="zh-CN" sz="1600" dirty="0">
                  <a:latin typeface="Cambria" panose="02040503050406030204" pitchFamily="18" charset="0"/>
                  <a:ea typeface="Cambria" panose="02040503050406030204" pitchFamily="18" charset="0"/>
                </a:rPr>
                <a:t>)</a:t>
              </a:r>
              <a:endParaRPr lang="zh-CN" altLang="en-US" sz="1600" dirty="0">
                <a:latin typeface="Cambria" panose="02040503050406030204" pitchFamily="18" charset="0"/>
              </a:endParaRPr>
            </a:p>
          </p:txBody>
        </p:sp>
        <p:sp>
          <p:nvSpPr>
            <p:cNvPr id="28" name="文本框 27">
              <a:extLst>
                <a:ext uri="{FF2B5EF4-FFF2-40B4-BE49-F238E27FC236}">
                  <a16:creationId xmlns:a16="http://schemas.microsoft.com/office/drawing/2014/main" id="{ADE55143-82CD-5F5A-FE40-EEB3853CFA2F}"/>
                </a:ext>
              </a:extLst>
            </p:cNvPr>
            <p:cNvSpPr txBox="1"/>
            <p:nvPr/>
          </p:nvSpPr>
          <p:spPr>
            <a:xfrm flipH="1">
              <a:off x="9204249" y="2901162"/>
              <a:ext cx="427246" cy="369332"/>
            </a:xfrm>
            <a:prstGeom prst="rect">
              <a:avLst/>
            </a:prstGeom>
            <a:noFill/>
          </p:spPr>
          <p:txBody>
            <a:bodyPr wrap="square" rtlCol="0">
              <a:spAutoFit/>
            </a:bodyPr>
            <a:lstStyle/>
            <a:p>
              <a:r>
                <a:rPr lang="zh-CN" altLang="en-US" dirty="0"/>
                <a:t>②</a:t>
              </a:r>
            </a:p>
          </p:txBody>
        </p:sp>
      </p:grpSp>
      <p:sp>
        <p:nvSpPr>
          <p:cNvPr id="29" name="箭头: 右 28">
            <a:extLst>
              <a:ext uri="{FF2B5EF4-FFF2-40B4-BE49-F238E27FC236}">
                <a16:creationId xmlns:a16="http://schemas.microsoft.com/office/drawing/2014/main" id="{CC054F24-1AD5-DB66-FDC7-D9FFE12CC35B}"/>
              </a:ext>
            </a:extLst>
          </p:cNvPr>
          <p:cNvSpPr/>
          <p:nvPr/>
        </p:nvSpPr>
        <p:spPr>
          <a:xfrm rot="5400000">
            <a:off x="6640295" y="2961956"/>
            <a:ext cx="683890"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0" name="左大括号 29">
            <a:extLst>
              <a:ext uri="{FF2B5EF4-FFF2-40B4-BE49-F238E27FC236}">
                <a16:creationId xmlns:a16="http://schemas.microsoft.com/office/drawing/2014/main" id="{5370F7CD-7024-59BC-2CC6-D3729ABACDB2}"/>
              </a:ext>
            </a:extLst>
          </p:cNvPr>
          <p:cNvSpPr/>
          <p:nvPr/>
        </p:nvSpPr>
        <p:spPr>
          <a:xfrm>
            <a:off x="8291331" y="3289100"/>
            <a:ext cx="244074" cy="1676534"/>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pic>
        <p:nvPicPr>
          <p:cNvPr id="38" name="图片 37">
            <a:extLst>
              <a:ext uri="{FF2B5EF4-FFF2-40B4-BE49-F238E27FC236}">
                <a16:creationId xmlns:a16="http://schemas.microsoft.com/office/drawing/2014/main" id="{39354FFD-CC9E-3232-5794-DA2822E32892}"/>
              </a:ext>
            </a:extLst>
          </p:cNvPr>
          <p:cNvPicPr>
            <a:picLocks noChangeAspect="1"/>
          </p:cNvPicPr>
          <p:nvPr/>
        </p:nvPicPr>
        <p:blipFill rotWithShape="1">
          <a:blip r:embed="rId3">
            <a:extLst>
              <a:ext uri="{28A0092B-C50C-407E-A947-70E740481C1C}">
                <a14:useLocalDpi xmlns:a14="http://schemas.microsoft.com/office/drawing/2010/main" val="0"/>
              </a:ext>
            </a:extLst>
          </a:blip>
          <a:srcRect l="77367" t="26643" r="9095" b="18229"/>
          <a:stretch/>
        </p:blipFill>
        <p:spPr>
          <a:xfrm>
            <a:off x="2625623" y="2831562"/>
            <a:ext cx="1650631" cy="1008181"/>
          </a:xfrm>
          <a:prstGeom prst="rect">
            <a:avLst/>
          </a:prstGeom>
        </p:spPr>
      </p:pic>
      <p:pic>
        <p:nvPicPr>
          <p:cNvPr id="40" name="图片 39">
            <a:extLst>
              <a:ext uri="{FF2B5EF4-FFF2-40B4-BE49-F238E27FC236}">
                <a16:creationId xmlns:a16="http://schemas.microsoft.com/office/drawing/2014/main" id="{E1875F46-CC1C-FFD4-562D-D749D8F1DBDF}"/>
              </a:ext>
            </a:extLst>
          </p:cNvPr>
          <p:cNvPicPr>
            <a:picLocks noChangeAspect="1"/>
          </p:cNvPicPr>
          <p:nvPr/>
        </p:nvPicPr>
        <p:blipFill rotWithShape="1">
          <a:blip r:embed="rId4">
            <a:extLst>
              <a:ext uri="{28A0092B-C50C-407E-A947-70E740481C1C}">
                <a14:useLocalDpi xmlns:a14="http://schemas.microsoft.com/office/drawing/2010/main" val="0"/>
              </a:ext>
            </a:extLst>
          </a:blip>
          <a:srcRect l="77367" t="26642" r="9095" b="18230"/>
          <a:stretch/>
        </p:blipFill>
        <p:spPr>
          <a:xfrm>
            <a:off x="2623704" y="4156128"/>
            <a:ext cx="1650631" cy="1008181"/>
          </a:xfrm>
          <a:prstGeom prst="rect">
            <a:avLst/>
          </a:prstGeom>
        </p:spPr>
      </p:pic>
      <p:pic>
        <p:nvPicPr>
          <p:cNvPr id="42" name="图片 41">
            <a:extLst>
              <a:ext uri="{FF2B5EF4-FFF2-40B4-BE49-F238E27FC236}">
                <a16:creationId xmlns:a16="http://schemas.microsoft.com/office/drawing/2014/main" id="{FA070F3C-E13D-3FD9-8B63-55EE06C83A27}"/>
              </a:ext>
            </a:extLst>
          </p:cNvPr>
          <p:cNvPicPr>
            <a:picLocks noChangeAspect="1"/>
          </p:cNvPicPr>
          <p:nvPr/>
        </p:nvPicPr>
        <p:blipFill rotWithShape="1">
          <a:blip r:embed="rId5">
            <a:extLst>
              <a:ext uri="{28A0092B-C50C-407E-A947-70E740481C1C}">
                <a14:useLocalDpi xmlns:a14="http://schemas.microsoft.com/office/drawing/2010/main" val="0"/>
              </a:ext>
            </a:extLst>
          </a:blip>
          <a:srcRect l="77366" t="26643" r="9095" b="18229"/>
          <a:stretch/>
        </p:blipFill>
        <p:spPr>
          <a:xfrm>
            <a:off x="2625623" y="5517566"/>
            <a:ext cx="1650631" cy="1008181"/>
          </a:xfrm>
          <a:prstGeom prst="rect">
            <a:avLst/>
          </a:prstGeom>
        </p:spPr>
      </p:pic>
      <p:grpSp>
        <p:nvGrpSpPr>
          <p:cNvPr id="13" name="组合 12">
            <a:extLst>
              <a:ext uri="{FF2B5EF4-FFF2-40B4-BE49-F238E27FC236}">
                <a16:creationId xmlns:a16="http://schemas.microsoft.com/office/drawing/2014/main" id="{415089E8-2397-C65A-075D-E0A04184BE65}"/>
              </a:ext>
            </a:extLst>
          </p:cNvPr>
          <p:cNvGrpSpPr/>
          <p:nvPr/>
        </p:nvGrpSpPr>
        <p:grpSpPr>
          <a:xfrm>
            <a:off x="5492825" y="5540308"/>
            <a:ext cx="6699175" cy="1317692"/>
            <a:chOff x="5492825" y="5540308"/>
            <a:chExt cx="6699175" cy="1317692"/>
          </a:xfrm>
        </p:grpSpPr>
        <p:pic>
          <p:nvPicPr>
            <p:cNvPr id="44" name="图片 43">
              <a:extLst>
                <a:ext uri="{FF2B5EF4-FFF2-40B4-BE49-F238E27FC236}">
                  <a16:creationId xmlns:a16="http://schemas.microsoft.com/office/drawing/2014/main" id="{8184CD8E-1DAF-EE0D-8934-3CD1418EC1E4}"/>
                </a:ext>
              </a:extLst>
            </p:cNvPr>
            <p:cNvPicPr>
              <a:picLocks noChangeAspect="1"/>
            </p:cNvPicPr>
            <p:nvPr/>
          </p:nvPicPr>
          <p:blipFill rotWithShape="1">
            <a:blip r:embed="rId4">
              <a:extLst>
                <a:ext uri="{28A0092B-C50C-407E-A947-70E740481C1C}">
                  <a14:useLocalDpi xmlns:a14="http://schemas.microsoft.com/office/drawing/2010/main" val="0"/>
                </a:ext>
              </a:extLst>
            </a:blip>
            <a:srcRect l="2749" r="80112" b="10154"/>
            <a:stretch/>
          </p:blipFill>
          <p:spPr>
            <a:xfrm>
              <a:off x="5492825" y="5541572"/>
              <a:ext cx="1674081" cy="1316428"/>
            </a:xfrm>
            <a:prstGeom prst="rect">
              <a:avLst/>
            </a:prstGeom>
          </p:spPr>
        </p:pic>
        <p:pic>
          <p:nvPicPr>
            <p:cNvPr id="46" name="图片 45">
              <a:extLst>
                <a:ext uri="{FF2B5EF4-FFF2-40B4-BE49-F238E27FC236}">
                  <a16:creationId xmlns:a16="http://schemas.microsoft.com/office/drawing/2014/main" id="{9956C3E6-A370-4E72-038C-457C9A5C5582}"/>
                </a:ext>
              </a:extLst>
            </p:cNvPr>
            <p:cNvPicPr>
              <a:picLocks noChangeAspect="1"/>
            </p:cNvPicPr>
            <p:nvPr/>
          </p:nvPicPr>
          <p:blipFill rotWithShape="1">
            <a:blip r:embed="rId4">
              <a:extLst>
                <a:ext uri="{28A0092B-C50C-407E-A947-70E740481C1C}">
                  <a14:useLocalDpi xmlns:a14="http://schemas.microsoft.com/office/drawing/2010/main" val="0"/>
                </a:ext>
              </a:extLst>
            </a:blip>
            <a:srcRect l="26949" t="1288" r="55912" b="8866"/>
            <a:stretch/>
          </p:blipFill>
          <p:spPr>
            <a:xfrm>
              <a:off x="7166906" y="5541572"/>
              <a:ext cx="1674081" cy="1316428"/>
            </a:xfrm>
            <a:prstGeom prst="rect">
              <a:avLst/>
            </a:prstGeom>
          </p:spPr>
        </p:pic>
        <p:pic>
          <p:nvPicPr>
            <p:cNvPr id="47" name="图片 46">
              <a:extLst>
                <a:ext uri="{FF2B5EF4-FFF2-40B4-BE49-F238E27FC236}">
                  <a16:creationId xmlns:a16="http://schemas.microsoft.com/office/drawing/2014/main" id="{922D7E2F-0A26-AA81-7B63-14C778A44ABA}"/>
                </a:ext>
              </a:extLst>
            </p:cNvPr>
            <p:cNvPicPr>
              <a:picLocks noChangeAspect="1"/>
            </p:cNvPicPr>
            <p:nvPr/>
          </p:nvPicPr>
          <p:blipFill rotWithShape="1">
            <a:blip r:embed="rId4">
              <a:extLst>
                <a:ext uri="{28A0092B-C50C-407E-A947-70E740481C1C}">
                  <a14:useLocalDpi xmlns:a14="http://schemas.microsoft.com/office/drawing/2010/main" val="0"/>
                </a:ext>
              </a:extLst>
            </a:blip>
            <a:srcRect l="51616" t="1515" r="31245" b="8638"/>
            <a:stretch/>
          </p:blipFill>
          <p:spPr>
            <a:xfrm>
              <a:off x="8840987" y="5541572"/>
              <a:ext cx="1674081" cy="1316428"/>
            </a:xfrm>
            <a:prstGeom prst="rect">
              <a:avLst/>
            </a:prstGeom>
          </p:spPr>
        </p:pic>
        <p:pic>
          <p:nvPicPr>
            <p:cNvPr id="48" name="图片 47">
              <a:extLst>
                <a:ext uri="{FF2B5EF4-FFF2-40B4-BE49-F238E27FC236}">
                  <a16:creationId xmlns:a16="http://schemas.microsoft.com/office/drawing/2014/main" id="{4228EE01-D5CD-BA7C-D67A-CE699282C66C}"/>
                </a:ext>
              </a:extLst>
            </p:cNvPr>
            <p:cNvPicPr>
              <a:picLocks noChangeAspect="1"/>
            </p:cNvPicPr>
            <p:nvPr/>
          </p:nvPicPr>
          <p:blipFill rotWithShape="1">
            <a:blip r:embed="rId4">
              <a:extLst>
                <a:ext uri="{28A0092B-C50C-407E-A947-70E740481C1C}">
                  <a14:useLocalDpi xmlns:a14="http://schemas.microsoft.com/office/drawing/2010/main" val="0"/>
                </a:ext>
              </a:extLst>
            </a:blip>
            <a:srcRect l="77546" t="-86" r="5315" b="10239"/>
            <a:stretch/>
          </p:blipFill>
          <p:spPr>
            <a:xfrm>
              <a:off x="10517919" y="5540308"/>
              <a:ext cx="1674081" cy="1316428"/>
            </a:xfrm>
            <a:prstGeom prst="rect">
              <a:avLst/>
            </a:prstGeom>
          </p:spPr>
        </p:pic>
      </p:grpSp>
      <p:sp>
        <p:nvSpPr>
          <p:cNvPr id="11" name="文本框 10">
            <a:extLst>
              <a:ext uri="{FF2B5EF4-FFF2-40B4-BE49-F238E27FC236}">
                <a16:creationId xmlns:a16="http://schemas.microsoft.com/office/drawing/2014/main" id="{C880657F-3105-D745-F568-0852B7F95FD6}"/>
              </a:ext>
            </a:extLst>
          </p:cNvPr>
          <p:cNvSpPr txBox="1"/>
          <p:nvPr/>
        </p:nvSpPr>
        <p:spPr>
          <a:xfrm>
            <a:off x="4667970" y="1893698"/>
            <a:ext cx="1229711" cy="338554"/>
          </a:xfrm>
          <a:prstGeom prst="rect">
            <a:avLst/>
          </a:prstGeom>
          <a:noFill/>
        </p:spPr>
        <p:txBody>
          <a:bodyPr wrap="square" rtlCol="0">
            <a:spAutoFit/>
          </a:bodyPr>
          <a:lstStyle/>
          <a:p>
            <a:r>
              <a:rPr lang="fr-CA" altLang="zh-CN" sz="1600" dirty="0">
                <a:latin typeface="Cambria" panose="02040503050406030204" pitchFamily="18" charset="0"/>
                <a:ea typeface="Cambria" panose="02040503050406030204" pitchFamily="18" charset="0"/>
              </a:rPr>
              <a:t>Blazepose</a:t>
            </a:r>
            <a:endParaRPr lang="zh-CN" altLang="en-US" sz="1600" dirty="0">
              <a:latin typeface="Cambria" panose="02040503050406030204" pitchFamily="18" charset="0"/>
            </a:endParaRPr>
          </a:p>
        </p:txBody>
      </p:sp>
      <p:sp>
        <p:nvSpPr>
          <p:cNvPr id="12" name="箭头: 右 11">
            <a:extLst>
              <a:ext uri="{FF2B5EF4-FFF2-40B4-BE49-F238E27FC236}">
                <a16:creationId xmlns:a16="http://schemas.microsoft.com/office/drawing/2014/main" id="{C59E101F-84C0-1198-F71B-1CFF0D3608E4}"/>
              </a:ext>
            </a:extLst>
          </p:cNvPr>
          <p:cNvSpPr/>
          <p:nvPr/>
        </p:nvSpPr>
        <p:spPr>
          <a:xfrm>
            <a:off x="4711185" y="2118942"/>
            <a:ext cx="1153589"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15" name="文本框 14">
            <a:extLst>
              <a:ext uri="{FF2B5EF4-FFF2-40B4-BE49-F238E27FC236}">
                <a16:creationId xmlns:a16="http://schemas.microsoft.com/office/drawing/2014/main" id="{E7603503-9931-0CED-31F1-F61FC0E4490B}"/>
              </a:ext>
            </a:extLst>
          </p:cNvPr>
          <p:cNvSpPr txBox="1"/>
          <p:nvPr/>
        </p:nvSpPr>
        <p:spPr>
          <a:xfrm>
            <a:off x="2865814" y="3744691"/>
            <a:ext cx="1166410" cy="369332"/>
          </a:xfrm>
          <a:prstGeom prst="rect">
            <a:avLst/>
          </a:prstGeom>
          <a:noFill/>
        </p:spPr>
        <p:txBody>
          <a:bodyPr wrap="none" rtlCol="0">
            <a:spAutoFit/>
          </a:bodyPr>
          <a:lstStyle/>
          <a:p>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cache tête</a:t>
            </a:r>
            <a:endParaRPr lang="zh-CN" altLang="en-US" dirty="0"/>
          </a:p>
        </p:txBody>
      </p:sp>
      <p:sp>
        <p:nvSpPr>
          <p:cNvPr id="32" name="文本框 31">
            <a:extLst>
              <a:ext uri="{FF2B5EF4-FFF2-40B4-BE49-F238E27FC236}">
                <a16:creationId xmlns:a16="http://schemas.microsoft.com/office/drawing/2014/main" id="{B594BE0A-ADB7-EA36-3068-5975ACF50752}"/>
              </a:ext>
            </a:extLst>
          </p:cNvPr>
          <p:cNvSpPr txBox="1"/>
          <p:nvPr/>
        </p:nvSpPr>
        <p:spPr>
          <a:xfrm>
            <a:off x="2559988" y="5096305"/>
            <a:ext cx="2299357" cy="369332"/>
          </a:xfrm>
          <a:prstGeom prst="rect">
            <a:avLst/>
          </a:prstGeom>
          <a:noFill/>
        </p:spPr>
        <p:txBody>
          <a:bodyPr wrap="square">
            <a:spAutoFit/>
          </a:bodyPr>
          <a:lstStyle/>
          <a:p>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étirement latéral</a:t>
            </a:r>
            <a:endParaRPr lang="zh-CN" altLang="en-US" dirty="0"/>
          </a:p>
        </p:txBody>
      </p:sp>
      <p:sp>
        <p:nvSpPr>
          <p:cNvPr id="34" name="文本框 33">
            <a:extLst>
              <a:ext uri="{FF2B5EF4-FFF2-40B4-BE49-F238E27FC236}">
                <a16:creationId xmlns:a16="http://schemas.microsoft.com/office/drawing/2014/main" id="{08ACF54C-C836-481B-8839-84E6C43BC8D0}"/>
              </a:ext>
            </a:extLst>
          </p:cNvPr>
          <p:cNvSpPr txBox="1"/>
          <p:nvPr/>
        </p:nvSpPr>
        <p:spPr>
          <a:xfrm>
            <a:off x="2559988" y="6440088"/>
            <a:ext cx="1932096" cy="369332"/>
          </a:xfrm>
          <a:prstGeom prst="rect">
            <a:avLst/>
          </a:prstGeom>
          <a:noFill/>
        </p:spPr>
        <p:txBody>
          <a:bodyPr wrap="square">
            <a:spAutoFit/>
          </a:bodyPr>
          <a:lstStyle/>
          <a:p>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rotation du tronc</a:t>
            </a:r>
            <a:endParaRPr lang="zh-CN" altLang="en-US" dirty="0"/>
          </a:p>
        </p:txBody>
      </p:sp>
    </p:spTree>
    <p:extLst>
      <p:ext uri="{BB962C8B-B14F-4D97-AF65-F5344CB8AC3E}">
        <p14:creationId xmlns:p14="http://schemas.microsoft.com/office/powerpoint/2010/main" val="2118034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9" grpId="0" animBg="1"/>
      <p:bldP spid="30" grpId="0" animBg="1"/>
      <p:bldP spid="11"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469931" y="255806"/>
            <a:ext cx="2613216"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Contribution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1210777"/>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2450716" cy="400110"/>
          </a:xfrm>
          <a:prstGeom prst="rect">
            <a:avLst/>
          </a:prstGeom>
          <a:noFill/>
        </p:spPr>
        <p:txBody>
          <a:bodyPr wrap="square" rtlCol="0">
            <a:spAutoFit/>
          </a:bodyPr>
          <a:lstStyle/>
          <a:p>
            <a:r>
              <a:rPr lang="fr-FR" altLang="zh-CN" sz="2000" dirty="0">
                <a:solidFill>
                  <a:schemeClr val="bg1"/>
                </a:solidFill>
                <a:latin typeface="Arial Black" panose="020B0A04020102020204" pitchFamily="34" charset="0"/>
                <a:ea typeface="微软雅黑" panose="020B0503020204020204" pitchFamily="34" charset="-122"/>
              </a:rPr>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non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Détection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4" name="文本框 13">
            <a:extLst>
              <a:ext uri="{FF2B5EF4-FFF2-40B4-BE49-F238E27FC236}">
                <a16:creationId xmlns:a16="http://schemas.microsoft.com/office/drawing/2014/main" id="{BA728B84-69AA-B3D0-6121-76B01BB9B9F6}"/>
              </a:ext>
            </a:extLst>
          </p:cNvPr>
          <p:cNvSpPr txBox="1"/>
          <p:nvPr/>
        </p:nvSpPr>
        <p:spPr>
          <a:xfrm>
            <a:off x="2386657" y="1074688"/>
            <a:ext cx="7560083" cy="461665"/>
          </a:xfrm>
          <a:prstGeom prst="rect">
            <a:avLst/>
          </a:prstGeom>
          <a:noFill/>
        </p:spPr>
        <p:txBody>
          <a:bodyPr wrap="none" rtlCol="0">
            <a:spAutoFit/>
          </a:bodyPr>
          <a:lstStyle/>
          <a:p>
            <a:r>
              <a:rPr lang="fr-CA" altLang="zh-CN" sz="2400" dirty="0">
                <a:latin typeface="Cambria" panose="02040503050406030204" pitchFamily="18" charset="0"/>
                <a:ea typeface="Cambria" panose="02040503050406030204" pitchFamily="18" charset="0"/>
              </a:rPr>
              <a:t>Étape 2:  </a:t>
            </a:r>
            <a:r>
              <a:rPr lang="fr-FR" altLang="zh-CN" sz="2400" dirty="0">
                <a:latin typeface="Cambria" panose="02040503050406030204" pitchFamily="18" charset="0"/>
                <a:ea typeface="Cambria" panose="02040503050406030204" pitchFamily="18" charset="0"/>
              </a:rPr>
              <a:t>Re-ciblage de mouvement basé sur les données</a:t>
            </a:r>
            <a:endParaRPr lang="zh-CN" altLang="en-US" sz="2400" dirty="0">
              <a:latin typeface="Cambria" panose="02040503050406030204" pitchFamily="18" charset="0"/>
            </a:endParaRPr>
          </a:p>
        </p:txBody>
      </p:sp>
      <p:sp>
        <p:nvSpPr>
          <p:cNvPr id="16" name="矩形: 圆角 15">
            <a:extLst>
              <a:ext uri="{FF2B5EF4-FFF2-40B4-BE49-F238E27FC236}">
                <a16:creationId xmlns:a16="http://schemas.microsoft.com/office/drawing/2014/main" id="{BE792B5F-63C6-C4EA-3537-682CC165400F}"/>
              </a:ext>
            </a:extLst>
          </p:cNvPr>
          <p:cNvSpPr/>
          <p:nvPr/>
        </p:nvSpPr>
        <p:spPr>
          <a:xfrm>
            <a:off x="3609751" y="1809106"/>
            <a:ext cx="2126524"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Lire les article</a:t>
            </a:r>
            <a:endParaRPr lang="zh-CN" altLang="en-US" dirty="0">
              <a:solidFill>
                <a:schemeClr val="tx1"/>
              </a:solidFill>
              <a:latin typeface="Cambria" panose="02040503050406030204" pitchFamily="18" charset="0"/>
            </a:endParaRPr>
          </a:p>
        </p:txBody>
      </p:sp>
      <p:sp>
        <p:nvSpPr>
          <p:cNvPr id="17" name="矩形: 圆角 16">
            <a:extLst>
              <a:ext uri="{FF2B5EF4-FFF2-40B4-BE49-F238E27FC236}">
                <a16:creationId xmlns:a16="http://schemas.microsoft.com/office/drawing/2014/main" id="{37E93CD5-31CA-4169-E713-00E33AE802D9}"/>
              </a:ext>
            </a:extLst>
          </p:cNvPr>
          <p:cNvSpPr/>
          <p:nvPr/>
        </p:nvSpPr>
        <p:spPr>
          <a:xfrm>
            <a:off x="6767551" y="1809106"/>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Essayons ses méthodes</a:t>
            </a:r>
            <a:endParaRPr lang="zh-CN" altLang="en-US" dirty="0">
              <a:solidFill>
                <a:schemeClr val="tx1"/>
              </a:solidFill>
              <a:latin typeface="Cambria" panose="02040503050406030204" pitchFamily="18" charset="0"/>
            </a:endParaRPr>
          </a:p>
        </p:txBody>
      </p:sp>
      <p:sp>
        <p:nvSpPr>
          <p:cNvPr id="19" name="矩形: 圆角 18">
            <a:extLst>
              <a:ext uri="{FF2B5EF4-FFF2-40B4-BE49-F238E27FC236}">
                <a16:creationId xmlns:a16="http://schemas.microsoft.com/office/drawing/2014/main" id="{307524F4-CAEE-2533-EC6B-DB19A27F6AE3}"/>
              </a:ext>
            </a:extLst>
          </p:cNvPr>
          <p:cNvSpPr/>
          <p:nvPr/>
        </p:nvSpPr>
        <p:spPr>
          <a:xfrm>
            <a:off x="3609751" y="3607508"/>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Construction du modèle</a:t>
            </a:r>
            <a:endParaRPr lang="zh-CN" altLang="en-US" dirty="0">
              <a:solidFill>
                <a:schemeClr val="tx1"/>
              </a:solidFill>
              <a:latin typeface="Cambria" panose="02040503050406030204" pitchFamily="18" charset="0"/>
            </a:endParaRPr>
          </a:p>
        </p:txBody>
      </p:sp>
      <p:sp>
        <p:nvSpPr>
          <p:cNvPr id="20" name="箭头: 右 19">
            <a:extLst>
              <a:ext uri="{FF2B5EF4-FFF2-40B4-BE49-F238E27FC236}">
                <a16:creationId xmlns:a16="http://schemas.microsoft.com/office/drawing/2014/main" id="{E81D368F-176C-378D-2B5B-AA285D07EB89}"/>
              </a:ext>
            </a:extLst>
          </p:cNvPr>
          <p:cNvSpPr/>
          <p:nvPr/>
        </p:nvSpPr>
        <p:spPr>
          <a:xfrm>
            <a:off x="5907886" y="2161050"/>
            <a:ext cx="701572"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29" name="箭头: 右 28">
            <a:extLst>
              <a:ext uri="{FF2B5EF4-FFF2-40B4-BE49-F238E27FC236}">
                <a16:creationId xmlns:a16="http://schemas.microsoft.com/office/drawing/2014/main" id="{CC054F24-1AD5-DB66-FDC7-D9FFE12CC35B}"/>
              </a:ext>
            </a:extLst>
          </p:cNvPr>
          <p:cNvSpPr/>
          <p:nvPr/>
        </p:nvSpPr>
        <p:spPr>
          <a:xfrm rot="5400000">
            <a:off x="4050992" y="2989910"/>
            <a:ext cx="683890"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11" name="乘号 10">
            <a:extLst>
              <a:ext uri="{FF2B5EF4-FFF2-40B4-BE49-F238E27FC236}">
                <a16:creationId xmlns:a16="http://schemas.microsoft.com/office/drawing/2014/main" id="{A3DDE8AD-B3DE-526B-54D8-9F7AC2BD381D}"/>
              </a:ext>
            </a:extLst>
          </p:cNvPr>
          <p:cNvSpPr/>
          <p:nvPr/>
        </p:nvSpPr>
        <p:spPr>
          <a:xfrm>
            <a:off x="8382970" y="1873112"/>
            <a:ext cx="871442" cy="786388"/>
          </a:xfrm>
          <a:prstGeom prst="mathMultiply">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2F741C2-FFEE-3889-6AB4-29AF795D252A}"/>
              </a:ext>
            </a:extLst>
          </p:cNvPr>
          <p:cNvSpPr/>
          <p:nvPr/>
        </p:nvSpPr>
        <p:spPr>
          <a:xfrm>
            <a:off x="6053100" y="3573387"/>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Performance et Analyse</a:t>
            </a:r>
            <a:endParaRPr lang="zh-CN" altLang="en-US" dirty="0">
              <a:solidFill>
                <a:schemeClr val="tx1"/>
              </a:solidFill>
              <a:latin typeface="Cambria" panose="02040503050406030204" pitchFamily="18" charset="0"/>
            </a:endParaRPr>
          </a:p>
        </p:txBody>
      </p:sp>
      <p:sp>
        <p:nvSpPr>
          <p:cNvPr id="13" name="矩形: 圆角 12">
            <a:extLst>
              <a:ext uri="{FF2B5EF4-FFF2-40B4-BE49-F238E27FC236}">
                <a16:creationId xmlns:a16="http://schemas.microsoft.com/office/drawing/2014/main" id="{B9CEF9BA-517A-8ADA-7F3C-FA35F098AA37}"/>
              </a:ext>
            </a:extLst>
          </p:cNvPr>
          <p:cNvSpPr/>
          <p:nvPr/>
        </p:nvSpPr>
        <p:spPr>
          <a:xfrm>
            <a:off x="8587991" y="3573387"/>
            <a:ext cx="1566373" cy="914400"/>
          </a:xfrm>
          <a:prstGeom prst="roundRect">
            <a:avLst/>
          </a:prstGeom>
          <a:solidFill>
            <a:schemeClr val="accent5">
              <a:lumMod val="20000"/>
              <a:lumOff val="8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ltLang="zh-CN" dirty="0">
                <a:solidFill>
                  <a:schemeClr val="tx1"/>
                </a:solidFill>
                <a:latin typeface="Cambria" panose="02040503050406030204" pitchFamily="18" charset="0"/>
                <a:ea typeface="Cambria" panose="02040503050406030204" pitchFamily="18" charset="0"/>
              </a:rPr>
              <a:t>Travail au futur</a:t>
            </a:r>
            <a:endParaRPr lang="zh-CN" altLang="en-US" dirty="0">
              <a:solidFill>
                <a:schemeClr val="tx1"/>
              </a:solidFill>
              <a:latin typeface="Cambria" panose="02040503050406030204" pitchFamily="18" charset="0"/>
            </a:endParaRPr>
          </a:p>
        </p:txBody>
      </p:sp>
      <p:sp>
        <p:nvSpPr>
          <p:cNvPr id="15" name="文本框 14">
            <a:extLst>
              <a:ext uri="{FF2B5EF4-FFF2-40B4-BE49-F238E27FC236}">
                <a16:creationId xmlns:a16="http://schemas.microsoft.com/office/drawing/2014/main" id="{D047F1E6-21EB-C832-D89E-6047C6A672E7}"/>
              </a:ext>
            </a:extLst>
          </p:cNvPr>
          <p:cNvSpPr txBox="1"/>
          <p:nvPr/>
        </p:nvSpPr>
        <p:spPr>
          <a:xfrm flipH="1">
            <a:off x="5993112" y="1873112"/>
            <a:ext cx="427246" cy="369332"/>
          </a:xfrm>
          <a:prstGeom prst="rect">
            <a:avLst/>
          </a:prstGeom>
          <a:noFill/>
        </p:spPr>
        <p:txBody>
          <a:bodyPr wrap="square" rtlCol="0">
            <a:spAutoFit/>
          </a:bodyPr>
          <a:lstStyle/>
          <a:p>
            <a:r>
              <a:rPr lang="zh-CN" altLang="en-US" b="1" dirty="0"/>
              <a:t>①</a:t>
            </a:r>
          </a:p>
        </p:txBody>
      </p:sp>
      <p:sp>
        <p:nvSpPr>
          <p:cNvPr id="31" name="箭头: 右 30">
            <a:extLst>
              <a:ext uri="{FF2B5EF4-FFF2-40B4-BE49-F238E27FC236}">
                <a16:creationId xmlns:a16="http://schemas.microsoft.com/office/drawing/2014/main" id="{E998E9B8-DFC5-E590-C9B2-ACE7736D51D1}"/>
              </a:ext>
            </a:extLst>
          </p:cNvPr>
          <p:cNvSpPr/>
          <p:nvPr/>
        </p:nvSpPr>
        <p:spPr>
          <a:xfrm>
            <a:off x="5263826" y="3889961"/>
            <a:ext cx="701572"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2" name="箭头: 右 31">
            <a:extLst>
              <a:ext uri="{FF2B5EF4-FFF2-40B4-BE49-F238E27FC236}">
                <a16:creationId xmlns:a16="http://schemas.microsoft.com/office/drawing/2014/main" id="{A3A515AE-53A5-FD43-59E3-5D93D785F002}"/>
              </a:ext>
            </a:extLst>
          </p:cNvPr>
          <p:cNvSpPr/>
          <p:nvPr/>
        </p:nvSpPr>
        <p:spPr>
          <a:xfrm>
            <a:off x="7737220" y="3889961"/>
            <a:ext cx="701572" cy="369332"/>
          </a:xfrm>
          <a:prstGeom prst="rightArrow">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mbria" panose="02040503050406030204" pitchFamily="18" charset="0"/>
            </a:endParaRPr>
          </a:p>
        </p:txBody>
      </p:sp>
      <p:sp>
        <p:nvSpPr>
          <p:cNvPr id="34" name="左大括号 33">
            <a:extLst>
              <a:ext uri="{FF2B5EF4-FFF2-40B4-BE49-F238E27FC236}">
                <a16:creationId xmlns:a16="http://schemas.microsoft.com/office/drawing/2014/main" id="{261CAD72-D296-0379-0971-DEC8726076C3}"/>
              </a:ext>
            </a:extLst>
          </p:cNvPr>
          <p:cNvSpPr/>
          <p:nvPr/>
        </p:nvSpPr>
        <p:spPr>
          <a:xfrm rot="5400000">
            <a:off x="4270900" y="3915076"/>
            <a:ext cx="244074" cy="1676534"/>
          </a:xfrm>
          <a:prstGeom prst="leftBrac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chemeClr val="accent5">
                    <a:lumMod val="60000"/>
                    <a:lumOff val="40000"/>
                  </a:schemeClr>
                </a:solidFill>
              </a:ln>
            </a:endParaRPr>
          </a:p>
        </p:txBody>
      </p:sp>
      <p:sp>
        <p:nvSpPr>
          <p:cNvPr id="36" name="文本框 35">
            <a:extLst>
              <a:ext uri="{FF2B5EF4-FFF2-40B4-BE49-F238E27FC236}">
                <a16:creationId xmlns:a16="http://schemas.microsoft.com/office/drawing/2014/main" id="{63D2B1BA-1D34-A5E1-AB3F-5E6F367C8247}"/>
              </a:ext>
            </a:extLst>
          </p:cNvPr>
          <p:cNvSpPr txBox="1"/>
          <p:nvPr/>
        </p:nvSpPr>
        <p:spPr>
          <a:xfrm>
            <a:off x="3554670" y="4839336"/>
            <a:ext cx="4749762" cy="830997"/>
          </a:xfrm>
          <a:prstGeom prst="rect">
            <a:avLst/>
          </a:prstGeom>
          <a:noFill/>
        </p:spPr>
        <p:txBody>
          <a:bodyPr wrap="none" rtlCol="0">
            <a:spAutoFit/>
          </a:bodyPr>
          <a:lstStyle/>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Les opérateurs: edge2node, node2edge</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Les modules: encodeur, décodeur, discriminateur</a:t>
            </a:r>
          </a:p>
          <a:p>
            <a:pPr marL="285750" indent="-285750">
              <a:buFont typeface="Arial" panose="020B0604020202020204" pitchFamily="34" charset="0"/>
              <a:buChar char="•"/>
            </a:pPr>
            <a:r>
              <a:rPr lang="fr-CA" altLang="zh-CN" sz="1600" dirty="0">
                <a:latin typeface="Cambria" panose="02040503050406030204" pitchFamily="18" charset="0"/>
                <a:ea typeface="Cambria" panose="02040503050406030204" pitchFamily="18" charset="0"/>
              </a:rPr>
              <a:t>Les architectures </a:t>
            </a:r>
            <a:r>
              <a:rPr lang="en-US" altLang="zh-CN" sz="1600" dirty="0" err="1">
                <a:latin typeface="Cambria" panose="02040503050406030204" pitchFamily="18" charset="0"/>
                <a:ea typeface="Cambria" panose="02040503050406030204" pitchFamily="18" charset="0"/>
              </a:rPr>
              <a:t>globles</a:t>
            </a:r>
            <a:endParaRPr lang="zh-CN" altLang="en-US" sz="1600" dirty="0">
              <a:latin typeface="Cambria" panose="02040503050406030204" pitchFamily="18" charset="0"/>
            </a:endParaRPr>
          </a:p>
        </p:txBody>
      </p:sp>
      <p:sp>
        <p:nvSpPr>
          <p:cNvPr id="37" name="文本框 36">
            <a:extLst>
              <a:ext uri="{FF2B5EF4-FFF2-40B4-BE49-F238E27FC236}">
                <a16:creationId xmlns:a16="http://schemas.microsoft.com/office/drawing/2014/main" id="{141E7E67-09AB-5D0F-B85E-BE4B09149FF0}"/>
              </a:ext>
            </a:extLst>
          </p:cNvPr>
          <p:cNvSpPr txBox="1"/>
          <p:nvPr/>
        </p:nvSpPr>
        <p:spPr>
          <a:xfrm flipH="1">
            <a:off x="4470132" y="2890821"/>
            <a:ext cx="427246" cy="369332"/>
          </a:xfrm>
          <a:prstGeom prst="rect">
            <a:avLst/>
          </a:prstGeom>
          <a:noFill/>
        </p:spPr>
        <p:txBody>
          <a:bodyPr wrap="square" rtlCol="0">
            <a:spAutoFit/>
          </a:bodyPr>
          <a:lstStyle/>
          <a:p>
            <a:r>
              <a:rPr lang="zh-CN" altLang="en-US" b="1" dirty="0"/>
              <a:t>②</a:t>
            </a:r>
          </a:p>
        </p:txBody>
      </p:sp>
    </p:spTree>
    <p:extLst>
      <p:ext uri="{BB962C8B-B14F-4D97-AF65-F5344CB8AC3E}">
        <p14:creationId xmlns:p14="http://schemas.microsoft.com/office/powerpoint/2010/main" val="59151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750"/>
                                        <p:tgtEl>
                                          <p:spTgt spid="17"/>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75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up)">
                                      <p:cBhvr>
                                        <p:cTn id="26" dur="500"/>
                                        <p:tgtEl>
                                          <p:spTgt spid="37"/>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750"/>
                                        <p:tgtEl>
                                          <p:spTgt spid="19"/>
                                        </p:tgtEl>
                                      </p:cBhvr>
                                    </p:animEffect>
                                  </p:childTnLst>
                                </p:cTn>
                              </p:par>
                            </p:childTnLst>
                          </p:cTn>
                        </p:par>
                        <p:par>
                          <p:cTn id="31" fill="hold">
                            <p:stCondLst>
                              <p:cond delay="1250"/>
                            </p:stCondLst>
                            <p:childTnLst>
                              <p:par>
                                <p:cTn id="32" presetID="22" presetClass="entr" presetSubtype="1"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750"/>
                                        <p:tgtEl>
                                          <p:spTgt spid="34"/>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75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750"/>
                                        <p:tgtEl>
                                          <p:spTgt spid="12"/>
                                        </p:tgtEl>
                                      </p:cBhvr>
                                    </p:animEffect>
                                  </p:childTnLst>
                                </p:cTn>
                              </p:par>
                            </p:childTnLst>
                          </p:cTn>
                        </p:par>
                        <p:par>
                          <p:cTn id="48" fill="hold">
                            <p:stCondLst>
                              <p:cond delay="1250"/>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750"/>
                                        <p:tgtEl>
                                          <p:spTgt spid="32"/>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9" grpId="0" animBg="1"/>
      <p:bldP spid="11" grpId="0" animBg="1"/>
      <p:bldP spid="12" grpId="0" animBg="1"/>
      <p:bldP spid="13" grpId="0" animBg="1"/>
      <p:bldP spid="15" grpId="0"/>
      <p:bldP spid="31" grpId="0" animBg="1"/>
      <p:bldP spid="32" grpId="0" animBg="1"/>
      <p:bldP spid="34"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549CE2-CBE7-D7F6-0D24-97B0382A8FAF}"/>
              </a:ext>
            </a:extLst>
          </p:cNvPr>
          <p:cNvGrpSpPr/>
          <p:nvPr/>
        </p:nvGrpSpPr>
        <p:grpSpPr>
          <a:xfrm>
            <a:off x="1069432" y="2340023"/>
            <a:ext cx="3226407" cy="461665"/>
            <a:chOff x="1069432" y="2358199"/>
            <a:chExt cx="3226407" cy="461665"/>
          </a:xfrm>
        </p:grpSpPr>
        <p:sp>
          <p:nvSpPr>
            <p:cNvPr id="19" name="文本框 18"/>
            <p:cNvSpPr txBox="1"/>
            <p:nvPr/>
          </p:nvSpPr>
          <p:spPr>
            <a:xfrm>
              <a:off x="1442545" y="2358199"/>
              <a:ext cx="2853294"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Introduction</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5" name="Freeform 9"/>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9" name="组合 8">
            <a:extLst>
              <a:ext uri="{FF2B5EF4-FFF2-40B4-BE49-F238E27FC236}">
                <a16:creationId xmlns:a16="http://schemas.microsoft.com/office/drawing/2014/main" id="{4C53050D-4D70-FD8F-3B54-788EAFC2FE30}"/>
              </a:ext>
            </a:extLst>
          </p:cNvPr>
          <p:cNvGrpSpPr/>
          <p:nvPr/>
        </p:nvGrpSpPr>
        <p:grpSpPr>
          <a:xfrm>
            <a:off x="1069432" y="4476434"/>
            <a:ext cx="2859335" cy="461665"/>
            <a:chOff x="1069432" y="4435889"/>
            <a:chExt cx="2859335" cy="461665"/>
          </a:xfrm>
        </p:grpSpPr>
        <p:sp>
          <p:nvSpPr>
            <p:cNvPr id="21" name="文本框 20"/>
            <p:cNvSpPr txBox="1"/>
            <p:nvPr/>
          </p:nvSpPr>
          <p:spPr>
            <a:xfrm>
              <a:off x="1442545" y="4435889"/>
              <a:ext cx="2486222"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Conclusion</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26" name="Freeform 9"/>
            <p:cNvSpPr/>
            <p:nvPr/>
          </p:nvSpPr>
          <p:spPr bwMode="auto">
            <a:xfrm>
              <a:off x="1069432" y="4518974"/>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
        <p:nvSpPr>
          <p:cNvPr id="31" name="矩形 30"/>
          <p:cNvSpPr/>
          <p:nvPr/>
        </p:nvSpPr>
        <p:spPr>
          <a:xfrm>
            <a:off x="2007065" y="852574"/>
            <a:ext cx="3607047" cy="922418"/>
          </a:xfrm>
          <a:prstGeom prst="rect">
            <a:avLst/>
          </a:prstGeom>
          <a:noFill/>
          <a:ln w="38100">
            <a:solidFill>
              <a:srgbClr val="0F3C8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4" name="文本框 33"/>
          <p:cNvSpPr txBox="1"/>
          <p:nvPr/>
        </p:nvSpPr>
        <p:spPr>
          <a:xfrm>
            <a:off x="2142050" y="1153595"/>
            <a:ext cx="3337076" cy="523220"/>
          </a:xfrm>
          <a:prstGeom prst="rect">
            <a:avLst/>
          </a:prstGeom>
          <a:noFill/>
        </p:spPr>
        <p:txBody>
          <a:bodyPr wrap="square" rtlCol="0">
            <a:spAutoFit/>
          </a:bodyPr>
          <a:lstStyle/>
          <a:p>
            <a:pPr algn="ctr"/>
            <a:r>
              <a:rPr lang="fr-CA" altLang="zh-CN"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rPr>
              <a:t>CONTENU</a:t>
            </a:r>
            <a:endParaRPr lang="zh-CN" altLang="en-US" sz="2800" b="1" dirty="0">
              <a:solidFill>
                <a:srgbClr val="FFFFFF">
                  <a:lumMod val="50000"/>
                </a:srgbClr>
              </a:solidFill>
              <a:latin typeface="Arial Black" panose="020B0A04020102020204" pitchFamily="34" charset="0"/>
              <a:ea typeface="Microsoft YaHei" panose="020B0503020204020204" pitchFamily="34" charset="-122"/>
              <a:cs typeface="Arial" pitchFamily="34" charset="0"/>
              <a:sym typeface="Microsoft YaHei" panose="020B0503020204020204" pitchFamily="34" charset="-122"/>
            </a:endParaRPr>
          </a:p>
        </p:txBody>
      </p:sp>
      <p:sp>
        <p:nvSpPr>
          <p:cNvPr id="37" name="矩形 36"/>
          <p:cNvSpPr/>
          <p:nvPr/>
        </p:nvSpPr>
        <p:spPr>
          <a:xfrm>
            <a:off x="3427435" y="821658"/>
            <a:ext cx="766308" cy="203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38" name="Freeform 5"/>
          <p:cNvSpPr>
            <a:spLocks noEditPoints="1"/>
          </p:cNvSpPr>
          <p:nvPr/>
        </p:nvSpPr>
        <p:spPr bwMode="auto">
          <a:xfrm>
            <a:off x="3427435" y="493722"/>
            <a:ext cx="766308" cy="684421"/>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pic>
        <p:nvPicPr>
          <p:cNvPr id="14" name="Picture 2" descr="ENSTA Paris - Wikipedia">
            <a:extLst>
              <a:ext uri="{FF2B5EF4-FFF2-40B4-BE49-F238E27FC236}">
                <a16:creationId xmlns:a16="http://schemas.microsoft.com/office/drawing/2014/main" id="{13285154-71D0-4BFA-B9BE-F43FF7D1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055" y="0"/>
            <a:ext cx="46799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D3BD823-6729-04A1-4F9B-48A29F33D627}"/>
              </a:ext>
            </a:extLst>
          </p:cNvPr>
          <p:cNvGrpSpPr/>
          <p:nvPr/>
        </p:nvGrpSpPr>
        <p:grpSpPr>
          <a:xfrm>
            <a:off x="1069432" y="3055620"/>
            <a:ext cx="4946689" cy="461665"/>
            <a:chOff x="1069432" y="2358199"/>
            <a:chExt cx="4946689" cy="461665"/>
          </a:xfrm>
        </p:grpSpPr>
        <p:sp>
          <p:nvSpPr>
            <p:cNvPr id="4" name="文本框 3">
              <a:extLst>
                <a:ext uri="{FF2B5EF4-FFF2-40B4-BE49-F238E27FC236}">
                  <a16:creationId xmlns:a16="http://schemas.microsoft.com/office/drawing/2014/main" id="{289BA80C-7166-7056-96D6-419ED93AF0C8}"/>
                </a:ext>
              </a:extLst>
            </p:cNvPr>
            <p:cNvSpPr txBox="1"/>
            <p:nvPr/>
          </p:nvSpPr>
          <p:spPr>
            <a:xfrm>
              <a:off x="1442544" y="2358199"/>
              <a:ext cx="4573577" cy="461665"/>
            </a:xfrm>
            <a:prstGeom prst="rect">
              <a:avLst/>
            </a:prstGeom>
            <a:noFill/>
          </p:spPr>
          <p:txBody>
            <a:bodyPr wrap="square" rtlCol="0">
              <a:spAutoFit/>
            </a:bodyPr>
            <a:lstStyle/>
            <a:p>
              <a:r>
                <a:rPr lang="fr-FR" altLang="zh-CN"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Détection de mouvement</a:t>
              </a:r>
              <a:endParaRPr lang="zh-CN" altLang="en-US" sz="24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5" name="Freeform 9">
              <a:extLst>
                <a:ext uri="{FF2B5EF4-FFF2-40B4-BE49-F238E27FC236}">
                  <a16:creationId xmlns:a16="http://schemas.microsoft.com/office/drawing/2014/main" id="{238C2ABB-3076-0CAD-FDC8-D256D8A00ABB}"/>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grpSp>
        <p:nvGrpSpPr>
          <p:cNvPr id="6" name="组合 5">
            <a:extLst>
              <a:ext uri="{FF2B5EF4-FFF2-40B4-BE49-F238E27FC236}">
                <a16:creationId xmlns:a16="http://schemas.microsoft.com/office/drawing/2014/main" id="{D5DFB6E5-0C74-36A7-8E1D-DB6998178D4B}"/>
              </a:ext>
            </a:extLst>
          </p:cNvPr>
          <p:cNvGrpSpPr/>
          <p:nvPr/>
        </p:nvGrpSpPr>
        <p:grpSpPr>
          <a:xfrm>
            <a:off x="1069432" y="3766027"/>
            <a:ext cx="4946689" cy="461665"/>
            <a:chOff x="1069432" y="2358199"/>
            <a:chExt cx="4946689" cy="461665"/>
          </a:xfrm>
        </p:grpSpPr>
        <p:sp>
          <p:nvSpPr>
            <p:cNvPr id="7" name="文本框 6">
              <a:extLst>
                <a:ext uri="{FF2B5EF4-FFF2-40B4-BE49-F238E27FC236}">
                  <a16:creationId xmlns:a16="http://schemas.microsoft.com/office/drawing/2014/main" id="{AFD3839A-1F27-D891-4F5A-7D5BC93B608B}"/>
                </a:ext>
              </a:extLst>
            </p:cNvPr>
            <p:cNvSpPr txBox="1"/>
            <p:nvPr/>
          </p:nvSpPr>
          <p:spPr>
            <a:xfrm>
              <a:off x="1442544" y="2358199"/>
              <a:ext cx="4573577" cy="461665"/>
            </a:xfrm>
            <a:prstGeom prst="rect">
              <a:avLst/>
            </a:prstGeom>
            <a:noFill/>
          </p:spPr>
          <p:txBody>
            <a:bodyPr wrap="square" rtlCol="0">
              <a:spAutoFit/>
            </a:bodyPr>
            <a:lstStyle/>
            <a:p>
              <a:r>
                <a:rPr lang="fr-FR" altLang="zh-CN"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rPr>
                <a:t>Re-ciblage de mouvement</a:t>
              </a:r>
              <a:endParaRPr lang="zh-CN" altLang="en-US" sz="2400" b="1" dirty="0">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sp>
          <p:nvSpPr>
            <p:cNvPr id="8" name="Freeform 9">
              <a:extLst>
                <a:ext uri="{FF2B5EF4-FFF2-40B4-BE49-F238E27FC236}">
                  <a16:creationId xmlns:a16="http://schemas.microsoft.com/office/drawing/2014/main" id="{DDE283A4-E08B-DDDD-96F0-1DBDD12BE117}"/>
                </a:ext>
              </a:extLst>
            </p:cNvPr>
            <p:cNvSpPr/>
            <p:nvPr/>
          </p:nvSpPr>
          <p:spPr bwMode="auto">
            <a:xfrm>
              <a:off x="1069432" y="2459470"/>
              <a:ext cx="270832" cy="25912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solidFill>
                  <a:schemeClr val="bg2"/>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spTree>
    <p:extLst>
      <p:ext uri="{BB962C8B-B14F-4D97-AF65-F5344CB8AC3E}">
        <p14:creationId xmlns:p14="http://schemas.microsoft.com/office/powerpoint/2010/main" val="670888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矩形 2">
            <a:extLst>
              <a:ext uri="{FF2B5EF4-FFF2-40B4-BE49-F238E27FC236}">
                <a16:creationId xmlns:a16="http://schemas.microsoft.com/office/drawing/2014/main" id="{E4E0767F-3F9F-46DE-9342-E551591E6684}"/>
              </a:ext>
            </a:extLst>
          </p:cNvPr>
          <p:cNvSpPr/>
          <p:nvPr/>
        </p:nvSpPr>
        <p:spPr>
          <a:xfrm>
            <a:off x="8936341" y="255806"/>
            <a:ext cx="2095445" cy="523220"/>
          </a:xfrm>
          <a:prstGeom prst="rect">
            <a:avLst/>
          </a:prstGeom>
        </p:spPr>
        <p:txBody>
          <a:bodyPr wrap="none">
            <a:spAutoFit/>
          </a:bodyPr>
          <a:lstStyle/>
          <a:p>
            <a:r>
              <a:rPr lang="fr-CA" altLang="zh-CN"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rPr>
              <a:t>Détection</a:t>
            </a:r>
            <a:endParaRPr lang="zh-CN" altLang="en-US" sz="2800" b="1" dirty="0">
              <a:solidFill>
                <a:schemeClr val="tx1">
                  <a:lumMod val="75000"/>
                  <a:lumOff val="25000"/>
                </a:schemeClr>
              </a:solidFill>
              <a:latin typeface="Arial Black" panose="020B0A04020102020204" pitchFamily="34" charset="0"/>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pic>
        <p:nvPicPr>
          <p:cNvPr id="18" name="image2.png">
            <a:extLst>
              <a:ext uri="{FF2B5EF4-FFF2-40B4-BE49-F238E27FC236}">
                <a16:creationId xmlns:a16="http://schemas.microsoft.com/office/drawing/2014/main" id="{E6D1B7D6-1F45-F0E7-E874-EF937C2495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44" y="1857430"/>
            <a:ext cx="5816928" cy="3262926"/>
          </a:xfrm>
          <a:prstGeom prst="rect">
            <a:avLst/>
          </a:prstGeom>
          <a:noFill/>
          <a:ln>
            <a:noFill/>
          </a:ln>
        </p:spPr>
      </p:pic>
      <p:sp>
        <p:nvSpPr>
          <p:cNvPr id="21" name="文本框 20">
            <a:extLst>
              <a:ext uri="{FF2B5EF4-FFF2-40B4-BE49-F238E27FC236}">
                <a16:creationId xmlns:a16="http://schemas.microsoft.com/office/drawing/2014/main" id="{A06D3022-5A65-DBCA-665C-5BB6D6A4191D}"/>
              </a:ext>
            </a:extLst>
          </p:cNvPr>
          <p:cNvSpPr txBox="1"/>
          <p:nvPr/>
        </p:nvSpPr>
        <p:spPr>
          <a:xfrm>
            <a:off x="2465716" y="1052653"/>
            <a:ext cx="1415772" cy="400110"/>
          </a:xfrm>
          <a:prstGeom prst="rect">
            <a:avLst/>
          </a:prstGeom>
          <a:noFill/>
        </p:spPr>
        <p:txBody>
          <a:bodyPr wrap="none" rtlCol="0">
            <a:spAutoFit/>
          </a:bodyPr>
          <a:lstStyle/>
          <a:p>
            <a:r>
              <a:rPr lang="en-US" altLang="zh-CN" sz="2000" dirty="0">
                <a:latin typeface="Cambria" panose="02040503050406030204" pitchFamily="18" charset="0"/>
                <a:ea typeface="Cambria" panose="02040503050406030204" pitchFamily="18" charset="0"/>
              </a:rPr>
              <a:t>Blazepose: </a:t>
            </a:r>
            <a:endParaRPr lang="zh-CN" altLang="en-US" sz="2000" dirty="0">
              <a:latin typeface="Cambria" panose="02040503050406030204" pitchFamily="18" charset="0"/>
            </a:endParaRPr>
          </a:p>
        </p:txBody>
      </p:sp>
      <p:sp>
        <p:nvSpPr>
          <p:cNvPr id="23" name="文本框 22">
            <a:extLst>
              <a:ext uri="{FF2B5EF4-FFF2-40B4-BE49-F238E27FC236}">
                <a16:creationId xmlns:a16="http://schemas.microsoft.com/office/drawing/2014/main" id="{6E7D4E90-DDEA-4AE3-D150-A7CC2C5CF4A7}"/>
              </a:ext>
            </a:extLst>
          </p:cNvPr>
          <p:cNvSpPr txBox="1"/>
          <p:nvPr/>
        </p:nvSpPr>
        <p:spPr>
          <a:xfrm>
            <a:off x="8332172" y="3093464"/>
            <a:ext cx="3986348" cy="395429"/>
          </a:xfrm>
          <a:prstGeom prst="rect">
            <a:avLst/>
          </a:prstGeom>
          <a:noFill/>
        </p:spPr>
        <p:txBody>
          <a:bodyPr wrap="square">
            <a:spAutoFit/>
          </a:bodyPr>
          <a:lstStyle/>
          <a:p>
            <a:pPr algn="ctr">
              <a:lnSpc>
                <a:spcPct val="120000"/>
              </a:lnSpc>
            </a:pP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dic</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[“nom de </a:t>
            </a:r>
            <a:r>
              <a:rPr lang="fr-CA" altLang="zh-CN" sz="1800" kern="50" dirty="0" err="1">
                <a:solidFill>
                  <a:srgbClr val="000000"/>
                </a:solidFill>
                <a:effectLst/>
                <a:latin typeface="Cambria" panose="02040503050406030204" pitchFamily="18" charset="0"/>
                <a:ea typeface="Calibri" panose="020F0502020204030204" pitchFamily="34" charset="0"/>
                <a:cs typeface="Calibri" panose="020F0502020204030204" pitchFamily="34" charset="0"/>
              </a:rPr>
              <a:t>landmark</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 (x, y, z)</a:t>
            </a:r>
            <a:endParaRPr lang="zh-CN" altLang="zh-CN" sz="1800" kern="50" dirty="0">
              <a:effectLst/>
              <a:latin typeface="Times New Roman" panose="02020603050405020304" pitchFamily="18" charset="0"/>
              <a:ea typeface="Andale Sans UI"/>
            </a:endParaRPr>
          </a:p>
        </p:txBody>
      </p:sp>
      <p:sp>
        <p:nvSpPr>
          <p:cNvPr id="25" name="文本框 24">
            <a:extLst>
              <a:ext uri="{FF2B5EF4-FFF2-40B4-BE49-F238E27FC236}">
                <a16:creationId xmlns:a16="http://schemas.microsoft.com/office/drawing/2014/main" id="{12D5A0BC-0264-50D4-5E93-2AD44C805019}"/>
              </a:ext>
            </a:extLst>
          </p:cNvPr>
          <p:cNvSpPr txBox="1"/>
          <p:nvPr/>
        </p:nvSpPr>
        <p:spPr>
          <a:xfrm>
            <a:off x="3015270" y="5300227"/>
            <a:ext cx="6161460" cy="369332"/>
          </a:xfrm>
          <a:prstGeom prst="rect">
            <a:avLst/>
          </a:prstGeom>
          <a:noFill/>
        </p:spPr>
        <p:txBody>
          <a:bodyPr wrap="square">
            <a:spAutoFit/>
          </a:bodyPr>
          <a:lstStyle/>
          <a:p>
            <a:r>
              <a:rPr lang="fr-CA" altLang="zh-CN" sz="1800" kern="50" dirty="0">
                <a:effectLst/>
                <a:latin typeface="Cambria" panose="02040503050406030204" pitchFamily="18" charset="0"/>
                <a:ea typeface="等线 Light" panose="02010600030101010101" pitchFamily="2" charset="-122"/>
                <a:cs typeface="Times New Roman" panose="02020603050405020304" pitchFamily="18" charset="0"/>
              </a:rPr>
              <a:t>Fig. 1: </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L’ordre des articulations pour le </a:t>
            </a:r>
            <a:r>
              <a:rPr lang="fr-CA" altLang="zh-CN" sz="1800" b="1"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Blazepose(3D)</a:t>
            </a:r>
            <a:r>
              <a:rPr lang="fr-CA" altLang="zh-CN" sz="1800"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a:t>
            </a:r>
            <a:endParaRPr lang="zh-CN" altLang="zh-CN" sz="1800"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4845299-8230-1784-A3C5-7A5A31E19E4D}"/>
              </a:ext>
            </a:extLst>
          </p:cNvPr>
          <p:cNvSpPr txBox="1"/>
          <p:nvPr/>
        </p:nvSpPr>
        <p:spPr>
          <a:xfrm>
            <a:off x="9663302" y="4209232"/>
            <a:ext cx="641522" cy="369332"/>
          </a:xfrm>
          <a:prstGeom prst="rect">
            <a:avLst/>
          </a:prstGeom>
          <a:noFill/>
        </p:spPr>
        <p:txBody>
          <a:bodyPr wrap="none" rtlCol="0">
            <a:spAutoFit/>
          </a:bodyPr>
          <a:lstStyle/>
          <a:p>
            <a:r>
              <a:rPr lang="fr-CA" altLang="zh-CN" dirty="0">
                <a:latin typeface="Cambria" panose="02040503050406030204" pitchFamily="18" charset="0"/>
                <a:ea typeface="Cambria" panose="02040503050406030204" pitchFamily="18" charset="0"/>
              </a:rPr>
              <a:t>.</a:t>
            </a:r>
            <a:r>
              <a:rPr lang="fr-CA" altLang="zh-CN" dirty="0" err="1">
                <a:latin typeface="Cambria" panose="02040503050406030204" pitchFamily="18" charset="0"/>
                <a:ea typeface="Cambria" panose="02040503050406030204" pitchFamily="18" charset="0"/>
              </a:rPr>
              <a:t>json</a:t>
            </a:r>
            <a:endParaRPr lang="zh-CN" altLang="en-US" dirty="0">
              <a:latin typeface="Cambria" panose="02040503050406030204" pitchFamily="18" charset="0"/>
            </a:endParaRPr>
          </a:p>
        </p:txBody>
      </p:sp>
    </p:spTree>
    <p:extLst>
      <p:ext uri="{BB962C8B-B14F-4D97-AF65-F5344CB8AC3E}">
        <p14:creationId xmlns:p14="http://schemas.microsoft.com/office/powerpoint/2010/main" val="26080587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2EDC1DD-73FB-4204-B76B-323FDB5F93A1}"/>
              </a:ext>
            </a:extLst>
          </p:cNvPr>
          <p:cNvSpPr>
            <a:spLocks noEditPoints="1"/>
          </p:cNvSpPr>
          <p:nvPr/>
        </p:nvSpPr>
        <p:spPr bwMode="auto">
          <a:xfrm>
            <a:off x="11088652" y="255806"/>
            <a:ext cx="684247" cy="63781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rgbClr val="0F3C89"/>
          </a:solidFill>
          <a:ln>
            <a:noFill/>
          </a:ln>
        </p:spPr>
        <p:txBody>
          <a:bodyPr vert="horz" wrap="square" lIns="91440" tIns="45720" rIns="91440" bIns="45720" numCol="1" anchor="t" anchorCtr="0" compatLnSpc="1"/>
          <a:lstStyle/>
          <a:p>
            <a:endPar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4" name="组合 3">
            <a:extLst>
              <a:ext uri="{FF2B5EF4-FFF2-40B4-BE49-F238E27FC236}">
                <a16:creationId xmlns:a16="http://schemas.microsoft.com/office/drawing/2014/main" id="{F7635991-F5C2-4322-BDE0-34C7012EBA5C}"/>
              </a:ext>
            </a:extLst>
          </p:cNvPr>
          <p:cNvGrpSpPr/>
          <p:nvPr/>
        </p:nvGrpSpPr>
        <p:grpSpPr>
          <a:xfrm>
            <a:off x="0" y="0"/>
            <a:ext cx="2124908" cy="6858000"/>
            <a:chOff x="1" y="0"/>
            <a:chExt cx="1596464" cy="6858000"/>
          </a:xfrm>
          <a:solidFill>
            <a:srgbClr val="0F3C89"/>
          </a:solidFill>
        </p:grpSpPr>
        <p:sp>
          <p:nvSpPr>
            <p:cNvPr id="5" name="文本框 4">
              <a:extLst>
                <a:ext uri="{FF2B5EF4-FFF2-40B4-BE49-F238E27FC236}">
                  <a16:creationId xmlns:a16="http://schemas.microsoft.com/office/drawing/2014/main" id="{EF1391B4-4CDA-43F0-A44E-1EDC8387A3D3}"/>
                </a:ext>
              </a:extLst>
            </p:cNvPr>
            <p:cNvSpPr txBox="1"/>
            <p:nvPr/>
          </p:nvSpPr>
          <p:spPr>
            <a:xfrm>
              <a:off x="1" y="0"/>
              <a:ext cx="1460935" cy="6858000"/>
            </a:xfrm>
            <a:prstGeom prst="rect">
              <a:avLst/>
            </a:prstGeom>
            <a:grpFill/>
          </p:spPr>
          <p:txBody>
            <a:bodyPr wrap="square" rtlCol="0">
              <a:spAutoFit/>
            </a:bodyPr>
            <a:lstStyle/>
            <a:p>
              <a:endParaRPr lang="zh-CN" altLang="en-US" dirty="0"/>
            </a:p>
          </p:txBody>
        </p:sp>
        <p:sp>
          <p:nvSpPr>
            <p:cNvPr id="6" name="等腰三角形 5">
              <a:extLst>
                <a:ext uri="{FF2B5EF4-FFF2-40B4-BE49-F238E27FC236}">
                  <a16:creationId xmlns:a16="http://schemas.microsoft.com/office/drawing/2014/main" id="{C2CC2C19-4F2C-434F-B66C-6616E1C2AF44}"/>
                </a:ext>
              </a:extLst>
            </p:cNvPr>
            <p:cNvSpPr/>
            <p:nvPr/>
          </p:nvSpPr>
          <p:spPr>
            <a:xfrm rot="5400000">
              <a:off x="1371991" y="2131315"/>
              <a:ext cx="303532" cy="1454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F92B4A-ED03-4FAD-9618-8CEE5658093E}"/>
              </a:ext>
            </a:extLst>
          </p:cNvPr>
          <p:cNvSpPr txBox="1">
            <a:spLocks/>
          </p:cNvSpPr>
          <p:nvPr/>
        </p:nvSpPr>
        <p:spPr>
          <a:xfrm>
            <a:off x="34732" y="1052653"/>
            <a:ext cx="1944518" cy="400110"/>
          </a:xfrm>
          <a:prstGeom prst="rect">
            <a:avLst/>
          </a:prstGeom>
          <a:noFill/>
        </p:spPr>
        <p:txBody>
          <a:bodyPr wrap="square" rtlCol="0">
            <a:spAutoFit/>
          </a:bodyPr>
          <a:lstStyle>
            <a:defPPr>
              <a:defRPr lang="zh-CN"/>
            </a:defPPr>
            <a:lvl1pPr>
              <a:defRPr sz="2000">
                <a:solidFill>
                  <a:schemeClr val="bg1">
                    <a:alpha val="50000"/>
                  </a:schemeClr>
                </a:solidFill>
                <a:latin typeface="Arial Black" panose="020B0A04020102020204" pitchFamily="34" charset="0"/>
                <a:ea typeface="微软雅黑" panose="020B0503020204020204" pitchFamily="34" charset="-122"/>
              </a:defRPr>
            </a:lvl1pPr>
          </a:lstStyle>
          <a:p>
            <a:r>
              <a:rPr lang="fr-FR" altLang="zh-CN" dirty="0"/>
              <a:t>Introduction</a:t>
            </a:r>
          </a:p>
        </p:txBody>
      </p:sp>
      <p:sp>
        <p:nvSpPr>
          <p:cNvPr id="8" name="文本框 7">
            <a:extLst>
              <a:ext uri="{FF2B5EF4-FFF2-40B4-BE49-F238E27FC236}">
                <a16:creationId xmlns:a16="http://schemas.microsoft.com/office/drawing/2014/main" id="{A251A06C-FD8F-471A-90E9-15DCC9B81462}"/>
              </a:ext>
            </a:extLst>
          </p:cNvPr>
          <p:cNvSpPr txBox="1">
            <a:spLocks/>
          </p:cNvSpPr>
          <p:nvPr/>
        </p:nvSpPr>
        <p:spPr>
          <a:xfrm>
            <a:off x="34731" y="1971861"/>
            <a:ext cx="1553630" cy="400110"/>
          </a:xfrm>
          <a:prstGeom prst="rect">
            <a:avLst/>
          </a:prstGeom>
          <a:noFill/>
        </p:spPr>
        <p:txBody>
          <a:bodyPr wrap="square" rtlCol="0">
            <a:spAutoFit/>
          </a:bodyPr>
          <a:lstStyle>
            <a:defPPr>
              <a:defRPr lang="zh-CN"/>
            </a:defPPr>
            <a:lvl1pPr>
              <a:defRPr sz="2000">
                <a:solidFill>
                  <a:schemeClr val="bg1"/>
                </a:solidFill>
                <a:latin typeface="Arial Black" panose="020B0A04020102020204" pitchFamily="34" charset="0"/>
                <a:ea typeface="微软雅黑" panose="020B0503020204020204" pitchFamily="34" charset="-122"/>
              </a:defRPr>
            </a:lvl1pPr>
          </a:lstStyle>
          <a:p>
            <a:r>
              <a:rPr lang="fr-CA" altLang="zh-CN" dirty="0"/>
              <a:t>Détection</a:t>
            </a:r>
            <a:endParaRPr lang="zh-CN" altLang="en-US" dirty="0"/>
          </a:p>
        </p:txBody>
      </p:sp>
      <p:sp>
        <p:nvSpPr>
          <p:cNvPr id="9" name="文本框 8">
            <a:extLst>
              <a:ext uri="{FF2B5EF4-FFF2-40B4-BE49-F238E27FC236}">
                <a16:creationId xmlns:a16="http://schemas.microsoft.com/office/drawing/2014/main" id="{B7D94083-FB26-4128-83AA-9F8472B92C76}"/>
              </a:ext>
            </a:extLst>
          </p:cNvPr>
          <p:cNvSpPr txBox="1">
            <a:spLocks/>
          </p:cNvSpPr>
          <p:nvPr/>
        </p:nvSpPr>
        <p:spPr>
          <a:xfrm>
            <a:off x="34731" y="2891069"/>
            <a:ext cx="1722351"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Re-ciblage</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E8C01AA5-0BBA-4FAB-9E90-242632CB1E0E}"/>
              </a:ext>
            </a:extLst>
          </p:cNvPr>
          <p:cNvSpPr txBox="1">
            <a:spLocks/>
          </p:cNvSpPr>
          <p:nvPr/>
        </p:nvSpPr>
        <p:spPr>
          <a:xfrm>
            <a:off x="34731" y="3809531"/>
            <a:ext cx="1894003" cy="400110"/>
          </a:xfrm>
          <a:prstGeom prst="rect">
            <a:avLst/>
          </a:prstGeom>
          <a:noFill/>
        </p:spPr>
        <p:txBody>
          <a:bodyPr wrap="square" rtlCol="0">
            <a:spAutoFit/>
          </a:bodyPr>
          <a:lstStyle/>
          <a:p>
            <a:r>
              <a:rPr lang="fr-CA" altLang="zh-CN" sz="2000" dirty="0">
                <a:solidFill>
                  <a:schemeClr val="bg1">
                    <a:alpha val="50000"/>
                  </a:schemeClr>
                </a:solidFill>
                <a:latin typeface="Arial Black" panose="020B0A04020102020204" pitchFamily="34" charset="0"/>
                <a:ea typeface="微软雅黑" panose="020B0503020204020204" pitchFamily="34" charset="-122"/>
              </a:rPr>
              <a:t>Conclusion</a:t>
            </a:r>
            <a:endParaRPr lang="zh-CN" altLang="en-US" sz="2000" dirty="0">
              <a:solidFill>
                <a:schemeClr val="bg1">
                  <a:alpha val="50000"/>
                </a:schemeClr>
              </a:solidFill>
              <a:latin typeface="Arial Black" panose="020B0A040201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A06D3022-5A65-DBCA-665C-5BB6D6A4191D}"/>
              </a:ext>
            </a:extLst>
          </p:cNvPr>
          <p:cNvSpPr txBox="1"/>
          <p:nvPr/>
        </p:nvSpPr>
        <p:spPr>
          <a:xfrm>
            <a:off x="2320921" y="352667"/>
            <a:ext cx="2886303" cy="400110"/>
          </a:xfrm>
          <a:prstGeom prst="rect">
            <a:avLst/>
          </a:prstGeom>
          <a:noFill/>
        </p:spPr>
        <p:txBody>
          <a:bodyPr wrap="none" rtlCol="0">
            <a:spAutoFit/>
          </a:bodyPr>
          <a:lstStyle/>
          <a:p>
            <a:r>
              <a:rPr lang="en-US" altLang="zh-CN" sz="2000" dirty="0">
                <a:latin typeface="Cambria" panose="02040503050406030204" pitchFamily="18" charset="0"/>
                <a:ea typeface="Cambria" panose="02040503050406030204" pitchFamily="18" charset="0"/>
              </a:rPr>
              <a:t>Openpose, Kinect, Vicon:</a:t>
            </a:r>
            <a:endParaRPr lang="zh-CN" altLang="en-US" sz="2000" dirty="0">
              <a:latin typeface="Cambria" panose="02040503050406030204" pitchFamily="18" charset="0"/>
            </a:endParaRPr>
          </a:p>
        </p:txBody>
      </p:sp>
      <p:grpSp>
        <p:nvGrpSpPr>
          <p:cNvPr id="11" name="组合 10">
            <a:extLst>
              <a:ext uri="{FF2B5EF4-FFF2-40B4-BE49-F238E27FC236}">
                <a16:creationId xmlns:a16="http://schemas.microsoft.com/office/drawing/2014/main" id="{43BA0F53-468B-7A38-5D81-136A1849FA41}"/>
              </a:ext>
            </a:extLst>
          </p:cNvPr>
          <p:cNvGrpSpPr/>
          <p:nvPr/>
        </p:nvGrpSpPr>
        <p:grpSpPr>
          <a:xfrm>
            <a:off x="2468148" y="797091"/>
            <a:ext cx="3434121" cy="3412550"/>
            <a:chOff x="1568301" y="1257325"/>
            <a:chExt cx="5047291" cy="4700875"/>
          </a:xfrm>
        </p:grpSpPr>
        <p:sp>
          <p:nvSpPr>
            <p:cNvPr id="12" name="矩形 11">
              <a:extLst>
                <a:ext uri="{FF2B5EF4-FFF2-40B4-BE49-F238E27FC236}">
                  <a16:creationId xmlns:a16="http://schemas.microsoft.com/office/drawing/2014/main" id="{648CDB07-1CFE-B867-82F5-FCFDCE94F9EA}"/>
                </a:ext>
              </a:extLst>
            </p:cNvPr>
            <p:cNvSpPr/>
            <p:nvPr/>
          </p:nvSpPr>
          <p:spPr>
            <a:xfrm>
              <a:off x="1568301" y="1257325"/>
              <a:ext cx="4875457" cy="4700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Cambria" panose="02040503050406030204" pitchFamily="18" charset="0"/>
              </a:endParaRPr>
            </a:p>
          </p:txBody>
        </p:sp>
        <p:pic>
          <p:nvPicPr>
            <p:cNvPr id="13" name="图片 12">
              <a:extLst>
                <a:ext uri="{FF2B5EF4-FFF2-40B4-BE49-F238E27FC236}">
                  <a16:creationId xmlns:a16="http://schemas.microsoft.com/office/drawing/2014/main" id="{A151A220-B473-8138-4951-B3A708722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301" y="1563455"/>
              <a:ext cx="2347049" cy="4037220"/>
            </a:xfrm>
            <a:prstGeom prst="rect">
              <a:avLst/>
            </a:prstGeom>
          </p:spPr>
        </p:pic>
        <p:sp>
          <p:nvSpPr>
            <p:cNvPr id="14" name="Rectangle 5">
              <a:extLst>
                <a:ext uri="{FF2B5EF4-FFF2-40B4-BE49-F238E27FC236}">
                  <a16:creationId xmlns:a16="http://schemas.microsoft.com/office/drawing/2014/main" id="{25B9DD9E-1F47-976D-64B6-70DCAFFE246B}"/>
                </a:ext>
              </a:extLst>
            </p:cNvPr>
            <p:cNvSpPr>
              <a:spLocks noChangeArrowheads="1"/>
            </p:cNvSpPr>
            <p:nvPr/>
          </p:nvSpPr>
          <p:spPr bwMode="auto">
            <a:xfrm>
              <a:off x="4314249" y="1503992"/>
              <a:ext cx="2301343" cy="4168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algn="ctr"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Landmarks</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0. </a:t>
              </a:r>
              <a:r>
                <a:rPr lang="zh-CN" altLang="zh-CN" sz="1200" b="1" dirty="0">
                  <a:solidFill>
                    <a:srgbClr val="333333"/>
                  </a:solidFill>
                  <a:latin typeface="Cambria" panose="02040503050406030204" pitchFamily="18" charset="0"/>
                  <a:ea typeface="Open Sans" panose="020B0604020202020204" pitchFamily="34" charset="0"/>
                </a:rPr>
                <a:t>Head</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1. </a:t>
              </a:r>
              <a:r>
                <a:rPr lang="zh-CN" altLang="zh-CN" sz="1200" b="1" dirty="0">
                  <a:solidFill>
                    <a:srgbClr val="333333"/>
                  </a:solidFill>
                  <a:latin typeface="Cambria" panose="02040503050406030204" pitchFamily="18" charset="0"/>
                  <a:ea typeface="Open Sans" panose="020B0604020202020204" pitchFamily="34" charset="0"/>
                </a:rPr>
                <a:t>mShoulder</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2. </a:t>
              </a:r>
              <a:r>
                <a:rPr lang="zh-CN" altLang="zh-CN" sz="1200" b="1" dirty="0">
                  <a:solidFill>
                    <a:srgbClr val="333333"/>
                  </a:solidFill>
                  <a:latin typeface="Cambria" panose="02040503050406030204" pitchFamily="18" charset="0"/>
                  <a:ea typeface="Open Sans" panose="020B0604020202020204" pitchFamily="34" charset="0"/>
                </a:rPr>
                <a:t>rShoulder</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3. </a:t>
              </a:r>
              <a:r>
                <a:rPr lang="zh-CN" altLang="zh-CN" sz="1200" b="1" dirty="0">
                  <a:solidFill>
                    <a:srgbClr val="333333"/>
                  </a:solidFill>
                  <a:latin typeface="Cambria" panose="02040503050406030204" pitchFamily="18" charset="0"/>
                  <a:ea typeface="Open Sans" panose="020B0604020202020204" pitchFamily="34" charset="0"/>
                </a:rPr>
                <a:t>rElbow</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4. </a:t>
              </a:r>
              <a:r>
                <a:rPr lang="zh-CN" altLang="zh-CN" sz="1200" b="1" dirty="0">
                  <a:solidFill>
                    <a:srgbClr val="333333"/>
                  </a:solidFill>
                  <a:latin typeface="Cambria" panose="02040503050406030204" pitchFamily="18" charset="0"/>
                  <a:ea typeface="Open Sans" panose="020B0604020202020204" pitchFamily="34" charset="0"/>
                </a:rPr>
                <a:t>rWrist</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5. </a:t>
              </a:r>
              <a:r>
                <a:rPr lang="zh-CN" altLang="zh-CN" sz="1200" b="1" dirty="0">
                  <a:solidFill>
                    <a:srgbClr val="333333"/>
                  </a:solidFill>
                  <a:latin typeface="Cambria" panose="02040503050406030204" pitchFamily="18" charset="0"/>
                  <a:ea typeface="Open Sans" panose="020B0604020202020204" pitchFamily="34" charset="0"/>
                </a:rPr>
                <a:t>lShoulder</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6. </a:t>
              </a:r>
              <a:r>
                <a:rPr lang="zh-CN" altLang="zh-CN" sz="1200" b="1" dirty="0">
                  <a:solidFill>
                    <a:srgbClr val="333333"/>
                  </a:solidFill>
                  <a:latin typeface="Cambria" panose="02040503050406030204" pitchFamily="18" charset="0"/>
                  <a:ea typeface="Open Sans" panose="020B0604020202020204" pitchFamily="34" charset="0"/>
                </a:rPr>
                <a:t>lElbow</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7. </a:t>
              </a:r>
              <a:r>
                <a:rPr lang="zh-CN" altLang="zh-CN" sz="1200" b="1" dirty="0">
                  <a:solidFill>
                    <a:srgbClr val="333333"/>
                  </a:solidFill>
                  <a:latin typeface="Cambria" panose="02040503050406030204" pitchFamily="18" charset="0"/>
                  <a:ea typeface="Open Sans" panose="020B0604020202020204" pitchFamily="34" charset="0"/>
                </a:rPr>
                <a:t>lWrist</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8. </a:t>
              </a:r>
              <a:r>
                <a:rPr lang="zh-CN" altLang="zh-CN" sz="1200" b="1" dirty="0">
                  <a:solidFill>
                    <a:srgbClr val="333333"/>
                  </a:solidFill>
                  <a:latin typeface="Cambria" panose="02040503050406030204" pitchFamily="18" charset="0"/>
                  <a:ea typeface="Open Sans" panose="020B0604020202020204" pitchFamily="34" charset="0"/>
                </a:rPr>
                <a:t>rHip</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9. </a:t>
              </a:r>
              <a:r>
                <a:rPr lang="zh-CN" altLang="zh-CN" sz="1200" b="1" dirty="0">
                  <a:solidFill>
                    <a:srgbClr val="333333"/>
                  </a:solidFill>
                  <a:latin typeface="Cambria" panose="02040503050406030204" pitchFamily="18" charset="0"/>
                  <a:ea typeface="Open Sans" panose="020B0604020202020204" pitchFamily="34" charset="0"/>
                </a:rPr>
                <a:t>rKnee</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10. </a:t>
              </a:r>
              <a:r>
                <a:rPr lang="zh-CN" altLang="zh-CN" sz="1200" b="1" dirty="0">
                  <a:solidFill>
                    <a:srgbClr val="333333"/>
                  </a:solidFill>
                  <a:latin typeface="Cambria" panose="02040503050406030204" pitchFamily="18" charset="0"/>
                  <a:ea typeface="Open Sans" panose="020B0604020202020204" pitchFamily="34" charset="0"/>
                </a:rPr>
                <a:t>rAnkle</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11. </a:t>
              </a:r>
              <a:r>
                <a:rPr lang="zh-CN" altLang="zh-CN" sz="1200" b="1" dirty="0">
                  <a:solidFill>
                    <a:srgbClr val="333333"/>
                  </a:solidFill>
                  <a:latin typeface="Cambria" panose="02040503050406030204" pitchFamily="18" charset="0"/>
                  <a:ea typeface="Open Sans" panose="020B0604020202020204" pitchFamily="34" charset="0"/>
                </a:rPr>
                <a:t>lHip</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12. </a:t>
              </a:r>
              <a:r>
                <a:rPr lang="zh-CN" altLang="zh-CN" sz="1200" b="1" dirty="0">
                  <a:solidFill>
                    <a:srgbClr val="333333"/>
                  </a:solidFill>
                  <a:latin typeface="Cambria" panose="02040503050406030204" pitchFamily="18" charset="0"/>
                  <a:ea typeface="Open Sans" panose="020B0604020202020204" pitchFamily="34" charset="0"/>
                </a:rPr>
                <a:t>lKnee</a:t>
              </a:r>
            </a:p>
            <a:p>
              <a:pPr lvl="1" eaLnBrk="0" fontAlgn="base" hangingPunct="0">
                <a:spcBef>
                  <a:spcPct val="0"/>
                </a:spcBef>
              </a:pPr>
              <a:r>
                <a:rPr lang="en-US" altLang="zh-CN" sz="1200" b="1" dirty="0">
                  <a:solidFill>
                    <a:srgbClr val="333333"/>
                  </a:solidFill>
                  <a:latin typeface="Cambria" panose="02040503050406030204" pitchFamily="18" charset="0"/>
                  <a:ea typeface="Cambria" panose="02040503050406030204" pitchFamily="18" charset="0"/>
                </a:rPr>
                <a:t>13. </a:t>
              </a:r>
              <a:r>
                <a:rPr lang="zh-CN" altLang="zh-CN" sz="1200" b="1" dirty="0">
                  <a:solidFill>
                    <a:srgbClr val="333333"/>
                  </a:solidFill>
                  <a:latin typeface="Cambria" panose="02040503050406030204" pitchFamily="18" charset="0"/>
                  <a:ea typeface="Open Sans" panose="020B0604020202020204" pitchFamily="34" charset="0"/>
                </a:rPr>
                <a:t>lAnkle</a:t>
              </a:r>
            </a:p>
          </p:txBody>
        </p:sp>
      </p:grpSp>
      <p:grpSp>
        <p:nvGrpSpPr>
          <p:cNvPr id="15" name="组合 14">
            <a:extLst>
              <a:ext uri="{FF2B5EF4-FFF2-40B4-BE49-F238E27FC236}">
                <a16:creationId xmlns:a16="http://schemas.microsoft.com/office/drawing/2014/main" id="{BD689281-54F7-F392-0B97-9AAE2508E904}"/>
              </a:ext>
            </a:extLst>
          </p:cNvPr>
          <p:cNvGrpSpPr/>
          <p:nvPr/>
        </p:nvGrpSpPr>
        <p:grpSpPr>
          <a:xfrm>
            <a:off x="5747678" y="593366"/>
            <a:ext cx="6018266" cy="3564998"/>
            <a:chOff x="974712" y="565507"/>
            <a:chExt cx="7374340" cy="5191958"/>
          </a:xfrm>
        </p:grpSpPr>
        <p:grpSp>
          <p:nvGrpSpPr>
            <p:cNvPr id="16" name="组合 15">
              <a:extLst>
                <a:ext uri="{FF2B5EF4-FFF2-40B4-BE49-F238E27FC236}">
                  <a16:creationId xmlns:a16="http://schemas.microsoft.com/office/drawing/2014/main" id="{E2FE1491-92D2-50DB-91BE-12D83472DEE1}"/>
                </a:ext>
              </a:extLst>
            </p:cNvPr>
            <p:cNvGrpSpPr/>
            <p:nvPr/>
          </p:nvGrpSpPr>
          <p:grpSpPr>
            <a:xfrm>
              <a:off x="974712" y="746630"/>
              <a:ext cx="4076561" cy="4752382"/>
              <a:chOff x="4651231" y="1251127"/>
              <a:chExt cx="4076561" cy="4752382"/>
            </a:xfrm>
          </p:grpSpPr>
          <p:pic>
            <p:nvPicPr>
              <p:cNvPr id="20" name="图片 19">
                <a:extLst>
                  <a:ext uri="{FF2B5EF4-FFF2-40B4-BE49-F238E27FC236}">
                    <a16:creationId xmlns:a16="http://schemas.microsoft.com/office/drawing/2014/main" id="{78DD1D68-7065-1ACD-E82E-2F9CB8BAB770}"/>
                  </a:ext>
                </a:extLst>
              </p:cNvPr>
              <p:cNvPicPr>
                <a:picLocks noChangeAspect="1"/>
              </p:cNvPicPr>
              <p:nvPr/>
            </p:nvPicPr>
            <p:blipFill rotWithShape="1">
              <a:blip r:embed="rId4">
                <a:extLst>
                  <a:ext uri="{28A0092B-C50C-407E-A947-70E740481C1C}">
                    <a14:useLocalDpi xmlns:a14="http://schemas.microsoft.com/office/drawing/2010/main" val="0"/>
                  </a:ext>
                </a:extLst>
              </a:blip>
              <a:srcRect r="237" b="30703"/>
              <a:stretch/>
            </p:blipFill>
            <p:spPr>
              <a:xfrm>
                <a:off x="4651231" y="1251127"/>
                <a:ext cx="4076561" cy="4752382"/>
              </a:xfrm>
              <a:prstGeom prst="rect">
                <a:avLst/>
              </a:prstGeom>
            </p:spPr>
          </p:pic>
          <p:sp>
            <p:nvSpPr>
              <p:cNvPr id="22" name="矩形 21">
                <a:extLst>
                  <a:ext uri="{FF2B5EF4-FFF2-40B4-BE49-F238E27FC236}">
                    <a16:creationId xmlns:a16="http://schemas.microsoft.com/office/drawing/2014/main" id="{0414D964-1CA8-DD15-B7FF-6F167B3D8573}"/>
                  </a:ext>
                </a:extLst>
              </p:cNvPr>
              <p:cNvSpPr/>
              <p:nvPr/>
            </p:nvSpPr>
            <p:spPr>
              <a:xfrm>
                <a:off x="6924216" y="3121573"/>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1</a:t>
                </a:r>
                <a:endParaRPr lang="zh-CN" altLang="en-US" sz="700" b="1" dirty="0">
                  <a:solidFill>
                    <a:schemeClr val="tx1"/>
                  </a:solidFill>
                  <a:latin typeface="Cambria" panose="02040503050406030204" pitchFamily="18" charset="0"/>
                </a:endParaRPr>
              </a:p>
            </p:txBody>
          </p:sp>
          <p:sp>
            <p:nvSpPr>
              <p:cNvPr id="24" name="矩形 23">
                <a:extLst>
                  <a:ext uri="{FF2B5EF4-FFF2-40B4-BE49-F238E27FC236}">
                    <a16:creationId xmlns:a16="http://schemas.microsoft.com/office/drawing/2014/main" id="{2B9A688B-73D4-70DC-454A-501BAF45608C}"/>
                  </a:ext>
                </a:extLst>
              </p:cNvPr>
              <p:cNvSpPr/>
              <p:nvPr/>
            </p:nvSpPr>
            <p:spPr>
              <a:xfrm>
                <a:off x="6652632" y="3992881"/>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0</a:t>
                </a:r>
                <a:endParaRPr lang="zh-CN" altLang="en-US" sz="700" b="1" dirty="0">
                  <a:solidFill>
                    <a:schemeClr val="tx1"/>
                  </a:solidFill>
                  <a:latin typeface="Cambria" panose="02040503050406030204" pitchFamily="18" charset="0"/>
                </a:endParaRPr>
              </a:p>
            </p:txBody>
          </p:sp>
          <p:sp>
            <p:nvSpPr>
              <p:cNvPr id="26" name="矩形 25">
                <a:extLst>
                  <a:ext uri="{FF2B5EF4-FFF2-40B4-BE49-F238E27FC236}">
                    <a16:creationId xmlns:a16="http://schemas.microsoft.com/office/drawing/2014/main" id="{F5CF25E2-5DE6-E846-520A-14E21798A5EF}"/>
                  </a:ext>
                </a:extLst>
              </p:cNvPr>
              <p:cNvSpPr/>
              <p:nvPr/>
            </p:nvSpPr>
            <p:spPr>
              <a:xfrm>
                <a:off x="6918962" y="1943366"/>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2</a:t>
                </a:r>
                <a:endParaRPr lang="zh-CN" altLang="en-US" sz="700" b="1" dirty="0">
                  <a:solidFill>
                    <a:schemeClr val="tx1"/>
                  </a:solidFill>
                  <a:latin typeface="Cambria" panose="02040503050406030204" pitchFamily="18" charset="0"/>
                </a:endParaRPr>
              </a:p>
            </p:txBody>
          </p:sp>
          <p:sp>
            <p:nvSpPr>
              <p:cNvPr id="27" name="矩形 26">
                <a:extLst>
                  <a:ext uri="{FF2B5EF4-FFF2-40B4-BE49-F238E27FC236}">
                    <a16:creationId xmlns:a16="http://schemas.microsoft.com/office/drawing/2014/main" id="{4B3ABC00-3969-62A7-F9EF-C7D0D9FC15F7}"/>
                  </a:ext>
                </a:extLst>
              </p:cNvPr>
              <p:cNvSpPr/>
              <p:nvPr/>
            </p:nvSpPr>
            <p:spPr>
              <a:xfrm>
                <a:off x="6649261" y="141469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3</a:t>
                </a:r>
                <a:endParaRPr lang="zh-CN" altLang="en-US" sz="700" b="1" dirty="0">
                  <a:solidFill>
                    <a:schemeClr val="tx1"/>
                  </a:solidFill>
                  <a:latin typeface="Cambria" panose="02040503050406030204" pitchFamily="18" charset="0"/>
                </a:endParaRPr>
              </a:p>
            </p:txBody>
          </p:sp>
          <p:sp>
            <p:nvSpPr>
              <p:cNvPr id="28" name="矩形 27">
                <a:extLst>
                  <a:ext uri="{FF2B5EF4-FFF2-40B4-BE49-F238E27FC236}">
                    <a16:creationId xmlns:a16="http://schemas.microsoft.com/office/drawing/2014/main" id="{B2D40122-5A50-FF6E-09AA-1E4674398356}"/>
                  </a:ext>
                </a:extLst>
              </p:cNvPr>
              <p:cNvSpPr/>
              <p:nvPr/>
            </p:nvSpPr>
            <p:spPr>
              <a:xfrm>
                <a:off x="5433219" y="2885090"/>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5</a:t>
                </a:r>
                <a:endParaRPr lang="zh-CN" altLang="en-US" sz="700" b="1" dirty="0">
                  <a:solidFill>
                    <a:schemeClr val="tx1"/>
                  </a:solidFill>
                  <a:latin typeface="Cambria" panose="02040503050406030204" pitchFamily="18" charset="0"/>
                </a:endParaRPr>
              </a:p>
            </p:txBody>
          </p:sp>
          <p:sp>
            <p:nvSpPr>
              <p:cNvPr id="29" name="矩形 28">
                <a:extLst>
                  <a:ext uri="{FF2B5EF4-FFF2-40B4-BE49-F238E27FC236}">
                    <a16:creationId xmlns:a16="http://schemas.microsoft.com/office/drawing/2014/main" id="{A49B5609-B82C-554C-95DE-EA0CE2672F71}"/>
                  </a:ext>
                </a:extLst>
              </p:cNvPr>
              <p:cNvSpPr/>
              <p:nvPr/>
            </p:nvSpPr>
            <p:spPr>
              <a:xfrm>
                <a:off x="5919848" y="3365410"/>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6</a:t>
                </a:r>
                <a:endParaRPr lang="zh-CN" altLang="en-US" sz="700" b="1" dirty="0">
                  <a:solidFill>
                    <a:schemeClr val="tx1"/>
                  </a:solidFill>
                  <a:latin typeface="Cambria" panose="02040503050406030204" pitchFamily="18" charset="0"/>
                </a:endParaRPr>
              </a:p>
            </p:txBody>
          </p:sp>
          <p:sp>
            <p:nvSpPr>
              <p:cNvPr id="30" name="矩形 29">
                <a:extLst>
                  <a:ext uri="{FF2B5EF4-FFF2-40B4-BE49-F238E27FC236}">
                    <a16:creationId xmlns:a16="http://schemas.microsoft.com/office/drawing/2014/main" id="{4B9310CA-6534-3A43-44E2-D8ECCC4F7564}"/>
                  </a:ext>
                </a:extLst>
              </p:cNvPr>
              <p:cNvSpPr/>
              <p:nvPr/>
            </p:nvSpPr>
            <p:spPr>
              <a:xfrm>
                <a:off x="5927203" y="3637624"/>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7</a:t>
                </a:r>
                <a:endParaRPr lang="zh-CN" altLang="en-US" sz="700" b="1" dirty="0">
                  <a:solidFill>
                    <a:schemeClr val="tx1"/>
                  </a:solidFill>
                  <a:latin typeface="Cambria" panose="02040503050406030204" pitchFamily="18" charset="0"/>
                </a:endParaRPr>
              </a:p>
            </p:txBody>
          </p:sp>
          <p:sp>
            <p:nvSpPr>
              <p:cNvPr id="31" name="矩形 30">
                <a:extLst>
                  <a:ext uri="{FF2B5EF4-FFF2-40B4-BE49-F238E27FC236}">
                    <a16:creationId xmlns:a16="http://schemas.microsoft.com/office/drawing/2014/main" id="{9CEDE79A-46CC-6F90-5BC7-EE04F20ED467}"/>
                  </a:ext>
                </a:extLst>
              </p:cNvPr>
              <p:cNvSpPr/>
              <p:nvPr/>
            </p:nvSpPr>
            <p:spPr>
              <a:xfrm>
                <a:off x="5492705" y="2202971"/>
                <a:ext cx="215463" cy="262756"/>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4</a:t>
                </a:r>
                <a:endParaRPr lang="zh-CN" altLang="en-US" sz="700" b="1" dirty="0">
                  <a:solidFill>
                    <a:schemeClr val="tx1"/>
                  </a:solidFill>
                  <a:latin typeface="Cambria" panose="020405030504060302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81EAED2-F93E-A44F-8573-D437005E7018}"/>
                  </a:ext>
                </a:extLst>
              </p:cNvPr>
              <p:cNvSpPr/>
              <p:nvPr/>
            </p:nvSpPr>
            <p:spPr>
              <a:xfrm>
                <a:off x="7733515" y="225972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8</a:t>
                </a:r>
                <a:endParaRPr lang="zh-CN" altLang="en-US" sz="700" b="1" dirty="0">
                  <a:solidFill>
                    <a:schemeClr val="tx1"/>
                  </a:solidFill>
                  <a:latin typeface="Cambria" panose="02040503050406030204" pitchFamily="18" charset="0"/>
                </a:endParaRPr>
              </a:p>
            </p:txBody>
          </p:sp>
          <p:sp>
            <p:nvSpPr>
              <p:cNvPr id="33" name="矩形 32">
                <a:extLst>
                  <a:ext uri="{FF2B5EF4-FFF2-40B4-BE49-F238E27FC236}">
                    <a16:creationId xmlns:a16="http://schemas.microsoft.com/office/drawing/2014/main" id="{61026F51-88F4-50EC-E737-71A790A34D41}"/>
                  </a:ext>
                </a:extLst>
              </p:cNvPr>
              <p:cNvSpPr/>
              <p:nvPr/>
            </p:nvSpPr>
            <p:spPr>
              <a:xfrm>
                <a:off x="7829161" y="2891395"/>
                <a:ext cx="145043"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rPr>
                  <a:t>9</a:t>
                </a:r>
                <a:endParaRPr lang="zh-CN" altLang="en-US" sz="700" b="1" dirty="0">
                  <a:solidFill>
                    <a:schemeClr val="tx1"/>
                  </a:solidFill>
                  <a:latin typeface="Cambria" panose="02040503050406030204" pitchFamily="18" charset="0"/>
                </a:endParaRPr>
              </a:p>
            </p:txBody>
          </p:sp>
          <p:grpSp>
            <p:nvGrpSpPr>
              <p:cNvPr id="34" name="组合 33">
                <a:extLst>
                  <a:ext uri="{FF2B5EF4-FFF2-40B4-BE49-F238E27FC236}">
                    <a16:creationId xmlns:a16="http://schemas.microsoft.com/office/drawing/2014/main" id="{104DACE8-4CA7-5214-8095-C0EC0EC05D9C}"/>
                  </a:ext>
                </a:extLst>
              </p:cNvPr>
              <p:cNvGrpSpPr/>
              <p:nvPr/>
            </p:nvGrpSpPr>
            <p:grpSpPr>
              <a:xfrm>
                <a:off x="7267904" y="3613461"/>
                <a:ext cx="359454" cy="255400"/>
                <a:chOff x="9210207" y="3474720"/>
                <a:chExt cx="359454" cy="255402"/>
              </a:xfrm>
              <a:noFill/>
            </p:grpSpPr>
            <p:sp>
              <p:nvSpPr>
                <p:cNvPr id="77" name="矩形 76">
                  <a:extLst>
                    <a:ext uri="{FF2B5EF4-FFF2-40B4-BE49-F238E27FC236}">
                      <a16:creationId xmlns:a16="http://schemas.microsoft.com/office/drawing/2014/main" id="{835EF5B0-5378-0FC0-7C25-B13DBB062A2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8" name="矩形 77">
                  <a:extLst>
                    <a:ext uri="{FF2B5EF4-FFF2-40B4-BE49-F238E27FC236}">
                      <a16:creationId xmlns:a16="http://schemas.microsoft.com/office/drawing/2014/main" id="{3178EC3B-807D-E6D3-65CF-F8A05AEBB3E8}"/>
                    </a:ext>
                  </a:extLst>
                </p:cNvPr>
                <p:cNvSpPr/>
                <p:nvPr/>
              </p:nvSpPr>
              <p:spPr>
                <a:xfrm>
                  <a:off x="9210207" y="3491540"/>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11</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5" name="组合 34">
                <a:extLst>
                  <a:ext uri="{FF2B5EF4-FFF2-40B4-BE49-F238E27FC236}">
                    <a16:creationId xmlns:a16="http://schemas.microsoft.com/office/drawing/2014/main" id="{DFB52E0C-2EA7-60DD-3CC0-69F8EE7C8022}"/>
                  </a:ext>
                </a:extLst>
              </p:cNvPr>
              <p:cNvGrpSpPr/>
              <p:nvPr/>
            </p:nvGrpSpPr>
            <p:grpSpPr>
              <a:xfrm>
                <a:off x="7931105" y="3486292"/>
                <a:ext cx="359454" cy="246984"/>
                <a:chOff x="9222819" y="3466316"/>
                <a:chExt cx="359454" cy="246986"/>
              </a:xfrm>
              <a:noFill/>
            </p:grpSpPr>
            <p:sp>
              <p:nvSpPr>
                <p:cNvPr id="75" name="矩形 74">
                  <a:extLst>
                    <a:ext uri="{FF2B5EF4-FFF2-40B4-BE49-F238E27FC236}">
                      <a16:creationId xmlns:a16="http://schemas.microsoft.com/office/drawing/2014/main" id="{9C6A9238-0EF9-23B6-88C7-8B5D63497E49}"/>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6" name="矩形 75">
                  <a:extLst>
                    <a:ext uri="{FF2B5EF4-FFF2-40B4-BE49-F238E27FC236}">
                      <a16:creationId xmlns:a16="http://schemas.microsoft.com/office/drawing/2014/main" id="{0692B9EE-C4DF-3400-B0F7-48B956E22EAB}"/>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24</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6" name="组合 35">
                <a:extLst>
                  <a:ext uri="{FF2B5EF4-FFF2-40B4-BE49-F238E27FC236}">
                    <a16:creationId xmlns:a16="http://schemas.microsoft.com/office/drawing/2014/main" id="{FF1AAB7D-44C7-ED75-0DCC-544C939B281F}"/>
                  </a:ext>
                </a:extLst>
              </p:cNvPr>
              <p:cNvGrpSpPr/>
              <p:nvPr/>
            </p:nvGrpSpPr>
            <p:grpSpPr>
              <a:xfrm>
                <a:off x="7869096" y="3846798"/>
                <a:ext cx="359454" cy="246984"/>
                <a:chOff x="9222819" y="3466316"/>
                <a:chExt cx="359454" cy="246986"/>
              </a:xfrm>
              <a:noFill/>
            </p:grpSpPr>
            <p:sp>
              <p:nvSpPr>
                <p:cNvPr id="73" name="矩形 72">
                  <a:extLst>
                    <a:ext uri="{FF2B5EF4-FFF2-40B4-BE49-F238E27FC236}">
                      <a16:creationId xmlns:a16="http://schemas.microsoft.com/office/drawing/2014/main" id="{DCAE6C21-59B7-3D2E-75B9-BF963D93C179}"/>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4" name="矩形 73">
                  <a:extLst>
                    <a:ext uri="{FF2B5EF4-FFF2-40B4-BE49-F238E27FC236}">
                      <a16:creationId xmlns:a16="http://schemas.microsoft.com/office/drawing/2014/main" id="{3FC6F9EE-97C5-6F7B-9B2C-9E6758A6CE5D}"/>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23</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7" name="组合 36">
                <a:extLst>
                  <a:ext uri="{FF2B5EF4-FFF2-40B4-BE49-F238E27FC236}">
                    <a16:creationId xmlns:a16="http://schemas.microsoft.com/office/drawing/2014/main" id="{0722583A-21E3-3126-F31F-800EF592582A}"/>
                  </a:ext>
                </a:extLst>
              </p:cNvPr>
              <p:cNvGrpSpPr/>
              <p:nvPr/>
            </p:nvGrpSpPr>
            <p:grpSpPr>
              <a:xfrm>
                <a:off x="7283673" y="3324438"/>
                <a:ext cx="359454" cy="246984"/>
                <a:chOff x="9222819" y="3466316"/>
                <a:chExt cx="359454" cy="246986"/>
              </a:xfrm>
              <a:noFill/>
            </p:grpSpPr>
            <p:sp>
              <p:nvSpPr>
                <p:cNvPr id="71" name="矩形 70">
                  <a:extLst>
                    <a:ext uri="{FF2B5EF4-FFF2-40B4-BE49-F238E27FC236}">
                      <a16:creationId xmlns:a16="http://schemas.microsoft.com/office/drawing/2014/main" id="{03E5FD11-B4A2-F582-3CD1-67CA83B300A3}"/>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2" name="矩形 71">
                  <a:extLst>
                    <a:ext uri="{FF2B5EF4-FFF2-40B4-BE49-F238E27FC236}">
                      <a16:creationId xmlns:a16="http://schemas.microsoft.com/office/drawing/2014/main" id="{1BCA7378-4381-A9B0-7810-FBCC67DCAB2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10</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8" name="组合 37">
                <a:extLst>
                  <a:ext uri="{FF2B5EF4-FFF2-40B4-BE49-F238E27FC236}">
                    <a16:creationId xmlns:a16="http://schemas.microsoft.com/office/drawing/2014/main" id="{1A079E62-368D-75DB-B892-DA6CE9BE4190}"/>
                  </a:ext>
                </a:extLst>
              </p:cNvPr>
              <p:cNvGrpSpPr/>
              <p:nvPr/>
            </p:nvGrpSpPr>
            <p:grpSpPr>
              <a:xfrm>
                <a:off x="6312517" y="1804641"/>
                <a:ext cx="359454" cy="246984"/>
                <a:chOff x="9222819" y="3466316"/>
                <a:chExt cx="359454" cy="246986"/>
              </a:xfrm>
              <a:noFill/>
            </p:grpSpPr>
            <p:sp>
              <p:nvSpPr>
                <p:cNvPr id="69" name="矩形 68">
                  <a:extLst>
                    <a:ext uri="{FF2B5EF4-FFF2-40B4-BE49-F238E27FC236}">
                      <a16:creationId xmlns:a16="http://schemas.microsoft.com/office/drawing/2014/main" id="{883A8971-4B53-C25D-3C8B-587009D8A15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70" name="矩形 69">
                  <a:extLst>
                    <a:ext uri="{FF2B5EF4-FFF2-40B4-BE49-F238E27FC236}">
                      <a16:creationId xmlns:a16="http://schemas.microsoft.com/office/drawing/2014/main" id="{D54E0F9B-B7D5-CE05-4252-815832270A96}"/>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20</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39" name="组合 38">
                <a:extLst>
                  <a:ext uri="{FF2B5EF4-FFF2-40B4-BE49-F238E27FC236}">
                    <a16:creationId xmlns:a16="http://schemas.microsoft.com/office/drawing/2014/main" id="{A1C039B1-108B-1282-6211-A9EDFA33696F}"/>
                  </a:ext>
                </a:extLst>
              </p:cNvPr>
              <p:cNvGrpSpPr/>
              <p:nvPr/>
            </p:nvGrpSpPr>
            <p:grpSpPr>
              <a:xfrm>
                <a:off x="6206363" y="3609261"/>
                <a:ext cx="359454" cy="246984"/>
                <a:chOff x="9222819" y="3466316"/>
                <a:chExt cx="359454" cy="246986"/>
              </a:xfrm>
              <a:noFill/>
            </p:grpSpPr>
            <p:sp>
              <p:nvSpPr>
                <p:cNvPr id="67" name="矩形 66">
                  <a:extLst>
                    <a:ext uri="{FF2B5EF4-FFF2-40B4-BE49-F238E27FC236}">
                      <a16:creationId xmlns:a16="http://schemas.microsoft.com/office/drawing/2014/main" id="{697275F1-AF41-42F9-8D7A-A925AEA01985}"/>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8" name="矩形 67">
                  <a:extLst>
                    <a:ext uri="{FF2B5EF4-FFF2-40B4-BE49-F238E27FC236}">
                      <a16:creationId xmlns:a16="http://schemas.microsoft.com/office/drawing/2014/main" id="{A238FC70-8B80-367B-64AA-85B7EBF6E48B}"/>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12</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0" name="组合 39">
                <a:extLst>
                  <a:ext uri="{FF2B5EF4-FFF2-40B4-BE49-F238E27FC236}">
                    <a16:creationId xmlns:a16="http://schemas.microsoft.com/office/drawing/2014/main" id="{1F31CF07-48B1-1D5E-5D9E-B33E101A94A0}"/>
                  </a:ext>
                </a:extLst>
              </p:cNvPr>
              <p:cNvGrpSpPr/>
              <p:nvPr/>
            </p:nvGrpSpPr>
            <p:grpSpPr>
              <a:xfrm>
                <a:off x="5904719" y="4600381"/>
                <a:ext cx="359454" cy="246984"/>
                <a:chOff x="9222819" y="3466316"/>
                <a:chExt cx="359454" cy="246986"/>
              </a:xfrm>
              <a:noFill/>
            </p:grpSpPr>
            <p:sp>
              <p:nvSpPr>
                <p:cNvPr id="65" name="矩形 64">
                  <a:extLst>
                    <a:ext uri="{FF2B5EF4-FFF2-40B4-BE49-F238E27FC236}">
                      <a16:creationId xmlns:a16="http://schemas.microsoft.com/office/drawing/2014/main" id="{B1171170-9339-CC70-788F-87658E12845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6" name="矩形 65">
                  <a:extLst>
                    <a:ext uri="{FF2B5EF4-FFF2-40B4-BE49-F238E27FC236}">
                      <a16:creationId xmlns:a16="http://schemas.microsoft.com/office/drawing/2014/main" id="{6588855F-3A9D-39C6-94BC-7E754FD56FAD}"/>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13</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1" name="组合 40">
                <a:extLst>
                  <a:ext uri="{FF2B5EF4-FFF2-40B4-BE49-F238E27FC236}">
                    <a16:creationId xmlns:a16="http://schemas.microsoft.com/office/drawing/2014/main" id="{90DF3C03-35AB-F5D0-B21C-227752FA45CF}"/>
                  </a:ext>
                </a:extLst>
              </p:cNvPr>
              <p:cNvGrpSpPr/>
              <p:nvPr/>
            </p:nvGrpSpPr>
            <p:grpSpPr>
              <a:xfrm>
                <a:off x="5905771" y="5528440"/>
                <a:ext cx="359454" cy="246984"/>
                <a:chOff x="9222819" y="3466316"/>
                <a:chExt cx="359454" cy="246986"/>
              </a:xfrm>
              <a:noFill/>
            </p:grpSpPr>
            <p:sp>
              <p:nvSpPr>
                <p:cNvPr id="63" name="矩形 62">
                  <a:extLst>
                    <a:ext uri="{FF2B5EF4-FFF2-40B4-BE49-F238E27FC236}">
                      <a16:creationId xmlns:a16="http://schemas.microsoft.com/office/drawing/2014/main" id="{336B63B4-7516-ABA8-5DC4-84C1336DDE73}"/>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4" name="矩形 63">
                  <a:extLst>
                    <a:ext uri="{FF2B5EF4-FFF2-40B4-BE49-F238E27FC236}">
                      <a16:creationId xmlns:a16="http://schemas.microsoft.com/office/drawing/2014/main" id="{8883FA3A-73ED-0769-6CE0-F2BF5E2C0617}"/>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14</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2" name="组合 41">
                <a:extLst>
                  <a:ext uri="{FF2B5EF4-FFF2-40B4-BE49-F238E27FC236}">
                    <a16:creationId xmlns:a16="http://schemas.microsoft.com/office/drawing/2014/main" id="{F1875905-9C49-D526-911C-A79D6739F20D}"/>
                  </a:ext>
                </a:extLst>
              </p:cNvPr>
              <p:cNvGrpSpPr/>
              <p:nvPr/>
            </p:nvGrpSpPr>
            <p:grpSpPr>
              <a:xfrm>
                <a:off x="6392397" y="5731290"/>
                <a:ext cx="359454" cy="246984"/>
                <a:chOff x="9222819" y="3466316"/>
                <a:chExt cx="359454" cy="246986"/>
              </a:xfrm>
              <a:noFill/>
            </p:grpSpPr>
            <p:sp>
              <p:nvSpPr>
                <p:cNvPr id="61" name="矩形 60">
                  <a:extLst>
                    <a:ext uri="{FF2B5EF4-FFF2-40B4-BE49-F238E27FC236}">
                      <a16:creationId xmlns:a16="http://schemas.microsoft.com/office/drawing/2014/main" id="{52BB2027-5263-49C1-AB7E-48FFB0FDFFB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2" name="矩形 61">
                  <a:extLst>
                    <a:ext uri="{FF2B5EF4-FFF2-40B4-BE49-F238E27FC236}">
                      <a16:creationId xmlns:a16="http://schemas.microsoft.com/office/drawing/2014/main" id="{097B2C00-B0B9-D9FB-749A-349A8B03114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15</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3" name="组合 42">
                <a:extLst>
                  <a:ext uri="{FF2B5EF4-FFF2-40B4-BE49-F238E27FC236}">
                    <a16:creationId xmlns:a16="http://schemas.microsoft.com/office/drawing/2014/main" id="{AD06E399-DDE0-87CE-495A-919C0F066453}"/>
                  </a:ext>
                </a:extLst>
              </p:cNvPr>
              <p:cNvGrpSpPr/>
              <p:nvPr/>
            </p:nvGrpSpPr>
            <p:grpSpPr>
              <a:xfrm>
                <a:off x="7188028" y="4584613"/>
                <a:ext cx="359454" cy="246984"/>
                <a:chOff x="9222819" y="3466316"/>
                <a:chExt cx="359454" cy="246986"/>
              </a:xfrm>
              <a:noFill/>
            </p:grpSpPr>
            <p:sp>
              <p:nvSpPr>
                <p:cNvPr id="59" name="矩形 58">
                  <a:extLst>
                    <a:ext uri="{FF2B5EF4-FFF2-40B4-BE49-F238E27FC236}">
                      <a16:creationId xmlns:a16="http://schemas.microsoft.com/office/drawing/2014/main" id="{F355E3F9-FB77-499C-F71A-B9B368FBD7BA}"/>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60" name="矩形 59">
                  <a:extLst>
                    <a:ext uri="{FF2B5EF4-FFF2-40B4-BE49-F238E27FC236}">
                      <a16:creationId xmlns:a16="http://schemas.microsoft.com/office/drawing/2014/main" id="{33CD6DE7-1302-8910-A9C9-164AFC54BCA0}"/>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17</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4" name="组合 43">
                <a:extLst>
                  <a:ext uri="{FF2B5EF4-FFF2-40B4-BE49-F238E27FC236}">
                    <a16:creationId xmlns:a16="http://schemas.microsoft.com/office/drawing/2014/main" id="{6175A208-5768-472B-1C83-89AFAA122383}"/>
                  </a:ext>
                </a:extLst>
              </p:cNvPr>
              <p:cNvGrpSpPr/>
              <p:nvPr/>
            </p:nvGrpSpPr>
            <p:grpSpPr>
              <a:xfrm>
                <a:off x="7189081" y="5537902"/>
                <a:ext cx="359454" cy="246984"/>
                <a:chOff x="9222819" y="3466316"/>
                <a:chExt cx="359454" cy="246986"/>
              </a:xfrm>
              <a:noFill/>
            </p:grpSpPr>
            <p:sp>
              <p:nvSpPr>
                <p:cNvPr id="57" name="矩形 56">
                  <a:extLst>
                    <a:ext uri="{FF2B5EF4-FFF2-40B4-BE49-F238E27FC236}">
                      <a16:creationId xmlns:a16="http://schemas.microsoft.com/office/drawing/2014/main" id="{6562C097-F146-1803-470A-5412483112F4}"/>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8" name="矩形 57">
                  <a:extLst>
                    <a:ext uri="{FF2B5EF4-FFF2-40B4-BE49-F238E27FC236}">
                      <a16:creationId xmlns:a16="http://schemas.microsoft.com/office/drawing/2014/main" id="{F1033487-E538-F79C-764F-20AB1F2A9B12}"/>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18</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5" name="组合 44">
                <a:extLst>
                  <a:ext uri="{FF2B5EF4-FFF2-40B4-BE49-F238E27FC236}">
                    <a16:creationId xmlns:a16="http://schemas.microsoft.com/office/drawing/2014/main" id="{390BBA92-70A5-7D3C-085C-373165156D6F}"/>
                  </a:ext>
                </a:extLst>
              </p:cNvPr>
              <p:cNvGrpSpPr/>
              <p:nvPr/>
            </p:nvGrpSpPr>
            <p:grpSpPr>
              <a:xfrm>
                <a:off x="6710866" y="5734444"/>
                <a:ext cx="359454" cy="246984"/>
                <a:chOff x="9222819" y="3466316"/>
                <a:chExt cx="359454" cy="246986"/>
              </a:xfrm>
              <a:noFill/>
            </p:grpSpPr>
            <p:sp>
              <p:nvSpPr>
                <p:cNvPr id="55" name="矩形 54">
                  <a:extLst>
                    <a:ext uri="{FF2B5EF4-FFF2-40B4-BE49-F238E27FC236}">
                      <a16:creationId xmlns:a16="http://schemas.microsoft.com/office/drawing/2014/main" id="{9437EC0A-3B7C-2B3F-E8AA-A4D8E60B9A8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6" name="矩形 55">
                  <a:extLst>
                    <a:ext uri="{FF2B5EF4-FFF2-40B4-BE49-F238E27FC236}">
                      <a16:creationId xmlns:a16="http://schemas.microsoft.com/office/drawing/2014/main" id="{C119FCC9-2FC4-10B4-850C-7B37AE225363}"/>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19</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6" name="组合 45">
                <a:extLst>
                  <a:ext uri="{FF2B5EF4-FFF2-40B4-BE49-F238E27FC236}">
                    <a16:creationId xmlns:a16="http://schemas.microsoft.com/office/drawing/2014/main" id="{CC91CB91-915A-6246-8A5E-DD5E36003692}"/>
                  </a:ext>
                </a:extLst>
              </p:cNvPr>
              <p:cNvGrpSpPr/>
              <p:nvPr/>
            </p:nvGrpSpPr>
            <p:grpSpPr>
              <a:xfrm>
                <a:off x="5129061" y="3484184"/>
                <a:ext cx="359454" cy="246984"/>
                <a:chOff x="9222819" y="3466316"/>
                <a:chExt cx="359454" cy="246986"/>
              </a:xfrm>
              <a:noFill/>
            </p:grpSpPr>
            <p:sp>
              <p:nvSpPr>
                <p:cNvPr id="53" name="矩形 52">
                  <a:extLst>
                    <a:ext uri="{FF2B5EF4-FFF2-40B4-BE49-F238E27FC236}">
                      <a16:creationId xmlns:a16="http://schemas.microsoft.com/office/drawing/2014/main" id="{23A9F35F-4806-D756-5E0E-907A171D2A57}"/>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4" name="矩形 53">
                  <a:extLst>
                    <a:ext uri="{FF2B5EF4-FFF2-40B4-BE49-F238E27FC236}">
                      <a16:creationId xmlns:a16="http://schemas.microsoft.com/office/drawing/2014/main" id="{ACC09AB8-2C82-373D-FD2C-1E638FA25558}"/>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22</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7" name="组合 46">
                <a:extLst>
                  <a:ext uri="{FF2B5EF4-FFF2-40B4-BE49-F238E27FC236}">
                    <a16:creationId xmlns:a16="http://schemas.microsoft.com/office/drawing/2014/main" id="{2E08DED3-8DCF-6A8C-3BFE-34D56E9BBDDA}"/>
                  </a:ext>
                </a:extLst>
              </p:cNvPr>
              <p:cNvGrpSpPr/>
              <p:nvPr/>
            </p:nvGrpSpPr>
            <p:grpSpPr>
              <a:xfrm>
                <a:off x="5262543" y="3850994"/>
                <a:ext cx="359454" cy="246984"/>
                <a:chOff x="9222819" y="3466316"/>
                <a:chExt cx="359454" cy="246986"/>
              </a:xfrm>
              <a:noFill/>
            </p:grpSpPr>
            <p:sp>
              <p:nvSpPr>
                <p:cNvPr id="51" name="矩形 50">
                  <a:extLst>
                    <a:ext uri="{FF2B5EF4-FFF2-40B4-BE49-F238E27FC236}">
                      <a16:creationId xmlns:a16="http://schemas.microsoft.com/office/drawing/2014/main" id="{55DB2BA3-FD9D-8D2B-D61D-17E080AD5B56}"/>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2" name="矩形 51">
                  <a:extLst>
                    <a:ext uri="{FF2B5EF4-FFF2-40B4-BE49-F238E27FC236}">
                      <a16:creationId xmlns:a16="http://schemas.microsoft.com/office/drawing/2014/main" id="{F849F307-5A1F-8E16-C2FA-4FA2100B9F0A}"/>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21</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nvGrpSpPr>
              <p:cNvPr id="48" name="组合 47">
                <a:extLst>
                  <a:ext uri="{FF2B5EF4-FFF2-40B4-BE49-F238E27FC236}">
                    <a16:creationId xmlns:a16="http://schemas.microsoft.com/office/drawing/2014/main" id="{153E8E66-B238-50E3-8415-3EE9D2215BD3}"/>
                  </a:ext>
                </a:extLst>
              </p:cNvPr>
              <p:cNvGrpSpPr/>
              <p:nvPr/>
            </p:nvGrpSpPr>
            <p:grpSpPr>
              <a:xfrm>
                <a:off x="6886383" y="3601898"/>
                <a:ext cx="359454" cy="246984"/>
                <a:chOff x="9222819" y="3466316"/>
                <a:chExt cx="359454" cy="246986"/>
              </a:xfrm>
              <a:noFill/>
            </p:grpSpPr>
            <p:sp>
              <p:nvSpPr>
                <p:cNvPr id="49" name="矩形 48">
                  <a:extLst>
                    <a:ext uri="{FF2B5EF4-FFF2-40B4-BE49-F238E27FC236}">
                      <a16:creationId xmlns:a16="http://schemas.microsoft.com/office/drawing/2014/main" id="{23FD243C-6CCE-7135-108C-8E17745D4F42}"/>
                    </a:ext>
                  </a:extLst>
                </p:cNvPr>
                <p:cNvSpPr/>
                <p:nvPr/>
              </p:nvSpPr>
              <p:spPr>
                <a:xfrm>
                  <a:off x="9262765" y="3474720"/>
                  <a:ext cx="259607" cy="238582"/>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Cambria" panose="02040503050406030204" pitchFamily="18" charset="0"/>
                  </a:endParaRPr>
                </a:p>
              </p:txBody>
            </p:sp>
            <p:sp>
              <p:nvSpPr>
                <p:cNvPr id="50" name="矩形 49">
                  <a:extLst>
                    <a:ext uri="{FF2B5EF4-FFF2-40B4-BE49-F238E27FC236}">
                      <a16:creationId xmlns:a16="http://schemas.microsoft.com/office/drawing/2014/main" id="{2CB017DF-DD78-930E-1DC2-BF0552DC4DE2}"/>
                    </a:ext>
                  </a:extLst>
                </p:cNvPr>
                <p:cNvSpPr/>
                <p:nvPr/>
              </p:nvSpPr>
              <p:spPr>
                <a:xfrm>
                  <a:off x="9222819" y="3466316"/>
                  <a:ext cx="359454" cy="23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16</a:t>
                  </a:r>
                  <a:endParaRPr lang="zh-CN" altLang="en-US" sz="700" b="1" dirty="0">
                    <a:solidFill>
                      <a:schemeClr val="tx1"/>
                    </a:solidFill>
                    <a:latin typeface="Cambria" panose="02040503050406030204" pitchFamily="18" charset="0"/>
                    <a:cs typeface="Times New Roman" panose="02020603050405020304" pitchFamily="18" charset="0"/>
                  </a:endParaRPr>
                </a:p>
              </p:txBody>
            </p:sp>
          </p:grpSp>
        </p:grpSp>
        <p:sp>
          <p:nvSpPr>
            <p:cNvPr id="17" name="Rectangle 5">
              <a:extLst>
                <a:ext uri="{FF2B5EF4-FFF2-40B4-BE49-F238E27FC236}">
                  <a16:creationId xmlns:a16="http://schemas.microsoft.com/office/drawing/2014/main" id="{CB410D19-85E0-ABE3-B3C5-8A0502FEAE29}"/>
                </a:ext>
              </a:extLst>
            </p:cNvPr>
            <p:cNvSpPr>
              <a:spLocks noChangeArrowheads="1"/>
            </p:cNvSpPr>
            <p:nvPr/>
          </p:nvSpPr>
          <p:spPr bwMode="auto">
            <a:xfrm>
              <a:off x="4233128" y="565507"/>
              <a:ext cx="3496409" cy="5191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	          Landmarks</a:t>
              </a:r>
            </a:p>
            <a:p>
              <a:pPr eaLnBrk="0" fontAlgn="base" hangingPunct="0">
                <a:spcBef>
                  <a:spcPct val="0"/>
                </a:spcBef>
                <a:spcAft>
                  <a:spcPts val="300"/>
                </a:spcAft>
              </a:pP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0. </a:t>
              </a:r>
              <a:r>
                <a:rPr lang="en-US" altLang="zh-CN" sz="1200" b="1" dirty="0" err="1">
                  <a:solidFill>
                    <a:srgbClr val="333333"/>
                  </a:solidFill>
                  <a:latin typeface="Cambria" panose="02040503050406030204" pitchFamily="18" charset="0"/>
                  <a:ea typeface="Cambria" panose="02040503050406030204" pitchFamily="18" charset="0"/>
                </a:rPr>
                <a:t>SpineBase</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 </a:t>
              </a:r>
              <a:r>
                <a:rPr lang="en-US" altLang="zh-CN" sz="1200" b="1" dirty="0" err="1">
                  <a:solidFill>
                    <a:srgbClr val="333333"/>
                  </a:solidFill>
                  <a:latin typeface="Cambria" panose="02040503050406030204" pitchFamily="18" charset="0"/>
                  <a:ea typeface="Cambria" panose="02040503050406030204" pitchFamily="18" charset="0"/>
                </a:rPr>
                <a:t>SpineMid</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 Neck</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3. Head</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4. </a:t>
              </a:r>
              <a:r>
                <a:rPr lang="en-US" altLang="zh-CN" sz="1200" b="1" dirty="0" err="1">
                  <a:solidFill>
                    <a:srgbClr val="333333"/>
                  </a:solidFill>
                  <a:latin typeface="Cambria" panose="02040503050406030204" pitchFamily="18" charset="0"/>
                  <a:ea typeface="Cambria" panose="02040503050406030204" pitchFamily="18" charset="0"/>
                </a:rPr>
                <a:t>ShoulderLeft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5. </a:t>
              </a:r>
              <a:r>
                <a:rPr lang="en-US" altLang="zh-CN" sz="1200" b="1" dirty="0" err="1">
                  <a:solidFill>
                    <a:srgbClr val="333333"/>
                  </a:solidFill>
                  <a:latin typeface="Cambria" panose="02040503050406030204" pitchFamily="18" charset="0"/>
                  <a:ea typeface="Cambria" panose="02040503050406030204" pitchFamily="18" charset="0"/>
                </a:rPr>
                <a:t>ElbowLeft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6. </a:t>
              </a:r>
              <a:r>
                <a:rPr lang="en-US" altLang="zh-CN" sz="1200" b="1" dirty="0" err="1">
                  <a:solidFill>
                    <a:srgbClr val="333333"/>
                  </a:solidFill>
                  <a:latin typeface="Cambria" panose="02040503050406030204" pitchFamily="18" charset="0"/>
                  <a:ea typeface="Cambria" panose="02040503050406030204" pitchFamily="18" charset="0"/>
                </a:rPr>
                <a:t>WristLeft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7. </a:t>
              </a:r>
              <a:r>
                <a:rPr lang="en-US" altLang="zh-CN" sz="1200" b="1" dirty="0" err="1">
                  <a:solidFill>
                    <a:srgbClr val="333333"/>
                  </a:solidFill>
                  <a:latin typeface="Cambria" panose="02040503050406030204" pitchFamily="18" charset="0"/>
                  <a:ea typeface="Cambria" panose="02040503050406030204" pitchFamily="18" charset="0"/>
                </a:rPr>
                <a:t>HandLeft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8. </a:t>
              </a:r>
              <a:r>
                <a:rPr lang="en-US" altLang="zh-CN" sz="1200" b="1" dirty="0" err="1">
                  <a:solidFill>
                    <a:srgbClr val="333333"/>
                  </a:solidFill>
                  <a:latin typeface="Cambria" panose="02040503050406030204" pitchFamily="18" charset="0"/>
                  <a:ea typeface="Cambria" panose="02040503050406030204" pitchFamily="18" charset="0"/>
                </a:rPr>
                <a:t>ShoulderRight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9. </a:t>
              </a:r>
              <a:r>
                <a:rPr lang="en-US" altLang="zh-CN" sz="1200" b="1" dirty="0" err="1">
                  <a:solidFill>
                    <a:srgbClr val="333333"/>
                  </a:solidFill>
                  <a:latin typeface="Cambria" panose="02040503050406030204" pitchFamily="18" charset="0"/>
                  <a:ea typeface="Cambria" panose="02040503050406030204" pitchFamily="18" charset="0"/>
                </a:rPr>
                <a:t>ElbowRight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10. </a:t>
              </a:r>
              <a:r>
                <a:rPr lang="en-US" altLang="zh-CN" sz="1200" b="1" dirty="0" err="1">
                  <a:solidFill>
                    <a:srgbClr val="333333"/>
                  </a:solidFill>
                  <a:latin typeface="Cambria" panose="02040503050406030204" pitchFamily="18" charset="0"/>
                  <a:ea typeface="Cambria" panose="02040503050406030204" pitchFamily="18" charset="0"/>
                </a:rPr>
                <a:t>WristRight</a:t>
              </a:r>
              <a:endParaRPr lang="zh-CN" altLang="zh-CN" sz="1200" b="1" dirty="0">
                <a:solidFill>
                  <a:srgbClr val="333333"/>
                </a:solidFill>
                <a:latin typeface="Cambria" panose="02040503050406030204" pitchFamily="18" charset="0"/>
                <a:ea typeface="Open Sans" panose="020B0604020202020204" pitchFamily="34"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11. </a:t>
              </a:r>
              <a:r>
                <a:rPr lang="en-US" altLang="zh-CN" sz="1200" b="1" dirty="0" err="1">
                  <a:solidFill>
                    <a:srgbClr val="333333"/>
                  </a:solidFill>
                  <a:latin typeface="Cambria" panose="02040503050406030204" pitchFamily="18" charset="0"/>
                  <a:ea typeface="Cambria" panose="02040503050406030204" pitchFamily="18" charset="0"/>
                </a:rPr>
                <a:t>HandRight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12. </a:t>
              </a:r>
              <a:r>
                <a:rPr lang="en-US" altLang="zh-CN" sz="1200" b="1" dirty="0" err="1">
                  <a:solidFill>
                    <a:srgbClr val="333333"/>
                  </a:solidFill>
                  <a:latin typeface="Cambria" panose="02040503050406030204" pitchFamily="18" charset="0"/>
                  <a:ea typeface="Cambria" panose="02040503050406030204" pitchFamily="18" charset="0"/>
                </a:rPr>
                <a:t>HipLeft</a:t>
              </a:r>
              <a:endParaRPr lang="zh-CN" altLang="zh-CN" sz="1200" b="1" dirty="0">
                <a:solidFill>
                  <a:srgbClr val="333333"/>
                </a:solidFill>
                <a:latin typeface="Cambria" panose="02040503050406030204" pitchFamily="18" charset="0"/>
                <a:ea typeface="Open Sans" panose="020B0604020202020204" pitchFamily="34" charset="0"/>
              </a:endParaRPr>
            </a:p>
          </p:txBody>
        </p:sp>
        <p:sp>
          <p:nvSpPr>
            <p:cNvPr id="19" name="Rectangle 5">
              <a:extLst>
                <a:ext uri="{FF2B5EF4-FFF2-40B4-BE49-F238E27FC236}">
                  <a16:creationId xmlns:a16="http://schemas.microsoft.com/office/drawing/2014/main" id="{C5DE578F-77FE-A8C9-E701-20682A662012}"/>
                </a:ext>
              </a:extLst>
            </p:cNvPr>
            <p:cNvSpPr>
              <a:spLocks noChangeArrowheads="1"/>
            </p:cNvSpPr>
            <p:nvPr/>
          </p:nvSpPr>
          <p:spPr bwMode="auto">
            <a:xfrm>
              <a:off x="6012541" y="1206385"/>
              <a:ext cx="2336511" cy="421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13. </a:t>
              </a:r>
              <a:r>
                <a:rPr lang="en-US" altLang="zh-CN" sz="1200" b="1" dirty="0" err="1">
                  <a:solidFill>
                    <a:srgbClr val="333333"/>
                  </a:solidFill>
                  <a:latin typeface="Cambria" panose="02040503050406030204" pitchFamily="18" charset="0"/>
                  <a:ea typeface="Cambria" panose="02040503050406030204" pitchFamily="18" charset="0"/>
                </a:rPr>
                <a:t>KneeLeft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14. </a:t>
              </a:r>
              <a:r>
                <a:rPr lang="en-US" altLang="zh-CN" sz="1200" b="1" dirty="0" err="1">
                  <a:solidFill>
                    <a:srgbClr val="333333"/>
                  </a:solidFill>
                  <a:latin typeface="Cambria" panose="02040503050406030204" pitchFamily="18" charset="0"/>
                  <a:ea typeface="Cambria" panose="02040503050406030204" pitchFamily="18" charset="0"/>
                </a:rPr>
                <a:t>AnkleLeft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15. </a:t>
              </a:r>
              <a:r>
                <a:rPr lang="en-US" altLang="zh-CN" sz="1200" b="1" dirty="0" err="1">
                  <a:solidFill>
                    <a:srgbClr val="333333"/>
                  </a:solidFill>
                  <a:latin typeface="Cambria" panose="02040503050406030204" pitchFamily="18" charset="0"/>
                  <a:ea typeface="Cambria" panose="02040503050406030204" pitchFamily="18" charset="0"/>
                </a:rPr>
                <a:t>FootLeft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16. </a:t>
              </a:r>
              <a:r>
                <a:rPr lang="en-US" altLang="zh-CN" sz="1200" b="1" dirty="0" err="1">
                  <a:solidFill>
                    <a:srgbClr val="333333"/>
                  </a:solidFill>
                  <a:latin typeface="Cambria" panose="02040503050406030204" pitchFamily="18" charset="0"/>
                  <a:ea typeface="Cambria" panose="02040503050406030204" pitchFamily="18" charset="0"/>
                </a:rPr>
                <a:t>HipRight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17. </a:t>
              </a:r>
              <a:r>
                <a:rPr lang="en-US" altLang="zh-CN" sz="1200" b="1" dirty="0" err="1">
                  <a:solidFill>
                    <a:srgbClr val="333333"/>
                  </a:solidFill>
                  <a:latin typeface="Cambria" panose="02040503050406030204" pitchFamily="18" charset="0"/>
                  <a:ea typeface="Cambria" panose="02040503050406030204" pitchFamily="18" charset="0"/>
                </a:rPr>
                <a:t>KneeRight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18. </a:t>
              </a:r>
              <a:r>
                <a:rPr lang="en-US" altLang="zh-CN" sz="1200" b="1" dirty="0" err="1">
                  <a:solidFill>
                    <a:srgbClr val="333333"/>
                  </a:solidFill>
                  <a:latin typeface="Cambria" panose="02040503050406030204" pitchFamily="18" charset="0"/>
                  <a:ea typeface="Cambria" panose="02040503050406030204" pitchFamily="18" charset="0"/>
                </a:rPr>
                <a:t>AnkleRight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19. </a:t>
              </a:r>
              <a:r>
                <a:rPr lang="en-US" altLang="zh-CN" sz="1200" b="1" dirty="0" err="1">
                  <a:solidFill>
                    <a:srgbClr val="333333"/>
                  </a:solidFill>
                  <a:latin typeface="Cambria" panose="02040503050406030204" pitchFamily="18" charset="0"/>
                  <a:ea typeface="Cambria" panose="02040503050406030204" pitchFamily="18" charset="0"/>
                </a:rPr>
                <a:t>FootRight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20. </a:t>
              </a:r>
              <a:r>
                <a:rPr lang="en-US" altLang="zh-CN" sz="1200" b="1" dirty="0" err="1">
                  <a:solidFill>
                    <a:srgbClr val="333333"/>
                  </a:solidFill>
                  <a:latin typeface="Cambria" panose="02040503050406030204" pitchFamily="18" charset="0"/>
                  <a:ea typeface="Cambria" panose="02040503050406030204" pitchFamily="18" charset="0"/>
                </a:rPr>
                <a:t>SpineShoulder</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21. </a:t>
              </a:r>
              <a:r>
                <a:rPr lang="en-US" altLang="zh-CN" sz="1200" b="1" dirty="0" err="1">
                  <a:solidFill>
                    <a:srgbClr val="333333"/>
                  </a:solidFill>
                  <a:latin typeface="Cambria" panose="02040503050406030204" pitchFamily="18" charset="0"/>
                  <a:ea typeface="Cambria" panose="02040503050406030204" pitchFamily="18" charset="0"/>
                </a:rPr>
                <a:t>HandTipLeft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22. </a:t>
              </a:r>
              <a:r>
                <a:rPr lang="en-US" altLang="zh-CN" sz="1200" b="1" dirty="0" err="1">
                  <a:solidFill>
                    <a:srgbClr val="333333"/>
                  </a:solidFill>
                  <a:latin typeface="Cambria" panose="02040503050406030204" pitchFamily="18" charset="0"/>
                  <a:ea typeface="Cambria" panose="02040503050406030204" pitchFamily="18" charset="0"/>
                </a:rPr>
                <a:t>ThumbLeft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23. </a:t>
              </a:r>
              <a:r>
                <a:rPr lang="en-US" altLang="zh-CN" sz="1200" b="1" dirty="0" err="1">
                  <a:solidFill>
                    <a:srgbClr val="333333"/>
                  </a:solidFill>
                  <a:latin typeface="Cambria" panose="02040503050406030204" pitchFamily="18" charset="0"/>
                  <a:ea typeface="Cambria" panose="02040503050406030204" pitchFamily="18" charset="0"/>
                </a:rPr>
                <a:t>HandTipRight</a:t>
              </a:r>
              <a:endParaRPr lang="en-US" altLang="zh-CN" sz="1200" b="1" dirty="0">
                <a:solidFill>
                  <a:srgbClr val="333333"/>
                </a:solidFill>
                <a:latin typeface="Cambria" panose="02040503050406030204" pitchFamily="18" charset="0"/>
                <a:ea typeface="Cambria" panose="02040503050406030204" pitchFamily="18" charset="0"/>
              </a:endParaRPr>
            </a:p>
            <a:p>
              <a:pPr lvl="1" eaLnBrk="0" fontAlgn="base" hangingPunct="0">
                <a:spcBef>
                  <a:spcPct val="0"/>
                </a:spcBef>
                <a:spcAft>
                  <a:spcPts val="300"/>
                </a:spcAft>
              </a:pPr>
              <a:r>
                <a:rPr lang="en-US" altLang="zh-CN" sz="1200" b="1" dirty="0">
                  <a:solidFill>
                    <a:srgbClr val="333333"/>
                  </a:solidFill>
                  <a:latin typeface="Cambria" panose="02040503050406030204" pitchFamily="18" charset="0"/>
                  <a:ea typeface="Cambria" panose="02040503050406030204" pitchFamily="18" charset="0"/>
                </a:rPr>
                <a:t>24. </a:t>
              </a:r>
              <a:r>
                <a:rPr lang="en-US" altLang="zh-CN" sz="1200" b="1" dirty="0" err="1">
                  <a:solidFill>
                    <a:srgbClr val="333333"/>
                  </a:solidFill>
                  <a:latin typeface="Cambria" panose="02040503050406030204" pitchFamily="18" charset="0"/>
                  <a:ea typeface="Cambria" panose="02040503050406030204" pitchFamily="18" charset="0"/>
                </a:rPr>
                <a:t>ThumbRight</a:t>
              </a:r>
              <a:endParaRPr lang="zh-CN" altLang="zh-CN" sz="1200" b="1" dirty="0">
                <a:solidFill>
                  <a:srgbClr val="333333"/>
                </a:solidFill>
                <a:latin typeface="Cambria" panose="02040503050406030204" pitchFamily="18" charset="0"/>
                <a:ea typeface="Open Sans" panose="020B0604020202020204" pitchFamily="34" charset="0"/>
              </a:endParaRPr>
            </a:p>
          </p:txBody>
        </p:sp>
      </p:grpSp>
      <p:sp>
        <p:nvSpPr>
          <p:cNvPr id="80" name="文本框 79">
            <a:extLst>
              <a:ext uri="{FF2B5EF4-FFF2-40B4-BE49-F238E27FC236}">
                <a16:creationId xmlns:a16="http://schemas.microsoft.com/office/drawing/2014/main" id="{438C9A5A-A5E7-90F0-3003-FE63A82962AD}"/>
              </a:ext>
            </a:extLst>
          </p:cNvPr>
          <p:cNvSpPr txBox="1"/>
          <p:nvPr/>
        </p:nvSpPr>
        <p:spPr>
          <a:xfrm>
            <a:off x="6170239" y="4593420"/>
            <a:ext cx="5595705" cy="1220014"/>
          </a:xfrm>
          <a:prstGeom prst="rect">
            <a:avLst/>
          </a:prstGeom>
          <a:noFill/>
        </p:spPr>
        <p:txBody>
          <a:bodyPr wrap="square">
            <a:spAutoFit/>
          </a:bodyPr>
          <a:lstStyle/>
          <a:p>
            <a:pPr>
              <a:lnSpc>
                <a:spcPct val="120000"/>
              </a:lnSpc>
              <a:spcAft>
                <a:spcPts val="600"/>
              </a:spcAft>
            </a:pP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Fig. 2: L’ordre des articulations pour le </a:t>
            </a:r>
            <a:r>
              <a:rPr lang="fr-CA" altLang="zh-CN" b="1"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Openpose(2D)</a:t>
            </a: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a:t>
            </a:r>
          </a:p>
          <a:p>
            <a:pPr>
              <a:lnSpc>
                <a:spcPct val="120000"/>
              </a:lnSpc>
              <a:spcAft>
                <a:spcPts val="600"/>
              </a:spcAft>
            </a:pPr>
            <a:r>
              <a:rPr lang="fr-CA" altLang="zh-CN" kern="50" dirty="0">
                <a:effectLst/>
                <a:latin typeface="Cambria" panose="02040503050406030204" pitchFamily="18" charset="0"/>
                <a:ea typeface="Andale Sans UI"/>
                <a:cs typeface="Times New Roman" panose="02020603050405020304" pitchFamily="18" charset="0"/>
              </a:rPr>
              <a:t>Fig. 3: </a:t>
            </a: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L’ordre des articulations pour le </a:t>
            </a:r>
            <a:r>
              <a:rPr lang="fr-CA" altLang="zh-CN" b="1"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Kinect(3D)</a:t>
            </a: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a:t>
            </a:r>
            <a:endParaRPr lang="fr-CA" altLang="zh-CN" kern="50" dirty="0">
              <a:solidFill>
                <a:srgbClr val="000000"/>
              </a:solidFill>
              <a:latin typeface="Cambria" panose="02040503050406030204" pitchFamily="18" charset="0"/>
              <a:ea typeface="Calibri" panose="020F0502020204030204" pitchFamily="34" charset="0"/>
              <a:cs typeface="Calibri" panose="020F0502020204030204" pitchFamily="34" charset="0"/>
            </a:endParaRPr>
          </a:p>
          <a:p>
            <a:pPr>
              <a:lnSpc>
                <a:spcPct val="120000"/>
              </a:lnSpc>
              <a:spcAft>
                <a:spcPts val="600"/>
              </a:spcAft>
            </a:pPr>
            <a:r>
              <a:rPr lang="fr-CA" altLang="zh-CN" kern="50" dirty="0">
                <a:effectLst/>
                <a:latin typeface="Cambria" panose="02040503050406030204" pitchFamily="18" charset="0"/>
                <a:ea typeface="等线 Light" panose="02010600030101010101" pitchFamily="2" charset="-122"/>
                <a:cs typeface="Times New Roman" panose="02020603050405020304" pitchFamily="18" charset="0"/>
              </a:rPr>
              <a:t>Fig. 4: </a:t>
            </a: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L’ordre des articulations pour le </a:t>
            </a:r>
            <a:r>
              <a:rPr lang="fr-CA" altLang="zh-CN" b="1"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Vicon(3D)</a:t>
            </a:r>
            <a:r>
              <a:rPr lang="fr-CA" altLang="zh-CN" kern="5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a:t>
            </a:r>
            <a:endParaRPr lang="zh-CN" altLang="zh-CN" kern="5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81" name="图片 80">
            <a:extLst>
              <a:ext uri="{FF2B5EF4-FFF2-40B4-BE49-F238E27FC236}">
                <a16:creationId xmlns:a16="http://schemas.microsoft.com/office/drawing/2014/main" id="{CD6CC614-9705-85D2-A571-67F1CCF7AD2D}"/>
              </a:ext>
            </a:extLst>
          </p:cNvPr>
          <p:cNvPicPr>
            <a:picLocks noChangeAspect="1"/>
          </p:cNvPicPr>
          <p:nvPr/>
        </p:nvPicPr>
        <p:blipFill rotWithShape="1">
          <a:blip r:embed="rId5">
            <a:extLst>
              <a:ext uri="{28A0092B-C50C-407E-A947-70E740481C1C}">
                <a14:useLocalDpi xmlns:a14="http://schemas.microsoft.com/office/drawing/2010/main" val="0"/>
              </a:ext>
            </a:extLst>
          </a:blip>
          <a:srcRect l="4017" t="5506" b="452"/>
          <a:stretch/>
        </p:blipFill>
        <p:spPr bwMode="auto">
          <a:xfrm>
            <a:off x="1994419" y="4077384"/>
            <a:ext cx="4020264" cy="27578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23507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LIDE.ICON" val="#168669;#168214;#379828;#1776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3368</TotalTime>
  <Words>5589</Words>
  <Application>Microsoft Office PowerPoint</Application>
  <PresentationFormat>宽屏</PresentationFormat>
  <Paragraphs>958</Paragraphs>
  <Slides>41</Slides>
  <Notes>41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等线</vt:lpstr>
      <vt:lpstr>等线 Light</vt:lpstr>
      <vt:lpstr>Microsoft YaHei</vt:lpstr>
      <vt:lpstr>Arial</vt:lpstr>
      <vt:lpstr>Arial Black</vt:lpstr>
      <vt:lpstr>Bahnschrift</vt:lpstr>
      <vt:lpstr>Bahnschrift SemiLight</vt:lpstr>
      <vt:lpstr>Calibri</vt:lpstr>
      <vt:lpstr>Cambria</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 ziqi</dc:creator>
  <cp:lastModifiedBy>MA Ziqi</cp:lastModifiedBy>
  <cp:revision>149</cp:revision>
  <dcterms:created xsi:type="dcterms:W3CDTF">2022-02-14T14:42:03Z</dcterms:created>
  <dcterms:modified xsi:type="dcterms:W3CDTF">2022-08-25T13:23:44Z</dcterms:modified>
</cp:coreProperties>
</file>